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5"/>
  </p:notesMasterIdLst>
  <p:sldIdLst>
    <p:sldId id="349" r:id="rId3"/>
    <p:sldId id="356" r:id="rId4"/>
    <p:sldId id="357" r:id="rId5"/>
    <p:sldId id="358" r:id="rId6"/>
    <p:sldId id="359" r:id="rId7"/>
    <p:sldId id="360" r:id="rId8"/>
    <p:sldId id="361" r:id="rId9"/>
    <p:sldId id="371" r:id="rId10"/>
    <p:sldId id="368" r:id="rId11"/>
    <p:sldId id="373" r:id="rId12"/>
    <p:sldId id="375" r:id="rId13"/>
    <p:sldId id="38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53" autoAdjust="0"/>
    <p:restoredTop sz="93243" autoAdjust="0"/>
  </p:normalViewPr>
  <p:slideViewPr>
    <p:cSldViewPr>
      <p:cViewPr varScale="1">
        <p:scale>
          <a:sx n="113" d="100"/>
          <a:sy n="113" d="100"/>
        </p:scale>
        <p:origin x="192" y="84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2021-06-04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04/06/2021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04/06/2021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2021-06-04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 err="1">
                <a:solidFill>
                  <a:srgbClr val="FFFFFF"/>
                </a:solidFill>
              </a:rPr>
              <a:t>McStasScript</a:t>
            </a:r>
            <a:r>
              <a:rPr lang="en-GB" sz="4000" b="1">
                <a:solidFill>
                  <a:srgbClr val="FFFFFF"/>
                </a:solidFill>
              </a:rPr>
              <a:t>, a </a:t>
            </a:r>
            <a:r>
              <a:rPr lang="en-GB" sz="4000" b="1" err="1">
                <a:solidFill>
                  <a:srgbClr val="FFFFFF"/>
                </a:solidFill>
              </a:rPr>
              <a:t>McStas</a:t>
            </a:r>
            <a:r>
              <a:rPr lang="en-GB" sz="4000" b="1">
                <a:solidFill>
                  <a:srgbClr val="FFFFFF"/>
                </a:solidFill>
              </a:rPr>
              <a:t> python API</a:t>
            </a:r>
            <a:endParaRPr lang="sv-S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7ECED99-2B35-5744-B620-9782B0F10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 lnSpcReduction="10000"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Mads </a:t>
            </a:r>
            <a:r>
              <a:rPr lang="sv-SE" sz="1800" dirty="0" err="1">
                <a:solidFill>
                  <a:srgbClr val="FFFFFF"/>
                </a:solidFill>
              </a:rPr>
              <a:t>Bertelsen</a:t>
            </a:r>
            <a:r>
              <a:rPr lang="sv-SE" sz="1800" dirty="0">
                <a:solidFill>
                  <a:srgbClr val="FFFFFF"/>
                </a:solidFill>
              </a:rPr>
              <a:t> </a:t>
            </a:r>
          </a:p>
          <a:p>
            <a:pPr defTabSz="315314"/>
            <a:r>
              <a:rPr lang="sv-SE" sz="1800" dirty="0" err="1">
                <a:solidFill>
                  <a:srgbClr val="FFFFFF"/>
                </a:solidFill>
              </a:rPr>
              <a:t>Mads.Bertelsen@esss.se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en-US" sz="1400" dirty="0">
                <a:solidFill>
                  <a:prstClr val="white"/>
                </a:solidFill>
              </a:rPr>
              <a:t>Post Doc, Funding from </a:t>
            </a:r>
            <a:r>
              <a:rPr lang="en-US" sz="1400" dirty="0" err="1">
                <a:solidFill>
                  <a:prstClr val="white"/>
                </a:solidFill>
              </a:rPr>
              <a:t>PaNOSC</a:t>
            </a:r>
            <a:r>
              <a:rPr lang="en-US" sz="1400" dirty="0">
                <a:solidFill>
                  <a:prstClr val="white"/>
                </a:solidFill>
              </a:rPr>
              <a:t> and </a:t>
            </a:r>
            <a:r>
              <a:rPr lang="en-US" sz="1400" dirty="0" err="1">
                <a:solidFill>
                  <a:prstClr val="white"/>
                </a:solidFill>
              </a:rPr>
              <a:t>HighNESS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4/6/2021 @ PNPI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84B7B2-3CC6-1F40-A3E0-617DB6BC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32656"/>
            <a:ext cx="221774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0828-016D-A74A-B69C-686E2E91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B8C69-B141-874A-A51E-1D2D95C0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8272A-3DD5-E94A-B76E-5DE28CAA0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Status of the </a:t>
            </a:r>
            <a:r>
              <a:rPr lang="da-DK" dirty="0" err="1"/>
              <a:t>project</a:t>
            </a:r>
            <a:endParaRPr lang="da-DK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95467CBD-5E4B-F74E-A863-8C0F3D2ED762}"/>
              </a:ext>
            </a:extLst>
          </p:cNvPr>
          <p:cNvSpPr txBox="1">
            <a:spLocks/>
          </p:cNvSpPr>
          <p:nvPr/>
        </p:nvSpPr>
        <p:spPr>
          <a:xfrm>
            <a:off x="479376" y="1909046"/>
            <a:ext cx="10814824" cy="348707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On </a:t>
            </a:r>
            <a:r>
              <a:rPr lang="da-DK" dirty="0" err="1"/>
              <a:t>github</a:t>
            </a:r>
            <a:r>
              <a:rPr lang="da-DK" dirty="0"/>
              <a:t>, open source, </a:t>
            </a:r>
            <a:r>
              <a:rPr lang="da-DK" dirty="0" err="1"/>
              <a:t>happy</a:t>
            </a:r>
            <a:r>
              <a:rPr lang="da-DK" dirty="0"/>
              <a:t> to </a:t>
            </a:r>
            <a:r>
              <a:rPr lang="da-DK" dirty="0" err="1"/>
              <a:t>collaborate</a:t>
            </a:r>
            <a:endParaRPr lang="da-DK" dirty="0"/>
          </a:p>
          <a:p>
            <a:r>
              <a:rPr lang="da-DK" dirty="0" err="1"/>
              <a:t>Documentation</a:t>
            </a:r>
            <a:r>
              <a:rPr lang="da-DK" dirty="0"/>
              <a:t> </a:t>
            </a:r>
            <a:r>
              <a:rPr lang="da-DK" dirty="0" err="1"/>
              <a:t>both</a:t>
            </a:r>
            <a:r>
              <a:rPr lang="da-DK" dirty="0"/>
              <a:t> in pdf </a:t>
            </a:r>
            <a:r>
              <a:rPr lang="da-DK" dirty="0" err="1"/>
              <a:t>document</a:t>
            </a:r>
            <a:r>
              <a:rPr lang="da-DK" dirty="0"/>
              <a:t> and </a:t>
            </a:r>
            <a:r>
              <a:rPr lang="da-DK" dirty="0" err="1"/>
              <a:t>docstrings</a:t>
            </a:r>
            <a:endParaRPr lang="da-DK" dirty="0"/>
          </a:p>
          <a:p>
            <a:r>
              <a:rPr lang="da-DK" dirty="0"/>
              <a:t>199 unit tests (plotting and </a:t>
            </a:r>
            <a:r>
              <a:rPr lang="da-DK" dirty="0" err="1"/>
              <a:t>reader</a:t>
            </a:r>
            <a:r>
              <a:rPr lang="da-DK" dirty="0"/>
              <a:t> not </a:t>
            </a:r>
            <a:r>
              <a:rPr lang="da-DK" dirty="0" err="1"/>
              <a:t>yet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)</a:t>
            </a:r>
          </a:p>
          <a:p>
            <a:r>
              <a:rPr lang="da-DK" dirty="0"/>
              <a:t>Integration tests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Still </a:t>
            </a:r>
            <a:r>
              <a:rPr lang="da-DK" dirty="0" err="1"/>
              <a:t>work</a:t>
            </a:r>
            <a:r>
              <a:rPr lang="da-DK" dirty="0"/>
              <a:t> to do on API,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rename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methods</a:t>
            </a:r>
            <a:r>
              <a:rPr lang="da-DK" dirty="0"/>
              <a:t> / </a:t>
            </a:r>
            <a:r>
              <a:rPr lang="da-DK" dirty="0" err="1"/>
              <a:t>functions</a:t>
            </a:r>
            <a:r>
              <a:rPr lang="da-DK" dirty="0"/>
              <a:t> / </a:t>
            </a:r>
            <a:r>
              <a:rPr lang="da-DK" dirty="0" err="1"/>
              <a:t>keywords</a:t>
            </a:r>
            <a:endParaRPr lang="da-DK" dirty="0"/>
          </a:p>
          <a:p>
            <a:r>
              <a:rPr lang="da-DK" dirty="0" err="1"/>
              <a:t>Improvements</a:t>
            </a:r>
            <a:r>
              <a:rPr lang="da-DK" dirty="0"/>
              <a:t> </a:t>
            </a:r>
            <a:r>
              <a:rPr lang="da-DK" dirty="0" err="1"/>
              <a:t>planned</a:t>
            </a:r>
            <a:r>
              <a:rPr lang="da-DK" dirty="0"/>
              <a:t> on plotting and data handling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E65CD19-3AD1-824E-8198-ED236140A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38" name="object 17">
            <a:extLst>
              <a:ext uri="{FF2B5EF4-FFF2-40B4-BE49-F238E27FC236}">
                <a16:creationId xmlns:a16="http://schemas.microsoft.com/office/drawing/2014/main" id="{39279C6A-EDA8-EA4B-AD4C-A952BF7D0CF5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39" name="Gruppo 49">
            <a:extLst>
              <a:ext uri="{FF2B5EF4-FFF2-40B4-BE49-F238E27FC236}">
                <a16:creationId xmlns:a16="http://schemas.microsoft.com/office/drawing/2014/main" id="{86CA1772-10FD-CF44-9540-5B0214D1264B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40" name="object 18">
              <a:extLst>
                <a:ext uri="{FF2B5EF4-FFF2-40B4-BE49-F238E27FC236}">
                  <a16:creationId xmlns:a16="http://schemas.microsoft.com/office/drawing/2014/main" id="{968F7445-3B2E-7643-ADAB-0E96B8144083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9">
              <a:extLst>
                <a:ext uri="{FF2B5EF4-FFF2-40B4-BE49-F238E27FC236}">
                  <a16:creationId xmlns:a16="http://schemas.microsoft.com/office/drawing/2014/main" id="{70216D49-8A43-674A-B3D2-A9D27BBDF3BA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0">
              <a:extLst>
                <a:ext uri="{FF2B5EF4-FFF2-40B4-BE49-F238E27FC236}">
                  <a16:creationId xmlns:a16="http://schemas.microsoft.com/office/drawing/2014/main" id="{A5FA284B-E859-6246-93EE-E921E3354232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17802F08-1745-CF47-8400-F832E4E949DE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FE435605-FC6F-A94A-B001-2E65AAF96C15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3">
              <a:extLst>
                <a:ext uri="{FF2B5EF4-FFF2-40B4-BE49-F238E27FC236}">
                  <a16:creationId xmlns:a16="http://schemas.microsoft.com/office/drawing/2014/main" id="{EC75B01F-CEF3-CD4C-AF27-D6895A4675CB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4">
              <a:extLst>
                <a:ext uri="{FF2B5EF4-FFF2-40B4-BE49-F238E27FC236}">
                  <a16:creationId xmlns:a16="http://schemas.microsoft.com/office/drawing/2014/main" id="{91D7405B-E898-B74B-AF60-39F3B0B602F3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5">
              <a:extLst>
                <a:ext uri="{FF2B5EF4-FFF2-40B4-BE49-F238E27FC236}">
                  <a16:creationId xmlns:a16="http://schemas.microsoft.com/office/drawing/2014/main" id="{AADE0202-1EB7-7847-AA7A-9726A8B550B2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6">
              <a:extLst>
                <a:ext uri="{FF2B5EF4-FFF2-40B4-BE49-F238E27FC236}">
                  <a16:creationId xmlns:a16="http://schemas.microsoft.com/office/drawing/2014/main" id="{65C594E6-4ED4-5247-AAF6-32250CE702C4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070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0828-016D-A74A-B69C-686E2E91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B8C69-B141-874A-A51E-1D2D95C0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8272A-3DD5-E94A-B76E-5DE28CAA0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Demo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6A2DF-4E33-D743-94AA-589215784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id="{B50503D1-8922-9E40-9F2C-DF2A41CA1EC0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20" name="Gruppo 49">
            <a:extLst>
              <a:ext uri="{FF2B5EF4-FFF2-40B4-BE49-F238E27FC236}">
                <a16:creationId xmlns:a16="http://schemas.microsoft.com/office/drawing/2014/main" id="{A467BFAA-A346-D44C-951D-AEB83496C907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C58290CA-AAA8-E644-A0C4-80BB3DB019AA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E9CD9E41-4D16-B74D-9F62-2F273065321F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899B089B-59B7-8748-8C07-CBB423F33331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7100B4C2-4CA7-4247-95D0-0B1AEF6C99A9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3C2EC9E1-2807-9A41-8A15-6932F658F34F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33F6107F-B700-D84F-8DB6-67ED2466C88A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AB6A2A3E-4675-0D4C-96DC-CB83364735C7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2D23F3E9-67BC-8242-866A-583E30AD8EC1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4AC97266-A3EC-2C40-83BC-82321F801AAB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DED90A-17A0-1C48-B79D-608B30BC8A2A}"/>
              </a:ext>
            </a:extLst>
          </p:cNvPr>
          <p:cNvSpPr txBox="1"/>
          <p:nvPr/>
        </p:nvSpPr>
        <p:spPr>
          <a:xfrm>
            <a:off x="2750858" y="1670360"/>
            <a:ext cx="6336704" cy="10134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4000" dirty="0"/>
              <a:t>Try it out </a:t>
            </a:r>
            <a:r>
              <a:rPr lang="da-DK" sz="4000" dirty="0" err="1"/>
              <a:t>yourself</a:t>
            </a:r>
            <a:r>
              <a:rPr lang="da-DK" sz="4000" dirty="0"/>
              <a:t> right </a:t>
            </a:r>
            <a:r>
              <a:rPr lang="da-DK" sz="4000" dirty="0" err="1"/>
              <a:t>now</a:t>
            </a:r>
            <a:r>
              <a:rPr lang="da-DK" sz="4000" dirty="0"/>
              <a:t>!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0C9D6CD-1911-8A48-8271-17AE24DBE51D}"/>
              </a:ext>
            </a:extLst>
          </p:cNvPr>
          <p:cNvSpPr txBox="1">
            <a:spLocks/>
          </p:cNvSpPr>
          <p:nvPr/>
        </p:nvSpPr>
        <p:spPr>
          <a:xfrm>
            <a:off x="479376" y="2708920"/>
            <a:ext cx="10814824" cy="2880320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err="1"/>
              <a:t>Follow</a:t>
            </a:r>
            <a:r>
              <a:rPr lang="da-DK" dirty="0"/>
              <a:t> link to login page</a:t>
            </a:r>
          </a:p>
          <a:p>
            <a:r>
              <a:rPr lang="da-DK" dirty="0"/>
              <a:t>Ask for a </a:t>
            </a:r>
            <a:r>
              <a:rPr lang="da-DK" dirty="0" err="1"/>
              <a:t>user</a:t>
            </a:r>
            <a:r>
              <a:rPr lang="da-DK" dirty="0"/>
              <a:t> in chat, </a:t>
            </a:r>
            <a:r>
              <a:rPr lang="da-DK" dirty="0" err="1"/>
              <a:t>we</a:t>
            </a:r>
            <a:r>
              <a:rPr lang="da-DK" dirty="0"/>
              <a:t> provide </a:t>
            </a:r>
            <a:r>
              <a:rPr lang="da-DK" dirty="0" err="1"/>
              <a:t>username</a:t>
            </a:r>
            <a:r>
              <a:rPr lang="da-DK" dirty="0"/>
              <a:t> and password</a:t>
            </a:r>
          </a:p>
          <a:p>
            <a:r>
              <a:rPr lang="da-DK" dirty="0"/>
              <a:t>Select IKON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and start </a:t>
            </a:r>
            <a:r>
              <a:rPr lang="da-DK" dirty="0" err="1"/>
              <a:t>Jupyter</a:t>
            </a:r>
            <a:r>
              <a:rPr lang="da-DK" dirty="0"/>
              <a:t> Hub</a:t>
            </a:r>
          </a:p>
          <a:p>
            <a:r>
              <a:rPr lang="da-DK" dirty="0"/>
              <a:t>Select </a:t>
            </a:r>
            <a:r>
              <a:rPr lang="da-DK" dirty="0" err="1"/>
              <a:t>McStas</a:t>
            </a:r>
            <a:r>
              <a:rPr lang="da-DK" dirty="0"/>
              <a:t> container at start up</a:t>
            </a:r>
          </a:p>
          <a:p>
            <a:r>
              <a:rPr lang="da-DK" dirty="0" err="1"/>
              <a:t>Navigate</a:t>
            </a:r>
            <a:r>
              <a:rPr lang="da-DK" dirty="0"/>
              <a:t> to </a:t>
            </a:r>
            <a:r>
              <a:rPr lang="da-DK" dirty="0" err="1"/>
              <a:t>python</a:t>
            </a:r>
            <a:r>
              <a:rPr lang="da-DK" dirty="0"/>
              <a:t>-course-ikon/notebooks/5_McStas</a:t>
            </a:r>
          </a:p>
          <a:p>
            <a:r>
              <a:rPr lang="da-DK" dirty="0"/>
              <a:t>Here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find </a:t>
            </a:r>
            <a:r>
              <a:rPr lang="da-DK" dirty="0" err="1"/>
              <a:t>McStasScript</a:t>
            </a:r>
            <a:r>
              <a:rPr lang="da-DK" dirty="0"/>
              <a:t> </a:t>
            </a:r>
            <a:r>
              <a:rPr lang="da-DK" dirty="0" err="1"/>
              <a:t>tutorial</a:t>
            </a:r>
            <a:r>
              <a:rPr lang="da-DK" dirty="0"/>
              <a:t> and </a:t>
            </a:r>
            <a:r>
              <a:rPr lang="da-DK" dirty="0" err="1"/>
              <a:t>McStas</a:t>
            </a:r>
            <a:r>
              <a:rPr lang="da-DK" dirty="0"/>
              <a:t> Union </a:t>
            </a:r>
            <a:r>
              <a:rPr lang="da-DK" dirty="0" err="1"/>
              <a:t>tutorial</a:t>
            </a:r>
            <a:endParaRPr lang="da-DK" dirty="0"/>
          </a:p>
          <a:p>
            <a:r>
              <a:rPr lang="da-DK" dirty="0" err="1"/>
              <a:t>Would</a:t>
            </a:r>
            <a:r>
              <a:rPr lang="da-DK" dirty="0"/>
              <a:t> </a:t>
            </a:r>
            <a:r>
              <a:rPr lang="da-DK" dirty="0" err="1"/>
              <a:t>recommend</a:t>
            </a:r>
            <a:r>
              <a:rPr lang="da-DK" dirty="0"/>
              <a:t> McStasScript_tutorial_1 and Union_tutorial_2 </a:t>
            </a:r>
          </a:p>
        </p:txBody>
      </p:sp>
    </p:spTree>
    <p:extLst>
      <p:ext uri="{BB962C8B-B14F-4D97-AF65-F5344CB8AC3E}">
        <p14:creationId xmlns:p14="http://schemas.microsoft.com/office/powerpoint/2010/main" val="321075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Thanks for your attention!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Mads </a:t>
            </a:r>
            <a:r>
              <a:rPr lang="sv-SE" sz="1800" dirty="0" err="1">
                <a:solidFill>
                  <a:srgbClr val="FFFFFF"/>
                </a:solidFill>
              </a:rPr>
              <a:t>Bertelsen</a:t>
            </a:r>
            <a:r>
              <a:rPr lang="sv-SE" sz="1800" dirty="0">
                <a:solidFill>
                  <a:srgbClr val="FFFFFF"/>
                </a:solidFill>
              </a:rPr>
              <a:t> </a:t>
            </a:r>
          </a:p>
          <a:p>
            <a:pPr defTabSz="315314"/>
            <a:r>
              <a:rPr lang="sv-SE" sz="1800" dirty="0" err="1">
                <a:solidFill>
                  <a:srgbClr val="FFFFFF"/>
                </a:solidFill>
              </a:rPr>
              <a:t>Mads.Bertelsen@esss.se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en-US" sz="1400" dirty="0">
                <a:solidFill>
                  <a:prstClr val="white"/>
                </a:solidFill>
              </a:rPr>
              <a:t>Post Doc, Funding from </a:t>
            </a:r>
            <a:r>
              <a:rPr lang="en-US" sz="1400" dirty="0" err="1">
                <a:solidFill>
                  <a:prstClr val="white"/>
                </a:solidFill>
              </a:rPr>
              <a:t>PaNOSC</a:t>
            </a:r>
            <a:r>
              <a:rPr lang="en-US" sz="1400" dirty="0">
                <a:solidFill>
                  <a:prstClr val="white"/>
                </a:solidFill>
              </a:rPr>
              <a:t> and </a:t>
            </a:r>
            <a:r>
              <a:rPr lang="en-US" sz="1400" dirty="0" err="1">
                <a:solidFill>
                  <a:prstClr val="white"/>
                </a:solidFill>
              </a:rPr>
              <a:t>HighNESS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DF88A-F4DD-C54C-B6CA-C11B2993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332656"/>
            <a:ext cx="221774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6FE9-1808-8943-8BFC-918C84B2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McStasScript</a:t>
            </a:r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FFD96-0769-2A44-A311-B9397595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8624" y="6453336"/>
            <a:ext cx="28448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8B84D-F070-2443-A741-FDFF32654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McStas</a:t>
            </a:r>
            <a:r>
              <a:rPr lang="da-DK" dirty="0"/>
              <a:t> situation and </a:t>
            </a:r>
            <a:r>
              <a:rPr lang="da-DK" dirty="0" err="1"/>
              <a:t>usability</a:t>
            </a:r>
            <a:endParaRPr lang="da-DK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6A8AB3-5BBD-E54C-984C-F498EEB70E7E}"/>
              </a:ext>
            </a:extLst>
          </p:cNvPr>
          <p:cNvSpPr/>
          <p:nvPr/>
        </p:nvSpPr>
        <p:spPr>
          <a:xfrm>
            <a:off x="6436360" y="4244088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42F45-0B2A-B542-A046-E45F5E4FAA6D}"/>
              </a:ext>
            </a:extLst>
          </p:cNvPr>
          <p:cNvSpPr txBox="1"/>
          <p:nvPr/>
        </p:nvSpPr>
        <p:spPr>
          <a:xfrm>
            <a:off x="6302352" y="3885485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/>
              <a:t>Instrument file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6C2450F-B76C-6641-9825-C4379EAB7DDC}"/>
              </a:ext>
            </a:extLst>
          </p:cNvPr>
          <p:cNvSpPr/>
          <p:nvPr/>
        </p:nvSpPr>
        <p:spPr>
          <a:xfrm>
            <a:off x="8456368" y="4244088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F07F2-8309-2F41-904E-26103D4E4181}"/>
              </a:ext>
            </a:extLst>
          </p:cNvPr>
          <p:cNvSpPr txBox="1"/>
          <p:nvPr/>
        </p:nvSpPr>
        <p:spPr>
          <a:xfrm>
            <a:off x="8352995" y="3884048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/>
              <a:t>c file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E91A0D5-4F7C-E74F-A208-F39BE686D952}"/>
              </a:ext>
            </a:extLst>
          </p:cNvPr>
          <p:cNvSpPr/>
          <p:nvPr/>
        </p:nvSpPr>
        <p:spPr>
          <a:xfrm>
            <a:off x="10476376" y="4244088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66204-AE55-9145-949D-53F71AD8D357}"/>
              </a:ext>
            </a:extLst>
          </p:cNvPr>
          <p:cNvSpPr txBox="1"/>
          <p:nvPr/>
        </p:nvSpPr>
        <p:spPr>
          <a:xfrm>
            <a:off x="10334119" y="3884048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 err="1"/>
              <a:t>Executable</a:t>
            </a:r>
            <a:endParaRPr lang="da-DK" sz="2000" i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42F01-A3DB-5E44-92CC-498BFF37A507}"/>
              </a:ext>
            </a:extLst>
          </p:cNvPr>
          <p:cNvSpPr txBox="1"/>
          <p:nvPr/>
        </p:nvSpPr>
        <p:spPr>
          <a:xfrm>
            <a:off x="7540184" y="6034167"/>
            <a:ext cx="122413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 err="1"/>
              <a:t>McStas</a:t>
            </a:r>
            <a:endParaRPr lang="da-DK" sz="2000"/>
          </a:p>
          <a:p>
            <a:pPr algn="ctr"/>
            <a:r>
              <a:rPr lang="da-DK" sz="2000"/>
              <a:t>compiler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A0091-791A-9A43-9C41-0C45D75A85D3}"/>
              </a:ext>
            </a:extLst>
          </p:cNvPr>
          <p:cNvSpPr txBox="1"/>
          <p:nvPr/>
        </p:nvSpPr>
        <p:spPr>
          <a:xfrm>
            <a:off x="9420043" y="6034167"/>
            <a:ext cx="159970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/>
              <a:t>Users</a:t>
            </a:r>
          </a:p>
          <a:p>
            <a:pPr algn="ctr"/>
            <a:r>
              <a:rPr lang="da-DK" sz="2000"/>
              <a:t>c - compiler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9F7AE05-38C4-F447-9664-B547370FB9CF}"/>
              </a:ext>
            </a:extLst>
          </p:cNvPr>
          <p:cNvSpPr/>
          <p:nvPr/>
        </p:nvSpPr>
        <p:spPr>
          <a:xfrm>
            <a:off x="7717989" y="5721689"/>
            <a:ext cx="886179" cy="312478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070" h="242610">
                <a:moveTo>
                  <a:pt x="0" y="0"/>
                </a:moveTo>
                <a:cubicBezTo>
                  <a:pt x="143847" y="120520"/>
                  <a:pt x="287694" y="241040"/>
                  <a:pt x="438539" y="242595"/>
                </a:cubicBezTo>
                <a:cubicBezTo>
                  <a:pt x="589384" y="244150"/>
                  <a:pt x="747227" y="126740"/>
                  <a:pt x="905070" y="933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39B1898-083F-124C-9B67-95FEBF3F65E8}"/>
              </a:ext>
            </a:extLst>
          </p:cNvPr>
          <p:cNvSpPr/>
          <p:nvPr/>
        </p:nvSpPr>
        <p:spPr>
          <a:xfrm>
            <a:off x="9759574" y="5718814"/>
            <a:ext cx="886179" cy="312478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070" h="242610">
                <a:moveTo>
                  <a:pt x="0" y="0"/>
                </a:moveTo>
                <a:cubicBezTo>
                  <a:pt x="143847" y="120520"/>
                  <a:pt x="287694" y="241040"/>
                  <a:pt x="438539" y="242595"/>
                </a:cubicBezTo>
                <a:cubicBezTo>
                  <a:pt x="589384" y="244150"/>
                  <a:pt x="747227" y="126740"/>
                  <a:pt x="905070" y="933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F17338-4555-4040-9BD6-0A4F7A1016E0}"/>
              </a:ext>
            </a:extLst>
          </p:cNvPr>
          <p:cNvSpPr txBox="1"/>
          <p:nvPr/>
        </p:nvSpPr>
        <p:spPr>
          <a:xfrm>
            <a:off x="7157899" y="1683206"/>
            <a:ext cx="3880847" cy="11439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400" dirty="0"/>
              <a:t>Component </a:t>
            </a:r>
            <a:r>
              <a:rPr lang="da-DK" sz="2400" dirty="0" err="1"/>
              <a:t>library</a:t>
            </a:r>
            <a:endParaRPr lang="da-DK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A43557-A546-D343-B8D9-F6CD5F39E9DB}"/>
              </a:ext>
            </a:extLst>
          </p:cNvPr>
          <p:cNvSpPr/>
          <p:nvPr/>
        </p:nvSpPr>
        <p:spPr>
          <a:xfrm rot="368612">
            <a:off x="7810122" y="2326528"/>
            <a:ext cx="2474209" cy="875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72583-24FD-9D4C-B12F-61C16F582FA5}"/>
              </a:ext>
            </a:extLst>
          </p:cNvPr>
          <p:cNvCxnSpPr/>
          <p:nvPr/>
        </p:nvCxnSpPr>
        <p:spPr>
          <a:xfrm>
            <a:off x="6595884" y="5079248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32CE05-7878-0D43-BE43-9987695C797A}"/>
              </a:ext>
            </a:extLst>
          </p:cNvPr>
          <p:cNvCxnSpPr>
            <a:cxnSpLocks/>
          </p:cNvCxnSpPr>
          <p:nvPr/>
        </p:nvCxnSpPr>
        <p:spPr>
          <a:xfrm>
            <a:off x="6595884" y="5136757"/>
            <a:ext cx="6483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20B789-EF57-3941-BA83-0D3FECC515DF}"/>
              </a:ext>
            </a:extLst>
          </p:cNvPr>
          <p:cNvCxnSpPr>
            <a:cxnSpLocks/>
          </p:cNvCxnSpPr>
          <p:nvPr/>
        </p:nvCxnSpPr>
        <p:spPr>
          <a:xfrm>
            <a:off x="6595884" y="5194387"/>
            <a:ext cx="800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95456-2D26-8641-9AC3-63CD26FF997B}"/>
              </a:ext>
            </a:extLst>
          </p:cNvPr>
          <p:cNvCxnSpPr/>
          <p:nvPr/>
        </p:nvCxnSpPr>
        <p:spPr>
          <a:xfrm>
            <a:off x="6604510" y="5326781"/>
            <a:ext cx="93610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6F500F-B86C-FA42-A772-D034E3B89B37}"/>
              </a:ext>
            </a:extLst>
          </p:cNvPr>
          <p:cNvCxnSpPr>
            <a:cxnSpLocks/>
          </p:cNvCxnSpPr>
          <p:nvPr/>
        </p:nvCxnSpPr>
        <p:spPr>
          <a:xfrm>
            <a:off x="6604510" y="5384290"/>
            <a:ext cx="64831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8FD695-3624-0F45-AD4E-9E02BC9EB61F}"/>
              </a:ext>
            </a:extLst>
          </p:cNvPr>
          <p:cNvCxnSpPr>
            <a:cxnSpLocks/>
          </p:cNvCxnSpPr>
          <p:nvPr/>
        </p:nvCxnSpPr>
        <p:spPr>
          <a:xfrm>
            <a:off x="6604510" y="5444917"/>
            <a:ext cx="80071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F93B05-0A85-7D41-8354-D47083DC3640}"/>
              </a:ext>
            </a:extLst>
          </p:cNvPr>
          <p:cNvCxnSpPr/>
          <p:nvPr/>
        </p:nvCxnSpPr>
        <p:spPr>
          <a:xfrm>
            <a:off x="6595884" y="4834347"/>
            <a:ext cx="93610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E725D6-6591-3E46-8BD2-D5941D4631B1}"/>
              </a:ext>
            </a:extLst>
          </p:cNvPr>
          <p:cNvCxnSpPr>
            <a:cxnSpLocks/>
          </p:cNvCxnSpPr>
          <p:nvPr/>
        </p:nvCxnSpPr>
        <p:spPr>
          <a:xfrm>
            <a:off x="6595884" y="4891856"/>
            <a:ext cx="64831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1AF91-19A8-3C4A-8692-CCA55B3F0B58}"/>
              </a:ext>
            </a:extLst>
          </p:cNvPr>
          <p:cNvCxnSpPr>
            <a:cxnSpLocks/>
          </p:cNvCxnSpPr>
          <p:nvPr/>
        </p:nvCxnSpPr>
        <p:spPr>
          <a:xfrm>
            <a:off x="6595884" y="4952484"/>
            <a:ext cx="80071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573C4F-D54A-824B-94A5-381CA75A53B3}"/>
              </a:ext>
            </a:extLst>
          </p:cNvPr>
          <p:cNvCxnSpPr>
            <a:cxnSpLocks/>
          </p:cNvCxnSpPr>
          <p:nvPr/>
        </p:nvCxnSpPr>
        <p:spPr>
          <a:xfrm>
            <a:off x="6604510" y="4512052"/>
            <a:ext cx="9356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022182-34B3-C44C-87C1-A03BB104A4F6}"/>
              </a:ext>
            </a:extLst>
          </p:cNvPr>
          <p:cNvCxnSpPr>
            <a:cxnSpLocks/>
          </p:cNvCxnSpPr>
          <p:nvPr/>
        </p:nvCxnSpPr>
        <p:spPr>
          <a:xfrm>
            <a:off x="6604510" y="4569561"/>
            <a:ext cx="6483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C7C606-7041-0C41-A606-5F30A7B135AA}"/>
              </a:ext>
            </a:extLst>
          </p:cNvPr>
          <p:cNvCxnSpPr>
            <a:cxnSpLocks/>
          </p:cNvCxnSpPr>
          <p:nvPr/>
        </p:nvCxnSpPr>
        <p:spPr>
          <a:xfrm>
            <a:off x="6604510" y="4630189"/>
            <a:ext cx="4874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85EC3CDA-D3E4-894E-A1A5-F65C8CB6DABC}"/>
              </a:ext>
            </a:extLst>
          </p:cNvPr>
          <p:cNvSpPr/>
          <p:nvPr/>
        </p:nvSpPr>
        <p:spPr>
          <a:xfrm>
            <a:off x="5741864" y="3197823"/>
            <a:ext cx="805096" cy="1682151"/>
          </a:xfrm>
          <a:custGeom>
            <a:avLst/>
            <a:gdLst>
              <a:gd name="connsiteX0" fmla="*/ 589436 w 805096"/>
              <a:gd name="connsiteY0" fmla="*/ 0 h 1682151"/>
              <a:gd name="connsiteX1" fmla="*/ 2840 w 805096"/>
              <a:gd name="connsiteY1" fmla="*/ 1147313 h 1682151"/>
              <a:gd name="connsiteX2" fmla="*/ 805096 w 805096"/>
              <a:gd name="connsiteY2" fmla="*/ 1682151 h 168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096" h="1682151">
                <a:moveTo>
                  <a:pt x="589436" y="0"/>
                </a:moveTo>
                <a:cubicBezTo>
                  <a:pt x="278166" y="433477"/>
                  <a:pt x="-33103" y="866955"/>
                  <a:pt x="2840" y="1147313"/>
                </a:cubicBezTo>
                <a:cubicBezTo>
                  <a:pt x="38783" y="1427671"/>
                  <a:pt x="421939" y="1554911"/>
                  <a:pt x="805096" y="1682151"/>
                </a:cubicBezTo>
              </a:path>
            </a:pathLst>
          </a:custGeom>
          <a:ln w="19050">
            <a:solidFill>
              <a:srgbClr val="F6974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9EE97CB-10B4-6947-A5A5-EBF6B58AD261}"/>
              </a:ext>
            </a:extLst>
          </p:cNvPr>
          <p:cNvSpPr/>
          <p:nvPr/>
        </p:nvSpPr>
        <p:spPr>
          <a:xfrm>
            <a:off x="5511514" y="3189197"/>
            <a:ext cx="3347326" cy="1923690"/>
          </a:xfrm>
          <a:custGeom>
            <a:avLst/>
            <a:gdLst>
              <a:gd name="connsiteX0" fmla="*/ 2817063 w 2817063"/>
              <a:gd name="connsiteY0" fmla="*/ 0 h 1923690"/>
              <a:gd name="connsiteX1" fmla="*/ 82490 w 2817063"/>
              <a:gd name="connsiteY1" fmla="*/ 879894 h 1923690"/>
              <a:gd name="connsiteX2" fmla="*/ 979637 w 2817063"/>
              <a:gd name="connsiteY2" fmla="*/ 1923690 h 1923690"/>
              <a:gd name="connsiteX0" fmla="*/ 3349013 w 3349013"/>
              <a:gd name="connsiteY0" fmla="*/ 0 h 1923690"/>
              <a:gd name="connsiteX1" fmla="*/ 114108 w 3349013"/>
              <a:gd name="connsiteY1" fmla="*/ 879894 h 1923690"/>
              <a:gd name="connsiteX2" fmla="*/ 1011255 w 3349013"/>
              <a:gd name="connsiteY2" fmla="*/ 1923690 h 1923690"/>
              <a:gd name="connsiteX0" fmla="*/ 3347326 w 3347326"/>
              <a:gd name="connsiteY0" fmla="*/ 0 h 1923690"/>
              <a:gd name="connsiteX1" fmla="*/ 112421 w 3347326"/>
              <a:gd name="connsiteY1" fmla="*/ 879894 h 1923690"/>
              <a:gd name="connsiteX2" fmla="*/ 1009568 w 3347326"/>
              <a:gd name="connsiteY2" fmla="*/ 1923690 h 192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7326" h="1923690">
                <a:moveTo>
                  <a:pt x="3347326" y="0"/>
                </a:moveTo>
                <a:cubicBezTo>
                  <a:pt x="2133158" y="279639"/>
                  <a:pt x="502047" y="559279"/>
                  <a:pt x="112421" y="879894"/>
                </a:cubicBezTo>
                <a:cubicBezTo>
                  <a:pt x="-277205" y="1200509"/>
                  <a:pt x="425128" y="1889903"/>
                  <a:pt x="1009568" y="192369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57232B9-A818-EA42-A57E-5A03D138D4A9}"/>
              </a:ext>
            </a:extLst>
          </p:cNvPr>
          <p:cNvSpPr/>
          <p:nvPr/>
        </p:nvSpPr>
        <p:spPr>
          <a:xfrm>
            <a:off x="5401677" y="3197823"/>
            <a:ext cx="6053714" cy="2193991"/>
          </a:xfrm>
          <a:custGeom>
            <a:avLst/>
            <a:gdLst>
              <a:gd name="connsiteX0" fmla="*/ 5328596 w 5328596"/>
              <a:gd name="connsiteY0" fmla="*/ 0 h 2104845"/>
              <a:gd name="connsiteX1" fmla="*/ 3568808 w 5328596"/>
              <a:gd name="connsiteY1" fmla="*/ 362310 h 2104845"/>
              <a:gd name="connsiteX2" fmla="*/ 144121 w 5328596"/>
              <a:gd name="connsiteY2" fmla="*/ 517585 h 2104845"/>
              <a:gd name="connsiteX3" fmla="*/ 963630 w 5328596"/>
              <a:gd name="connsiteY3" fmla="*/ 2104845 h 2104845"/>
              <a:gd name="connsiteX0" fmla="*/ 5535220 w 5535220"/>
              <a:gd name="connsiteY0" fmla="*/ 0 h 2104845"/>
              <a:gd name="connsiteX1" fmla="*/ 3775432 w 5535220"/>
              <a:gd name="connsiteY1" fmla="*/ 362310 h 2104845"/>
              <a:gd name="connsiteX2" fmla="*/ 117832 w 5535220"/>
              <a:gd name="connsiteY2" fmla="*/ 741871 h 2104845"/>
              <a:gd name="connsiteX3" fmla="*/ 1170254 w 5535220"/>
              <a:gd name="connsiteY3" fmla="*/ 2104845 h 2104845"/>
              <a:gd name="connsiteX0" fmla="*/ 5497786 w 5497786"/>
              <a:gd name="connsiteY0" fmla="*/ 0 h 2104845"/>
              <a:gd name="connsiteX1" fmla="*/ 3737998 w 5497786"/>
              <a:gd name="connsiteY1" fmla="*/ 362310 h 2104845"/>
              <a:gd name="connsiteX2" fmla="*/ 80398 w 5497786"/>
              <a:gd name="connsiteY2" fmla="*/ 741871 h 2104845"/>
              <a:gd name="connsiteX3" fmla="*/ 1132820 w 5497786"/>
              <a:gd name="connsiteY3" fmla="*/ 2104845 h 2104845"/>
              <a:gd name="connsiteX0" fmla="*/ 5500804 w 5500804"/>
              <a:gd name="connsiteY0" fmla="*/ 0 h 2104845"/>
              <a:gd name="connsiteX1" fmla="*/ 3741016 w 5500804"/>
              <a:gd name="connsiteY1" fmla="*/ 362310 h 2104845"/>
              <a:gd name="connsiteX2" fmla="*/ 83416 w 5500804"/>
              <a:gd name="connsiteY2" fmla="*/ 741871 h 2104845"/>
              <a:gd name="connsiteX3" fmla="*/ 1135838 w 5500804"/>
              <a:gd name="connsiteY3" fmla="*/ 2104845 h 2104845"/>
              <a:gd name="connsiteX0" fmla="*/ 5487507 w 5487507"/>
              <a:gd name="connsiteY0" fmla="*/ 0 h 2108761"/>
              <a:gd name="connsiteX1" fmla="*/ 3727719 w 5487507"/>
              <a:gd name="connsiteY1" fmla="*/ 362310 h 2108761"/>
              <a:gd name="connsiteX2" fmla="*/ 70119 w 5487507"/>
              <a:gd name="connsiteY2" fmla="*/ 741871 h 2108761"/>
              <a:gd name="connsiteX3" fmla="*/ 1122541 w 5487507"/>
              <a:gd name="connsiteY3" fmla="*/ 2104845 h 2108761"/>
              <a:gd name="connsiteX0" fmla="*/ 6048224 w 6048224"/>
              <a:gd name="connsiteY0" fmla="*/ 0 h 2195025"/>
              <a:gd name="connsiteX1" fmla="*/ 3727719 w 6048224"/>
              <a:gd name="connsiteY1" fmla="*/ 448574 h 2195025"/>
              <a:gd name="connsiteX2" fmla="*/ 70119 w 6048224"/>
              <a:gd name="connsiteY2" fmla="*/ 828135 h 2195025"/>
              <a:gd name="connsiteX3" fmla="*/ 1122541 w 6048224"/>
              <a:gd name="connsiteY3" fmla="*/ 2191109 h 2195025"/>
              <a:gd name="connsiteX0" fmla="*/ 6048224 w 6048224"/>
              <a:gd name="connsiteY0" fmla="*/ 0 h 2195025"/>
              <a:gd name="connsiteX1" fmla="*/ 3727719 w 6048224"/>
              <a:gd name="connsiteY1" fmla="*/ 448574 h 2195025"/>
              <a:gd name="connsiteX2" fmla="*/ 70119 w 6048224"/>
              <a:gd name="connsiteY2" fmla="*/ 828135 h 2195025"/>
              <a:gd name="connsiteX3" fmla="*/ 1122541 w 6048224"/>
              <a:gd name="connsiteY3" fmla="*/ 2191109 h 2195025"/>
              <a:gd name="connsiteX0" fmla="*/ 6053714 w 6053714"/>
              <a:gd name="connsiteY0" fmla="*/ 0 h 2193991"/>
              <a:gd name="connsiteX1" fmla="*/ 3267382 w 6053714"/>
              <a:gd name="connsiteY1" fmla="*/ 448574 h 2193991"/>
              <a:gd name="connsiteX2" fmla="*/ 75609 w 6053714"/>
              <a:gd name="connsiteY2" fmla="*/ 828135 h 2193991"/>
              <a:gd name="connsiteX3" fmla="*/ 1128031 w 6053714"/>
              <a:gd name="connsiteY3" fmla="*/ 2191109 h 2193991"/>
              <a:gd name="connsiteX0" fmla="*/ 6053714 w 6053714"/>
              <a:gd name="connsiteY0" fmla="*/ 0 h 2193991"/>
              <a:gd name="connsiteX1" fmla="*/ 3267382 w 6053714"/>
              <a:gd name="connsiteY1" fmla="*/ 448574 h 2193991"/>
              <a:gd name="connsiteX2" fmla="*/ 75609 w 6053714"/>
              <a:gd name="connsiteY2" fmla="*/ 828135 h 2193991"/>
              <a:gd name="connsiteX3" fmla="*/ 1128031 w 6053714"/>
              <a:gd name="connsiteY3" fmla="*/ 2191109 h 21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3714" h="2193991">
                <a:moveTo>
                  <a:pt x="6053714" y="0"/>
                </a:moveTo>
                <a:cubicBezTo>
                  <a:pt x="5916410" y="405442"/>
                  <a:pt x="4358623" y="396816"/>
                  <a:pt x="3267382" y="448574"/>
                </a:cubicBezTo>
                <a:cubicBezTo>
                  <a:pt x="2176141" y="500332"/>
                  <a:pt x="432167" y="537713"/>
                  <a:pt x="75609" y="828135"/>
                </a:cubicBezTo>
                <a:cubicBezTo>
                  <a:pt x="-280949" y="1118557"/>
                  <a:pt x="716839" y="2258682"/>
                  <a:pt x="1128031" y="2191109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A06AB1-618F-F147-88ED-0D786809D217}"/>
              </a:ext>
            </a:extLst>
          </p:cNvPr>
          <p:cNvSpPr txBox="1"/>
          <p:nvPr/>
        </p:nvSpPr>
        <p:spPr>
          <a:xfrm>
            <a:off x="10187307" y="198149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da-DK" sz="2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842C7F-7833-4145-B010-E340772D6F74}"/>
              </a:ext>
            </a:extLst>
          </p:cNvPr>
          <p:cNvSpPr/>
          <p:nvPr/>
        </p:nvSpPr>
        <p:spPr>
          <a:xfrm rot="21338549">
            <a:off x="6212936" y="2278485"/>
            <a:ext cx="1366903" cy="875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DAAC55-BAB5-B04C-9ABF-F332DBBB85DC}"/>
              </a:ext>
            </a:extLst>
          </p:cNvPr>
          <p:cNvSpPr/>
          <p:nvPr/>
        </p:nvSpPr>
        <p:spPr>
          <a:xfrm rot="20965940">
            <a:off x="10606336" y="2352056"/>
            <a:ext cx="1366903" cy="875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F8B6BFAF-7DD9-D349-9396-1AD47A2EA016}"/>
              </a:ext>
            </a:extLst>
          </p:cNvPr>
          <p:cNvSpPr txBox="1">
            <a:spLocks/>
          </p:cNvSpPr>
          <p:nvPr/>
        </p:nvSpPr>
        <p:spPr>
          <a:xfrm>
            <a:off x="528560" y="1763481"/>
            <a:ext cx="4831847" cy="36933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Instrument file (</a:t>
            </a:r>
            <a:r>
              <a:rPr lang="da-DK" dirty="0" err="1"/>
              <a:t>meta</a:t>
            </a:r>
            <a:r>
              <a:rPr lang="da-DK" dirty="0"/>
              <a:t> </a:t>
            </a:r>
            <a:r>
              <a:rPr lang="da-DK" dirty="0" err="1"/>
              <a:t>language</a:t>
            </a:r>
            <a:r>
              <a:rPr lang="da-DK" dirty="0"/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da-DK" sz="2400" dirty="0"/>
              <a:t>Instrument definition </a:t>
            </a:r>
          </a:p>
          <a:p>
            <a:pPr marL="857250" lvl="1" indent="-457200">
              <a:buFont typeface="+mj-lt"/>
              <a:buAutoNum type="arabicPeriod"/>
            </a:pPr>
            <a:r>
              <a:rPr lang="da-DK" sz="2400" dirty="0" err="1"/>
              <a:t>Declare</a:t>
            </a:r>
            <a:r>
              <a:rPr lang="da-DK" sz="2400" dirty="0"/>
              <a:t> </a:t>
            </a:r>
            <a:r>
              <a:rPr lang="da-DK" sz="2400" dirty="0" err="1"/>
              <a:t>section</a:t>
            </a:r>
            <a:endParaRPr lang="da-DK" sz="2400" dirty="0"/>
          </a:p>
          <a:p>
            <a:pPr marL="857250" lvl="1" indent="-457200">
              <a:buFont typeface="+mj-lt"/>
              <a:buAutoNum type="arabicPeriod"/>
            </a:pPr>
            <a:r>
              <a:rPr lang="da-DK" sz="2400" dirty="0" err="1"/>
              <a:t>Initialize</a:t>
            </a:r>
            <a:r>
              <a:rPr lang="da-DK" sz="2400" dirty="0"/>
              <a:t> </a:t>
            </a:r>
            <a:r>
              <a:rPr lang="da-DK" sz="2400" dirty="0" err="1"/>
              <a:t>section</a:t>
            </a:r>
            <a:endParaRPr lang="da-DK" sz="2400" dirty="0"/>
          </a:p>
          <a:p>
            <a:pPr marL="857250" lvl="1" indent="-457200">
              <a:buFont typeface="+mj-lt"/>
              <a:buAutoNum type="arabicPeriod"/>
            </a:pPr>
            <a:r>
              <a:rPr lang="da-DK" sz="2400" dirty="0"/>
              <a:t>Trace </a:t>
            </a:r>
            <a:r>
              <a:rPr lang="da-DK" sz="2400" dirty="0" err="1"/>
              <a:t>section</a:t>
            </a:r>
            <a:endParaRPr lang="da-DK" sz="2400" dirty="0"/>
          </a:p>
          <a:p>
            <a:pPr marL="857250" lvl="1" indent="-457200">
              <a:buFont typeface="+mj-lt"/>
              <a:buAutoNum type="arabicPeriod"/>
            </a:pPr>
            <a:r>
              <a:rPr lang="da-DK" sz="2400" dirty="0" err="1"/>
              <a:t>Finally</a:t>
            </a:r>
            <a:r>
              <a:rPr lang="da-DK" sz="2400" dirty="0"/>
              <a:t> </a:t>
            </a:r>
            <a:r>
              <a:rPr lang="da-DK" sz="2400" dirty="0" err="1"/>
              <a:t>section</a:t>
            </a:r>
            <a:endParaRPr lang="da-DK" sz="2400" dirty="0"/>
          </a:p>
          <a:p>
            <a:pPr marL="400050" lvl="1" indent="0">
              <a:buFont typeface="Arial" panose="020B0604020202020204" pitchFamily="34" charset="0"/>
              <a:buNone/>
            </a:pPr>
            <a:endParaRPr lang="da-DK" sz="2400" dirty="0"/>
          </a:p>
          <a:p>
            <a:r>
              <a:rPr lang="da-DK" sz="2200" dirty="0"/>
              <a:t>Code </a:t>
            </a:r>
            <a:r>
              <a:rPr lang="da-DK" sz="2200" dirty="0" err="1"/>
              <a:t>spread</a:t>
            </a:r>
            <a:r>
              <a:rPr lang="da-DK" sz="2200" dirty="0"/>
              <a:t> out </a:t>
            </a:r>
            <a:r>
              <a:rPr lang="da-DK" sz="2200" dirty="0" err="1"/>
              <a:t>instead</a:t>
            </a:r>
            <a:r>
              <a:rPr lang="da-DK" sz="2200" dirty="0"/>
              <a:t> of </a:t>
            </a:r>
            <a:r>
              <a:rPr lang="da-DK" sz="2200" dirty="0" err="1"/>
              <a:t>collected</a:t>
            </a:r>
            <a:endParaRPr lang="da-DK" sz="2200" dirty="0"/>
          </a:p>
          <a:p>
            <a:r>
              <a:rPr lang="da-DK" sz="2200" dirty="0" err="1"/>
              <a:t>Think</a:t>
            </a:r>
            <a:r>
              <a:rPr lang="da-DK" sz="2200" dirty="0"/>
              <a:t> of a chopper: </a:t>
            </a:r>
            <a:r>
              <a:rPr lang="da-DK" sz="2200" dirty="0" err="1"/>
              <a:t>code</a:t>
            </a:r>
            <a:r>
              <a:rPr lang="da-DK" sz="2200" dirty="0"/>
              <a:t> in 1, 2, 3, 4</a:t>
            </a:r>
          </a:p>
          <a:p>
            <a:r>
              <a:rPr lang="da-DK" sz="2200" dirty="0"/>
              <a:t>Large files </a:t>
            </a:r>
            <a:r>
              <a:rPr lang="da-DK" sz="2200" dirty="0" err="1"/>
              <a:t>can</a:t>
            </a:r>
            <a:r>
              <a:rPr lang="da-DK" sz="2200" dirty="0"/>
              <a:t> </a:t>
            </a:r>
            <a:r>
              <a:rPr lang="da-DK" sz="2200" dirty="0" err="1"/>
              <a:t>become</a:t>
            </a:r>
            <a:r>
              <a:rPr lang="da-DK" sz="2200" dirty="0"/>
              <a:t> </a:t>
            </a:r>
            <a:r>
              <a:rPr lang="da-DK" sz="2200" dirty="0" err="1"/>
              <a:t>difficult</a:t>
            </a:r>
            <a:endParaRPr lang="da-DK" sz="2200" dirty="0"/>
          </a:p>
          <a:p>
            <a:endParaRPr lang="da-DK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4D057A-7A09-9648-BB37-51773D205203}"/>
              </a:ext>
            </a:extLst>
          </p:cNvPr>
          <p:cNvSpPr txBox="1"/>
          <p:nvPr/>
        </p:nvSpPr>
        <p:spPr>
          <a:xfrm>
            <a:off x="4481848" y="482957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da-DK" sz="2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3341EF8-CD01-3D48-86D7-615C5DC58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39" name="object 17">
            <a:extLst>
              <a:ext uri="{FF2B5EF4-FFF2-40B4-BE49-F238E27FC236}">
                <a16:creationId xmlns:a16="http://schemas.microsoft.com/office/drawing/2014/main" id="{93A9A0A8-5E1F-FA45-84B7-2A9CD83E5B8D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40" name="Gruppo 49">
            <a:extLst>
              <a:ext uri="{FF2B5EF4-FFF2-40B4-BE49-F238E27FC236}">
                <a16:creationId xmlns:a16="http://schemas.microsoft.com/office/drawing/2014/main" id="{27504663-EB77-9E45-AD14-64446C0BA440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421E6BFB-F070-9F4B-BC21-13353673552E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9">
              <a:extLst>
                <a:ext uri="{FF2B5EF4-FFF2-40B4-BE49-F238E27FC236}">
                  <a16:creationId xmlns:a16="http://schemas.microsoft.com/office/drawing/2014/main" id="{F85CFB58-CE56-284D-98EA-4C606ABFAD70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0">
              <a:extLst>
                <a:ext uri="{FF2B5EF4-FFF2-40B4-BE49-F238E27FC236}">
                  <a16:creationId xmlns:a16="http://schemas.microsoft.com/office/drawing/2014/main" id="{265F1EDD-49F5-3246-928E-C9805A76644D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1">
              <a:extLst>
                <a:ext uri="{FF2B5EF4-FFF2-40B4-BE49-F238E27FC236}">
                  <a16:creationId xmlns:a16="http://schemas.microsoft.com/office/drawing/2014/main" id="{BF2762BC-525C-EC4B-9144-803E316070B2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2">
              <a:extLst>
                <a:ext uri="{FF2B5EF4-FFF2-40B4-BE49-F238E27FC236}">
                  <a16:creationId xmlns:a16="http://schemas.microsoft.com/office/drawing/2014/main" id="{B7EA54A8-DFE0-EA42-AB05-5D28F393C5FA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3">
              <a:extLst>
                <a:ext uri="{FF2B5EF4-FFF2-40B4-BE49-F238E27FC236}">
                  <a16:creationId xmlns:a16="http://schemas.microsoft.com/office/drawing/2014/main" id="{88D4590E-B409-1945-B58D-4125E8E8841F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4">
              <a:extLst>
                <a:ext uri="{FF2B5EF4-FFF2-40B4-BE49-F238E27FC236}">
                  <a16:creationId xmlns:a16="http://schemas.microsoft.com/office/drawing/2014/main" id="{1D50B70F-2494-E343-A00A-491DE4DA4A55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5">
              <a:extLst>
                <a:ext uri="{FF2B5EF4-FFF2-40B4-BE49-F238E27FC236}">
                  <a16:creationId xmlns:a16="http://schemas.microsoft.com/office/drawing/2014/main" id="{4099CF40-9006-A142-B7A7-61324140768E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FB290C6C-26F6-0248-A494-F305B4467E10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271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D2F5-E4D3-CC48-A77F-D16E8743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CB9A-0AD2-CC40-A281-692C80BE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DCC7-13C1-9140-A28C-71F8A48FD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Overview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9E3A9-8E3B-8847-B8F8-299EBD03A6EC}"/>
              </a:ext>
            </a:extLst>
          </p:cNvPr>
          <p:cNvSpPr txBox="1"/>
          <p:nvPr/>
        </p:nvSpPr>
        <p:spPr>
          <a:xfrm>
            <a:off x="10146771" y="17694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da-DK" sz="2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98587C-1794-BB49-BCA2-A0722E694DEB}"/>
              </a:ext>
            </a:extLst>
          </p:cNvPr>
          <p:cNvSpPr/>
          <p:nvPr/>
        </p:nvSpPr>
        <p:spPr>
          <a:xfrm>
            <a:off x="6023992" y="1329059"/>
            <a:ext cx="1972531" cy="1972531"/>
          </a:xfrm>
          <a:prstGeom prst="ellipse">
            <a:avLst/>
          </a:prstGeom>
          <a:solidFill>
            <a:srgbClr val="5371DC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err="1"/>
              <a:t>McStasScript</a:t>
            </a:r>
            <a:endParaRPr lang="da-DK"/>
          </a:p>
          <a:p>
            <a:pPr algn="ctr"/>
            <a:r>
              <a:rPr lang="da-DK" err="1"/>
              <a:t>Python</a:t>
            </a:r>
            <a:r>
              <a:rPr lang="da-DK"/>
              <a:t> API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E611F0D-3D77-0F47-A404-513D5BBBC5FE}"/>
              </a:ext>
            </a:extLst>
          </p:cNvPr>
          <p:cNvSpPr/>
          <p:nvPr/>
        </p:nvSpPr>
        <p:spPr>
          <a:xfrm rot="5099891">
            <a:off x="5414033" y="3351874"/>
            <a:ext cx="1368779" cy="365875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  <a:gd name="connsiteX0" fmla="*/ 0 w 1229338"/>
              <a:gd name="connsiteY0" fmla="*/ 99134 h 233280"/>
              <a:gd name="connsiteX1" fmla="*/ 762807 w 1229338"/>
              <a:gd name="connsiteY1" fmla="*/ 233265 h 233280"/>
              <a:gd name="connsiteX2" fmla="*/ 1229338 w 1229338"/>
              <a:gd name="connsiteY2" fmla="*/ 0 h 233280"/>
              <a:gd name="connsiteX0" fmla="*/ 0 w 1229338"/>
              <a:gd name="connsiteY0" fmla="*/ 99134 h 272718"/>
              <a:gd name="connsiteX1" fmla="*/ 555276 w 1229338"/>
              <a:gd name="connsiteY1" fmla="*/ 272707 h 272718"/>
              <a:gd name="connsiteX2" fmla="*/ 1229338 w 1229338"/>
              <a:gd name="connsiteY2" fmla="*/ 0 h 272718"/>
              <a:gd name="connsiteX0" fmla="*/ 0 w 1229338"/>
              <a:gd name="connsiteY0" fmla="*/ 99134 h 282577"/>
              <a:gd name="connsiteX1" fmla="*/ 646071 w 1229338"/>
              <a:gd name="connsiteY1" fmla="*/ 282567 h 282577"/>
              <a:gd name="connsiteX2" fmla="*/ 1229338 w 1229338"/>
              <a:gd name="connsiteY2" fmla="*/ 0 h 282577"/>
              <a:gd name="connsiteX0" fmla="*/ 0 w 1229338"/>
              <a:gd name="connsiteY0" fmla="*/ 99134 h 243139"/>
              <a:gd name="connsiteX1" fmla="*/ 581217 w 1229338"/>
              <a:gd name="connsiteY1" fmla="*/ 243125 h 243139"/>
              <a:gd name="connsiteX2" fmla="*/ 1229338 w 1229338"/>
              <a:gd name="connsiteY2" fmla="*/ 0 h 243139"/>
              <a:gd name="connsiteX0" fmla="*/ 0 w 1229338"/>
              <a:gd name="connsiteY0" fmla="*/ 99134 h 292437"/>
              <a:gd name="connsiteX1" fmla="*/ 555276 w 1229338"/>
              <a:gd name="connsiteY1" fmla="*/ 292427 h 292437"/>
              <a:gd name="connsiteX2" fmla="*/ 1229338 w 1229338"/>
              <a:gd name="connsiteY2" fmla="*/ 0 h 292437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432738"/>
              <a:gd name="connsiteX1" fmla="*/ 646071 w 1229338"/>
              <a:gd name="connsiteY1" fmla="*/ 430472 h 432738"/>
              <a:gd name="connsiteX2" fmla="*/ 1229338 w 1229338"/>
              <a:gd name="connsiteY2" fmla="*/ 0 h 432738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1491"/>
              <a:gd name="connsiteX1" fmla="*/ 646071 w 1229338"/>
              <a:gd name="connsiteY1" fmla="*/ 430472 h 431491"/>
              <a:gd name="connsiteX2" fmla="*/ 1229338 w 1229338"/>
              <a:gd name="connsiteY2" fmla="*/ 0 h 431491"/>
              <a:gd name="connsiteX0" fmla="*/ 0 w 1229338"/>
              <a:gd name="connsiteY0" fmla="*/ 99134 h 323833"/>
              <a:gd name="connsiteX1" fmla="*/ 646071 w 1229338"/>
              <a:gd name="connsiteY1" fmla="*/ 322008 h 323833"/>
              <a:gd name="connsiteX2" fmla="*/ 1229338 w 1229338"/>
              <a:gd name="connsiteY2" fmla="*/ 0 h 323833"/>
              <a:gd name="connsiteX0" fmla="*/ 0 w 1384987"/>
              <a:gd name="connsiteY0" fmla="*/ 99134 h 323833"/>
              <a:gd name="connsiteX1" fmla="*/ 801720 w 1384987"/>
              <a:gd name="connsiteY1" fmla="*/ 322008 h 323833"/>
              <a:gd name="connsiteX2" fmla="*/ 1384987 w 1384987"/>
              <a:gd name="connsiteY2" fmla="*/ 0 h 323833"/>
              <a:gd name="connsiteX0" fmla="*/ 0 w 1514694"/>
              <a:gd name="connsiteY0" fmla="*/ 59692 h 284391"/>
              <a:gd name="connsiteX1" fmla="*/ 801720 w 1514694"/>
              <a:gd name="connsiteY1" fmla="*/ 282566 h 284391"/>
              <a:gd name="connsiteX2" fmla="*/ 1514694 w 1514694"/>
              <a:gd name="connsiteY2" fmla="*/ 0 h 284391"/>
              <a:gd name="connsiteX0" fmla="*/ 0 w 1397957"/>
              <a:gd name="connsiteY0" fmla="*/ 30111 h 284069"/>
              <a:gd name="connsiteX1" fmla="*/ 684983 w 1397957"/>
              <a:gd name="connsiteY1" fmla="*/ 282566 h 284069"/>
              <a:gd name="connsiteX2" fmla="*/ 1397957 w 1397957"/>
              <a:gd name="connsiteY2" fmla="*/ 0 h 2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957" h="284069">
                <a:moveTo>
                  <a:pt x="0" y="30111"/>
                </a:moveTo>
                <a:cubicBezTo>
                  <a:pt x="143847" y="150631"/>
                  <a:pt x="417402" y="300732"/>
                  <a:pt x="684983" y="282566"/>
                </a:cubicBezTo>
                <a:cubicBezTo>
                  <a:pt x="1017419" y="274261"/>
                  <a:pt x="1240114" y="117410"/>
                  <a:pt x="1397957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C5689-8A67-F740-A592-8CA43CC1BD4F}"/>
              </a:ext>
            </a:extLst>
          </p:cNvPr>
          <p:cNvSpPr txBox="1"/>
          <p:nvPr/>
        </p:nvSpPr>
        <p:spPr>
          <a:xfrm>
            <a:off x="4090037" y="3680917"/>
            <a:ext cx="2129892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 dirty="0"/>
              <a:t>Generate instrument file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5F413A-EDB8-1E4E-A0D9-30545A03863A}"/>
              </a:ext>
            </a:extLst>
          </p:cNvPr>
          <p:cNvSpPr/>
          <p:nvPr/>
        </p:nvSpPr>
        <p:spPr>
          <a:xfrm rot="4820807">
            <a:off x="7265459" y="3331175"/>
            <a:ext cx="1337641" cy="400365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  <a:gd name="connsiteX0" fmla="*/ 0 w 1229338"/>
              <a:gd name="connsiteY0" fmla="*/ 99134 h 233280"/>
              <a:gd name="connsiteX1" fmla="*/ 762807 w 1229338"/>
              <a:gd name="connsiteY1" fmla="*/ 233265 h 233280"/>
              <a:gd name="connsiteX2" fmla="*/ 1229338 w 1229338"/>
              <a:gd name="connsiteY2" fmla="*/ 0 h 233280"/>
              <a:gd name="connsiteX0" fmla="*/ 0 w 1229338"/>
              <a:gd name="connsiteY0" fmla="*/ 99134 h 272718"/>
              <a:gd name="connsiteX1" fmla="*/ 555276 w 1229338"/>
              <a:gd name="connsiteY1" fmla="*/ 272707 h 272718"/>
              <a:gd name="connsiteX2" fmla="*/ 1229338 w 1229338"/>
              <a:gd name="connsiteY2" fmla="*/ 0 h 272718"/>
              <a:gd name="connsiteX0" fmla="*/ 0 w 1229338"/>
              <a:gd name="connsiteY0" fmla="*/ 99134 h 282577"/>
              <a:gd name="connsiteX1" fmla="*/ 646071 w 1229338"/>
              <a:gd name="connsiteY1" fmla="*/ 282567 h 282577"/>
              <a:gd name="connsiteX2" fmla="*/ 1229338 w 1229338"/>
              <a:gd name="connsiteY2" fmla="*/ 0 h 282577"/>
              <a:gd name="connsiteX0" fmla="*/ 0 w 1229338"/>
              <a:gd name="connsiteY0" fmla="*/ 99134 h 243139"/>
              <a:gd name="connsiteX1" fmla="*/ 581217 w 1229338"/>
              <a:gd name="connsiteY1" fmla="*/ 243125 h 243139"/>
              <a:gd name="connsiteX2" fmla="*/ 1229338 w 1229338"/>
              <a:gd name="connsiteY2" fmla="*/ 0 h 243139"/>
              <a:gd name="connsiteX0" fmla="*/ 0 w 1229338"/>
              <a:gd name="connsiteY0" fmla="*/ 99134 h 292437"/>
              <a:gd name="connsiteX1" fmla="*/ 555276 w 1229338"/>
              <a:gd name="connsiteY1" fmla="*/ 292427 h 292437"/>
              <a:gd name="connsiteX2" fmla="*/ 1229338 w 1229338"/>
              <a:gd name="connsiteY2" fmla="*/ 0 h 292437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432738"/>
              <a:gd name="connsiteX1" fmla="*/ 646071 w 1229338"/>
              <a:gd name="connsiteY1" fmla="*/ 430472 h 432738"/>
              <a:gd name="connsiteX2" fmla="*/ 1229338 w 1229338"/>
              <a:gd name="connsiteY2" fmla="*/ 0 h 432738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1491"/>
              <a:gd name="connsiteX1" fmla="*/ 646071 w 1229338"/>
              <a:gd name="connsiteY1" fmla="*/ 430472 h 431491"/>
              <a:gd name="connsiteX2" fmla="*/ 1229338 w 1229338"/>
              <a:gd name="connsiteY2" fmla="*/ 0 h 431491"/>
              <a:gd name="connsiteX0" fmla="*/ 0 w 1229338"/>
              <a:gd name="connsiteY0" fmla="*/ 99134 h 323833"/>
              <a:gd name="connsiteX1" fmla="*/ 646071 w 1229338"/>
              <a:gd name="connsiteY1" fmla="*/ 322008 h 323833"/>
              <a:gd name="connsiteX2" fmla="*/ 1229338 w 1229338"/>
              <a:gd name="connsiteY2" fmla="*/ 0 h 323833"/>
              <a:gd name="connsiteX0" fmla="*/ 0 w 1384987"/>
              <a:gd name="connsiteY0" fmla="*/ 99134 h 323833"/>
              <a:gd name="connsiteX1" fmla="*/ 801720 w 1384987"/>
              <a:gd name="connsiteY1" fmla="*/ 322008 h 323833"/>
              <a:gd name="connsiteX2" fmla="*/ 1384987 w 1384987"/>
              <a:gd name="connsiteY2" fmla="*/ 0 h 323833"/>
              <a:gd name="connsiteX0" fmla="*/ 0 w 1514694"/>
              <a:gd name="connsiteY0" fmla="*/ 59692 h 284391"/>
              <a:gd name="connsiteX1" fmla="*/ 801720 w 1514694"/>
              <a:gd name="connsiteY1" fmla="*/ 282566 h 284391"/>
              <a:gd name="connsiteX2" fmla="*/ 1514694 w 1514694"/>
              <a:gd name="connsiteY2" fmla="*/ 0 h 284391"/>
              <a:gd name="connsiteX0" fmla="*/ 0 w 1397957"/>
              <a:gd name="connsiteY0" fmla="*/ 30111 h 284069"/>
              <a:gd name="connsiteX1" fmla="*/ 684983 w 1397957"/>
              <a:gd name="connsiteY1" fmla="*/ 282566 h 284069"/>
              <a:gd name="connsiteX2" fmla="*/ 1397957 w 1397957"/>
              <a:gd name="connsiteY2" fmla="*/ 0 h 284069"/>
              <a:gd name="connsiteX0" fmla="*/ 55994 w 798773"/>
              <a:gd name="connsiteY0" fmla="*/ 0 h 290829"/>
              <a:gd name="connsiteX1" fmla="*/ 740977 w 798773"/>
              <a:gd name="connsiteY1" fmla="*/ 252455 h 290829"/>
              <a:gd name="connsiteX2" fmla="*/ 14201 w 798773"/>
              <a:gd name="connsiteY2" fmla="*/ 236120 h 290829"/>
              <a:gd name="connsiteX0" fmla="*/ 1340095 w 1354193"/>
              <a:gd name="connsiteY0" fmla="*/ 118854 h 156619"/>
              <a:gd name="connsiteX1" fmla="*/ 740977 w 1354193"/>
              <a:gd name="connsiteY1" fmla="*/ 16335 h 156619"/>
              <a:gd name="connsiteX2" fmla="*/ 14201 w 1354193"/>
              <a:gd name="connsiteY2" fmla="*/ 0 h 156619"/>
              <a:gd name="connsiteX0" fmla="*/ 1339175 w 1354548"/>
              <a:gd name="connsiteY0" fmla="*/ 319604 h 341225"/>
              <a:gd name="connsiteX1" fmla="*/ 830852 w 1354548"/>
              <a:gd name="connsiteY1" fmla="*/ 156 h 341225"/>
              <a:gd name="connsiteX2" fmla="*/ 13281 w 1354548"/>
              <a:gd name="connsiteY2" fmla="*/ 200750 h 341225"/>
              <a:gd name="connsiteX0" fmla="*/ 1339685 w 1354303"/>
              <a:gd name="connsiteY0" fmla="*/ 142299 h 175568"/>
              <a:gd name="connsiteX1" fmla="*/ 779480 w 1354303"/>
              <a:gd name="connsiteY1" fmla="*/ 338 h 175568"/>
              <a:gd name="connsiteX2" fmla="*/ 13791 w 1354303"/>
              <a:gd name="connsiteY2" fmla="*/ 23445 h 175568"/>
              <a:gd name="connsiteX0" fmla="*/ 1356716 w 1371334"/>
              <a:gd name="connsiteY0" fmla="*/ 141961 h 175230"/>
              <a:gd name="connsiteX1" fmla="*/ 796511 w 1371334"/>
              <a:gd name="connsiteY1" fmla="*/ 0 h 175230"/>
              <a:gd name="connsiteX2" fmla="*/ 30822 w 1371334"/>
              <a:gd name="connsiteY2" fmla="*/ 23107 h 175230"/>
              <a:gd name="connsiteX0" fmla="*/ 1356716 w 1402929"/>
              <a:gd name="connsiteY0" fmla="*/ 143106 h 173038"/>
              <a:gd name="connsiteX1" fmla="*/ 796511 w 1402929"/>
              <a:gd name="connsiteY1" fmla="*/ 1145 h 173038"/>
              <a:gd name="connsiteX2" fmla="*/ 30822 w 1402929"/>
              <a:gd name="connsiteY2" fmla="*/ 24252 h 173038"/>
              <a:gd name="connsiteX0" fmla="*/ 1355555 w 1401768"/>
              <a:gd name="connsiteY0" fmla="*/ 143106 h 173038"/>
              <a:gd name="connsiteX1" fmla="*/ 795350 w 1401768"/>
              <a:gd name="connsiteY1" fmla="*/ 1145 h 173038"/>
              <a:gd name="connsiteX2" fmla="*/ 29661 w 1401768"/>
              <a:gd name="connsiteY2" fmla="*/ 24252 h 173038"/>
              <a:gd name="connsiteX0" fmla="*/ 1161447 w 1207660"/>
              <a:gd name="connsiteY0" fmla="*/ 143106 h 173038"/>
              <a:gd name="connsiteX1" fmla="*/ 601242 w 1207660"/>
              <a:gd name="connsiteY1" fmla="*/ 1145 h 173038"/>
              <a:gd name="connsiteX2" fmla="*/ 43085 w 1207660"/>
              <a:gd name="connsiteY2" fmla="*/ 63693 h 173038"/>
              <a:gd name="connsiteX0" fmla="*/ 1207047 w 1253260"/>
              <a:gd name="connsiteY0" fmla="*/ 143106 h 173038"/>
              <a:gd name="connsiteX1" fmla="*/ 646842 w 1253260"/>
              <a:gd name="connsiteY1" fmla="*/ 1145 h 173038"/>
              <a:gd name="connsiteX2" fmla="*/ 88685 w 1253260"/>
              <a:gd name="connsiteY2" fmla="*/ 63693 h 173038"/>
              <a:gd name="connsiteX0" fmla="*/ 1197971 w 1255178"/>
              <a:gd name="connsiteY0" fmla="*/ 310317 h 330807"/>
              <a:gd name="connsiteX1" fmla="*/ 715590 w 1255178"/>
              <a:gd name="connsiteY1" fmla="*/ 730 h 330807"/>
              <a:gd name="connsiteX2" fmla="*/ 79609 w 1255178"/>
              <a:gd name="connsiteY2" fmla="*/ 230904 h 330807"/>
              <a:gd name="connsiteX0" fmla="*/ 1280155 w 1337362"/>
              <a:gd name="connsiteY0" fmla="*/ 310317 h 330807"/>
              <a:gd name="connsiteX1" fmla="*/ 797774 w 1337362"/>
              <a:gd name="connsiteY1" fmla="*/ 730 h 330807"/>
              <a:gd name="connsiteX2" fmla="*/ 70998 w 1337362"/>
              <a:gd name="connsiteY2" fmla="*/ 211184 h 330807"/>
              <a:gd name="connsiteX0" fmla="*/ 1301301 w 1336567"/>
              <a:gd name="connsiteY0" fmla="*/ 300474 h 321352"/>
              <a:gd name="connsiteX1" fmla="*/ 624359 w 1336567"/>
              <a:gd name="connsiteY1" fmla="*/ 747 h 321352"/>
              <a:gd name="connsiteX2" fmla="*/ 92144 w 1336567"/>
              <a:gd name="connsiteY2" fmla="*/ 201341 h 321352"/>
              <a:gd name="connsiteX0" fmla="*/ 1301301 w 1301301"/>
              <a:gd name="connsiteY0" fmla="*/ 301085 h 301085"/>
              <a:gd name="connsiteX1" fmla="*/ 624359 w 1301301"/>
              <a:gd name="connsiteY1" fmla="*/ 1358 h 301085"/>
              <a:gd name="connsiteX2" fmla="*/ 92144 w 1301301"/>
              <a:gd name="connsiteY2" fmla="*/ 201952 h 301085"/>
              <a:gd name="connsiteX0" fmla="*/ 1366155 w 1366155"/>
              <a:gd name="connsiteY0" fmla="*/ 310894 h 310894"/>
              <a:gd name="connsiteX1" fmla="*/ 624359 w 1366155"/>
              <a:gd name="connsiteY1" fmla="*/ 1307 h 310894"/>
              <a:gd name="connsiteX2" fmla="*/ 92144 w 1366155"/>
              <a:gd name="connsiteY2" fmla="*/ 201901 h 310894"/>
              <a:gd name="connsiteX0" fmla="*/ 1366155 w 1366155"/>
              <a:gd name="connsiteY0" fmla="*/ 310847 h 310847"/>
              <a:gd name="connsiteX1" fmla="*/ 624359 w 1366155"/>
              <a:gd name="connsiteY1" fmla="*/ 1260 h 310847"/>
              <a:gd name="connsiteX2" fmla="*/ 92144 w 1366155"/>
              <a:gd name="connsiteY2" fmla="*/ 201854 h 31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155" h="310847">
                <a:moveTo>
                  <a:pt x="1366155" y="310847"/>
                </a:moveTo>
                <a:cubicBezTo>
                  <a:pt x="1341383" y="234160"/>
                  <a:pt x="1135021" y="-20016"/>
                  <a:pt x="624359" y="1260"/>
                </a:cubicBezTo>
                <a:cubicBezTo>
                  <a:pt x="204492" y="-7044"/>
                  <a:pt x="-182436" y="437589"/>
                  <a:pt x="92144" y="201854"/>
                </a:cubicBezTo>
              </a:path>
            </a:pathLst>
          </a:custGeom>
          <a:noFill/>
          <a:ln w="63500"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6FB72-A2E1-1F46-9AC7-582B809D15A4}"/>
              </a:ext>
            </a:extLst>
          </p:cNvPr>
          <p:cNvSpPr txBox="1"/>
          <p:nvPr/>
        </p:nvSpPr>
        <p:spPr>
          <a:xfrm>
            <a:off x="7985968" y="2835421"/>
            <a:ext cx="2129892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/>
              <a:t>Import instrument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57CE00-BC65-324F-BD05-72F032E0CF7F}"/>
              </a:ext>
            </a:extLst>
          </p:cNvPr>
          <p:cNvSpPr/>
          <p:nvPr/>
        </p:nvSpPr>
        <p:spPr>
          <a:xfrm>
            <a:off x="6425065" y="4242646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0BCA3-7B72-E243-812A-667990AF0A12}"/>
              </a:ext>
            </a:extLst>
          </p:cNvPr>
          <p:cNvSpPr txBox="1"/>
          <p:nvPr/>
        </p:nvSpPr>
        <p:spPr>
          <a:xfrm>
            <a:off x="6291057" y="3884043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/>
              <a:t>Instrument file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D6F8B5-FE36-7F4D-967A-28A6D7474AE1}"/>
              </a:ext>
            </a:extLst>
          </p:cNvPr>
          <p:cNvSpPr/>
          <p:nvPr/>
        </p:nvSpPr>
        <p:spPr>
          <a:xfrm>
            <a:off x="8445073" y="4242646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7115D2-4F12-3E47-8708-203CDEC73D84}"/>
              </a:ext>
            </a:extLst>
          </p:cNvPr>
          <p:cNvSpPr txBox="1"/>
          <p:nvPr/>
        </p:nvSpPr>
        <p:spPr>
          <a:xfrm>
            <a:off x="8341700" y="3882606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/>
              <a:t>c file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D66AE7-0F37-2A47-A0A9-27EC66AC32E5}"/>
              </a:ext>
            </a:extLst>
          </p:cNvPr>
          <p:cNvSpPr/>
          <p:nvPr/>
        </p:nvSpPr>
        <p:spPr>
          <a:xfrm>
            <a:off x="10465081" y="4242646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E7BE6-1726-9A46-87D1-7A4C1B72CC98}"/>
              </a:ext>
            </a:extLst>
          </p:cNvPr>
          <p:cNvSpPr txBox="1"/>
          <p:nvPr/>
        </p:nvSpPr>
        <p:spPr>
          <a:xfrm>
            <a:off x="10322824" y="3882606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 err="1"/>
              <a:t>Executable</a:t>
            </a:r>
            <a:endParaRPr lang="da-DK" sz="20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2594A-E857-C345-9A8A-CEB598662A80}"/>
              </a:ext>
            </a:extLst>
          </p:cNvPr>
          <p:cNvSpPr txBox="1"/>
          <p:nvPr/>
        </p:nvSpPr>
        <p:spPr>
          <a:xfrm>
            <a:off x="7528889" y="6032725"/>
            <a:ext cx="122413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 err="1"/>
              <a:t>McStas</a:t>
            </a:r>
            <a:endParaRPr lang="da-DK" sz="2000"/>
          </a:p>
          <a:p>
            <a:pPr algn="ctr"/>
            <a:r>
              <a:rPr lang="da-DK" sz="2000"/>
              <a:t>compiler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BA2B2-6B6B-A948-AE19-777D7EAF0C66}"/>
              </a:ext>
            </a:extLst>
          </p:cNvPr>
          <p:cNvSpPr txBox="1"/>
          <p:nvPr/>
        </p:nvSpPr>
        <p:spPr>
          <a:xfrm>
            <a:off x="9408748" y="6032725"/>
            <a:ext cx="159970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/>
              <a:t>Users</a:t>
            </a:r>
          </a:p>
          <a:p>
            <a:pPr algn="ctr"/>
            <a:r>
              <a:rPr lang="da-DK" sz="2000"/>
              <a:t>c - compiler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B4979A7-0C9F-7F44-B137-D1B5E6681C38}"/>
              </a:ext>
            </a:extLst>
          </p:cNvPr>
          <p:cNvSpPr/>
          <p:nvPr/>
        </p:nvSpPr>
        <p:spPr>
          <a:xfrm>
            <a:off x="7706694" y="5720247"/>
            <a:ext cx="886179" cy="312478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070" h="242610">
                <a:moveTo>
                  <a:pt x="0" y="0"/>
                </a:moveTo>
                <a:cubicBezTo>
                  <a:pt x="143847" y="120520"/>
                  <a:pt x="287694" y="241040"/>
                  <a:pt x="438539" y="242595"/>
                </a:cubicBezTo>
                <a:cubicBezTo>
                  <a:pt x="589384" y="244150"/>
                  <a:pt x="747227" y="126740"/>
                  <a:pt x="905070" y="933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61F7406-056C-AD48-BE0E-A080A099008E}"/>
              </a:ext>
            </a:extLst>
          </p:cNvPr>
          <p:cNvSpPr/>
          <p:nvPr/>
        </p:nvSpPr>
        <p:spPr>
          <a:xfrm>
            <a:off x="9748279" y="5717372"/>
            <a:ext cx="886179" cy="312478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070" h="242610">
                <a:moveTo>
                  <a:pt x="0" y="0"/>
                </a:moveTo>
                <a:cubicBezTo>
                  <a:pt x="143847" y="120520"/>
                  <a:pt x="287694" y="241040"/>
                  <a:pt x="438539" y="242595"/>
                </a:cubicBezTo>
                <a:cubicBezTo>
                  <a:pt x="589384" y="244150"/>
                  <a:pt x="747227" y="126740"/>
                  <a:pt x="905070" y="933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377EB5-1E7D-C84A-9B37-F9D57DB693C0}"/>
              </a:ext>
            </a:extLst>
          </p:cNvPr>
          <p:cNvCxnSpPr/>
          <p:nvPr/>
        </p:nvCxnSpPr>
        <p:spPr>
          <a:xfrm>
            <a:off x="6584589" y="5077806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E46896-A38A-7349-A4AD-5FB043616E17}"/>
              </a:ext>
            </a:extLst>
          </p:cNvPr>
          <p:cNvCxnSpPr>
            <a:cxnSpLocks/>
          </p:cNvCxnSpPr>
          <p:nvPr/>
        </p:nvCxnSpPr>
        <p:spPr>
          <a:xfrm>
            <a:off x="6584589" y="5135315"/>
            <a:ext cx="6483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D5BD13-D20D-B34F-BFBE-074CE772D8D4}"/>
              </a:ext>
            </a:extLst>
          </p:cNvPr>
          <p:cNvCxnSpPr>
            <a:cxnSpLocks/>
          </p:cNvCxnSpPr>
          <p:nvPr/>
        </p:nvCxnSpPr>
        <p:spPr>
          <a:xfrm>
            <a:off x="6584589" y="5192945"/>
            <a:ext cx="800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47591-9361-0E48-B498-3918AF472183}"/>
              </a:ext>
            </a:extLst>
          </p:cNvPr>
          <p:cNvCxnSpPr/>
          <p:nvPr/>
        </p:nvCxnSpPr>
        <p:spPr>
          <a:xfrm>
            <a:off x="6593215" y="5325339"/>
            <a:ext cx="93610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3AF4A9-2889-A34D-A7A8-155577F7B82D}"/>
              </a:ext>
            </a:extLst>
          </p:cNvPr>
          <p:cNvCxnSpPr>
            <a:cxnSpLocks/>
          </p:cNvCxnSpPr>
          <p:nvPr/>
        </p:nvCxnSpPr>
        <p:spPr>
          <a:xfrm>
            <a:off x="6593215" y="5382848"/>
            <a:ext cx="64831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A0B40D-14C3-AE48-9832-61F5D25491CA}"/>
              </a:ext>
            </a:extLst>
          </p:cNvPr>
          <p:cNvCxnSpPr>
            <a:cxnSpLocks/>
          </p:cNvCxnSpPr>
          <p:nvPr/>
        </p:nvCxnSpPr>
        <p:spPr>
          <a:xfrm>
            <a:off x="6593215" y="5443475"/>
            <a:ext cx="80071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7BF3AA-1A1B-7F43-B759-D962F6AA61FE}"/>
              </a:ext>
            </a:extLst>
          </p:cNvPr>
          <p:cNvCxnSpPr/>
          <p:nvPr/>
        </p:nvCxnSpPr>
        <p:spPr>
          <a:xfrm>
            <a:off x="6584589" y="4832905"/>
            <a:ext cx="93610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29AB95-03A0-D048-8343-AB506E29C90F}"/>
              </a:ext>
            </a:extLst>
          </p:cNvPr>
          <p:cNvCxnSpPr>
            <a:cxnSpLocks/>
          </p:cNvCxnSpPr>
          <p:nvPr/>
        </p:nvCxnSpPr>
        <p:spPr>
          <a:xfrm>
            <a:off x="6584589" y="4890414"/>
            <a:ext cx="64831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A35763-F3D3-0C4D-BB8A-CA54C0DA9E1D}"/>
              </a:ext>
            </a:extLst>
          </p:cNvPr>
          <p:cNvCxnSpPr>
            <a:cxnSpLocks/>
          </p:cNvCxnSpPr>
          <p:nvPr/>
        </p:nvCxnSpPr>
        <p:spPr>
          <a:xfrm>
            <a:off x="6584589" y="4951042"/>
            <a:ext cx="80071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4615A4-5501-5545-B38E-DFEE0F3CC1F4}"/>
              </a:ext>
            </a:extLst>
          </p:cNvPr>
          <p:cNvCxnSpPr>
            <a:cxnSpLocks/>
          </p:cNvCxnSpPr>
          <p:nvPr/>
        </p:nvCxnSpPr>
        <p:spPr>
          <a:xfrm>
            <a:off x="6593215" y="4510610"/>
            <a:ext cx="9356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A4BAEB-9F59-2B4C-AFBA-A9B11E5F4862}"/>
              </a:ext>
            </a:extLst>
          </p:cNvPr>
          <p:cNvCxnSpPr>
            <a:cxnSpLocks/>
          </p:cNvCxnSpPr>
          <p:nvPr/>
        </p:nvCxnSpPr>
        <p:spPr>
          <a:xfrm>
            <a:off x="6593215" y="4568119"/>
            <a:ext cx="6483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BD2A23-7FC2-E442-9C36-E003C2B8718E}"/>
              </a:ext>
            </a:extLst>
          </p:cNvPr>
          <p:cNvCxnSpPr>
            <a:cxnSpLocks/>
          </p:cNvCxnSpPr>
          <p:nvPr/>
        </p:nvCxnSpPr>
        <p:spPr>
          <a:xfrm>
            <a:off x="6593215" y="4628747"/>
            <a:ext cx="4874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D429A16-D653-EE4D-A6D6-571C9119AA2F}"/>
              </a:ext>
            </a:extLst>
          </p:cNvPr>
          <p:cNvSpPr txBox="1">
            <a:spLocks/>
          </p:cNvSpPr>
          <p:nvPr/>
        </p:nvSpPr>
        <p:spPr>
          <a:xfrm>
            <a:off x="225975" y="1754519"/>
            <a:ext cx="5550761" cy="47671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/>
              <a:t>Python</a:t>
            </a:r>
            <a:r>
              <a:rPr lang="da-DK" sz="2400" dirty="0"/>
              <a:t> API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manages</a:t>
            </a:r>
            <a:r>
              <a:rPr lang="da-DK" sz="2400" dirty="0"/>
              <a:t> instrument file</a:t>
            </a:r>
          </a:p>
          <a:p>
            <a:pPr marL="857250" lvl="1" indent="-457200"/>
            <a:r>
              <a:rPr lang="da-DK" sz="2200" dirty="0" err="1"/>
              <a:t>Traditional</a:t>
            </a:r>
            <a:r>
              <a:rPr lang="da-DK" sz="2200" dirty="0"/>
              <a:t> </a:t>
            </a:r>
            <a:r>
              <a:rPr lang="da-DK" sz="2200" dirty="0" err="1"/>
              <a:t>Python</a:t>
            </a:r>
            <a:r>
              <a:rPr lang="da-DK" sz="2200" dirty="0"/>
              <a:t> </a:t>
            </a:r>
            <a:r>
              <a:rPr lang="da-DK" sz="2200" dirty="0" err="1"/>
              <a:t>advantages</a:t>
            </a:r>
            <a:endParaRPr lang="da-DK" sz="2200" dirty="0"/>
          </a:p>
          <a:p>
            <a:pPr marL="857250" lvl="1" indent="-457200"/>
            <a:r>
              <a:rPr lang="da-DK" sz="2200" dirty="0" err="1"/>
              <a:t>Jupyter</a:t>
            </a:r>
            <a:r>
              <a:rPr lang="da-DK" sz="2200" dirty="0"/>
              <a:t> Notebook</a:t>
            </a:r>
          </a:p>
          <a:p>
            <a:pPr marL="857250" lvl="1" indent="-457200"/>
            <a:r>
              <a:rPr lang="da-DK" sz="2200" dirty="0"/>
              <a:t>More </a:t>
            </a:r>
            <a:r>
              <a:rPr lang="da-DK" sz="2200" dirty="0" err="1"/>
              <a:t>choice</a:t>
            </a:r>
            <a:r>
              <a:rPr lang="da-DK" sz="2200" dirty="0"/>
              <a:t> in </a:t>
            </a:r>
            <a:r>
              <a:rPr lang="da-DK" sz="2200" dirty="0" err="1"/>
              <a:t>code</a:t>
            </a:r>
            <a:r>
              <a:rPr lang="da-DK" sz="2200" dirty="0"/>
              <a:t> placement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4D1F6D0-4E01-3241-A6CB-98AA79F6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36" name="object 17">
            <a:extLst>
              <a:ext uri="{FF2B5EF4-FFF2-40B4-BE49-F238E27FC236}">
                <a16:creationId xmlns:a16="http://schemas.microsoft.com/office/drawing/2014/main" id="{C0FB2FB7-87EA-8647-89BF-0D855A23807C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37" name="Gruppo 49">
            <a:extLst>
              <a:ext uri="{FF2B5EF4-FFF2-40B4-BE49-F238E27FC236}">
                <a16:creationId xmlns:a16="http://schemas.microsoft.com/office/drawing/2014/main" id="{E1424ABF-FBA7-0846-97B3-40513389776F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5680387A-D919-1C4F-95FC-D4C96815AE7C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C467C7A6-4642-894F-82A4-BA83DCB61CDF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0">
              <a:extLst>
                <a:ext uri="{FF2B5EF4-FFF2-40B4-BE49-F238E27FC236}">
                  <a16:creationId xmlns:a16="http://schemas.microsoft.com/office/drawing/2014/main" id="{19D20DEA-B43B-B94D-85D4-B71ADC47263C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1">
              <a:extLst>
                <a:ext uri="{FF2B5EF4-FFF2-40B4-BE49-F238E27FC236}">
                  <a16:creationId xmlns:a16="http://schemas.microsoft.com/office/drawing/2014/main" id="{AA5F98EB-A3E4-7642-849F-79EEB687EB1B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2">
              <a:extLst>
                <a:ext uri="{FF2B5EF4-FFF2-40B4-BE49-F238E27FC236}">
                  <a16:creationId xmlns:a16="http://schemas.microsoft.com/office/drawing/2014/main" id="{121C50BE-333D-9540-A66E-02B20D7148F0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3">
              <a:extLst>
                <a:ext uri="{FF2B5EF4-FFF2-40B4-BE49-F238E27FC236}">
                  <a16:creationId xmlns:a16="http://schemas.microsoft.com/office/drawing/2014/main" id="{5B6598C3-CE32-5449-A996-59C1C0BABD78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4">
              <a:extLst>
                <a:ext uri="{FF2B5EF4-FFF2-40B4-BE49-F238E27FC236}">
                  <a16:creationId xmlns:a16="http://schemas.microsoft.com/office/drawing/2014/main" id="{BEF02CC6-4A6B-6A48-BF66-A84710D0B5FB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5">
              <a:extLst>
                <a:ext uri="{FF2B5EF4-FFF2-40B4-BE49-F238E27FC236}">
                  <a16:creationId xmlns:a16="http://schemas.microsoft.com/office/drawing/2014/main" id="{1FE283A2-88AF-1E40-AEE7-E73B89084F78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6">
              <a:extLst>
                <a:ext uri="{FF2B5EF4-FFF2-40B4-BE49-F238E27FC236}">
                  <a16:creationId xmlns:a16="http://schemas.microsoft.com/office/drawing/2014/main" id="{477EF3E8-2459-274C-A56C-072C4E30C191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9681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D2F5-E4D3-CC48-A77F-D16E8743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CB9A-0AD2-CC40-A281-692C80BE4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3DCC7-13C1-9140-A28C-71F8A48FD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Overview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9E3A9-8E3B-8847-B8F8-299EBD03A6EC}"/>
              </a:ext>
            </a:extLst>
          </p:cNvPr>
          <p:cNvSpPr txBox="1"/>
          <p:nvPr/>
        </p:nvSpPr>
        <p:spPr>
          <a:xfrm>
            <a:off x="10146771" y="17694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da-DK" sz="20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E611F0D-3D77-0F47-A404-513D5BBBC5FE}"/>
              </a:ext>
            </a:extLst>
          </p:cNvPr>
          <p:cNvSpPr/>
          <p:nvPr/>
        </p:nvSpPr>
        <p:spPr>
          <a:xfrm rot="5099891">
            <a:off x="5414033" y="3351874"/>
            <a:ext cx="1368779" cy="365875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  <a:gd name="connsiteX0" fmla="*/ 0 w 1229338"/>
              <a:gd name="connsiteY0" fmla="*/ 99134 h 233280"/>
              <a:gd name="connsiteX1" fmla="*/ 762807 w 1229338"/>
              <a:gd name="connsiteY1" fmla="*/ 233265 h 233280"/>
              <a:gd name="connsiteX2" fmla="*/ 1229338 w 1229338"/>
              <a:gd name="connsiteY2" fmla="*/ 0 h 233280"/>
              <a:gd name="connsiteX0" fmla="*/ 0 w 1229338"/>
              <a:gd name="connsiteY0" fmla="*/ 99134 h 272718"/>
              <a:gd name="connsiteX1" fmla="*/ 555276 w 1229338"/>
              <a:gd name="connsiteY1" fmla="*/ 272707 h 272718"/>
              <a:gd name="connsiteX2" fmla="*/ 1229338 w 1229338"/>
              <a:gd name="connsiteY2" fmla="*/ 0 h 272718"/>
              <a:gd name="connsiteX0" fmla="*/ 0 w 1229338"/>
              <a:gd name="connsiteY0" fmla="*/ 99134 h 282577"/>
              <a:gd name="connsiteX1" fmla="*/ 646071 w 1229338"/>
              <a:gd name="connsiteY1" fmla="*/ 282567 h 282577"/>
              <a:gd name="connsiteX2" fmla="*/ 1229338 w 1229338"/>
              <a:gd name="connsiteY2" fmla="*/ 0 h 282577"/>
              <a:gd name="connsiteX0" fmla="*/ 0 w 1229338"/>
              <a:gd name="connsiteY0" fmla="*/ 99134 h 243139"/>
              <a:gd name="connsiteX1" fmla="*/ 581217 w 1229338"/>
              <a:gd name="connsiteY1" fmla="*/ 243125 h 243139"/>
              <a:gd name="connsiteX2" fmla="*/ 1229338 w 1229338"/>
              <a:gd name="connsiteY2" fmla="*/ 0 h 243139"/>
              <a:gd name="connsiteX0" fmla="*/ 0 w 1229338"/>
              <a:gd name="connsiteY0" fmla="*/ 99134 h 292437"/>
              <a:gd name="connsiteX1" fmla="*/ 555276 w 1229338"/>
              <a:gd name="connsiteY1" fmla="*/ 292427 h 292437"/>
              <a:gd name="connsiteX2" fmla="*/ 1229338 w 1229338"/>
              <a:gd name="connsiteY2" fmla="*/ 0 h 292437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432738"/>
              <a:gd name="connsiteX1" fmla="*/ 646071 w 1229338"/>
              <a:gd name="connsiteY1" fmla="*/ 430472 h 432738"/>
              <a:gd name="connsiteX2" fmla="*/ 1229338 w 1229338"/>
              <a:gd name="connsiteY2" fmla="*/ 0 h 432738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1491"/>
              <a:gd name="connsiteX1" fmla="*/ 646071 w 1229338"/>
              <a:gd name="connsiteY1" fmla="*/ 430472 h 431491"/>
              <a:gd name="connsiteX2" fmla="*/ 1229338 w 1229338"/>
              <a:gd name="connsiteY2" fmla="*/ 0 h 431491"/>
              <a:gd name="connsiteX0" fmla="*/ 0 w 1229338"/>
              <a:gd name="connsiteY0" fmla="*/ 99134 h 323833"/>
              <a:gd name="connsiteX1" fmla="*/ 646071 w 1229338"/>
              <a:gd name="connsiteY1" fmla="*/ 322008 h 323833"/>
              <a:gd name="connsiteX2" fmla="*/ 1229338 w 1229338"/>
              <a:gd name="connsiteY2" fmla="*/ 0 h 323833"/>
              <a:gd name="connsiteX0" fmla="*/ 0 w 1384987"/>
              <a:gd name="connsiteY0" fmla="*/ 99134 h 323833"/>
              <a:gd name="connsiteX1" fmla="*/ 801720 w 1384987"/>
              <a:gd name="connsiteY1" fmla="*/ 322008 h 323833"/>
              <a:gd name="connsiteX2" fmla="*/ 1384987 w 1384987"/>
              <a:gd name="connsiteY2" fmla="*/ 0 h 323833"/>
              <a:gd name="connsiteX0" fmla="*/ 0 w 1514694"/>
              <a:gd name="connsiteY0" fmla="*/ 59692 h 284391"/>
              <a:gd name="connsiteX1" fmla="*/ 801720 w 1514694"/>
              <a:gd name="connsiteY1" fmla="*/ 282566 h 284391"/>
              <a:gd name="connsiteX2" fmla="*/ 1514694 w 1514694"/>
              <a:gd name="connsiteY2" fmla="*/ 0 h 284391"/>
              <a:gd name="connsiteX0" fmla="*/ 0 w 1397957"/>
              <a:gd name="connsiteY0" fmla="*/ 30111 h 284069"/>
              <a:gd name="connsiteX1" fmla="*/ 684983 w 1397957"/>
              <a:gd name="connsiteY1" fmla="*/ 282566 h 284069"/>
              <a:gd name="connsiteX2" fmla="*/ 1397957 w 1397957"/>
              <a:gd name="connsiteY2" fmla="*/ 0 h 2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957" h="284069">
                <a:moveTo>
                  <a:pt x="0" y="30111"/>
                </a:moveTo>
                <a:cubicBezTo>
                  <a:pt x="143847" y="150631"/>
                  <a:pt x="417402" y="300732"/>
                  <a:pt x="684983" y="282566"/>
                </a:cubicBezTo>
                <a:cubicBezTo>
                  <a:pt x="1017419" y="274261"/>
                  <a:pt x="1240114" y="117410"/>
                  <a:pt x="1397957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57CE00-BC65-324F-BD05-72F032E0CF7F}"/>
              </a:ext>
            </a:extLst>
          </p:cNvPr>
          <p:cNvSpPr/>
          <p:nvPr/>
        </p:nvSpPr>
        <p:spPr>
          <a:xfrm>
            <a:off x="6425065" y="4242646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0BCA3-7B72-E243-812A-667990AF0A12}"/>
              </a:ext>
            </a:extLst>
          </p:cNvPr>
          <p:cNvSpPr txBox="1"/>
          <p:nvPr/>
        </p:nvSpPr>
        <p:spPr>
          <a:xfrm>
            <a:off x="6291057" y="3884043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/>
              <a:t>Instrument file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D6F8B5-FE36-7F4D-967A-28A6D7474AE1}"/>
              </a:ext>
            </a:extLst>
          </p:cNvPr>
          <p:cNvSpPr/>
          <p:nvPr/>
        </p:nvSpPr>
        <p:spPr>
          <a:xfrm>
            <a:off x="8445073" y="4242646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7115D2-4F12-3E47-8708-203CDEC73D84}"/>
              </a:ext>
            </a:extLst>
          </p:cNvPr>
          <p:cNvSpPr txBox="1"/>
          <p:nvPr/>
        </p:nvSpPr>
        <p:spPr>
          <a:xfrm>
            <a:off x="8341700" y="3882606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/>
              <a:t>c file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FD66AE7-0F37-2A47-A0A9-27EC66AC32E5}"/>
              </a:ext>
            </a:extLst>
          </p:cNvPr>
          <p:cNvSpPr/>
          <p:nvPr/>
        </p:nvSpPr>
        <p:spPr>
          <a:xfrm>
            <a:off x="10465081" y="4242646"/>
            <a:ext cx="1381944" cy="14776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E7BE6-1726-9A46-87D1-7A4C1B72CC98}"/>
              </a:ext>
            </a:extLst>
          </p:cNvPr>
          <p:cNvSpPr txBox="1"/>
          <p:nvPr/>
        </p:nvSpPr>
        <p:spPr>
          <a:xfrm>
            <a:off x="10322824" y="3882606"/>
            <a:ext cx="1649960" cy="36004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da-DK" sz="2000" i="1" err="1"/>
              <a:t>Executable</a:t>
            </a:r>
            <a:endParaRPr lang="da-DK" sz="2000" i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2594A-E857-C345-9A8A-CEB598662A80}"/>
              </a:ext>
            </a:extLst>
          </p:cNvPr>
          <p:cNvSpPr txBox="1"/>
          <p:nvPr/>
        </p:nvSpPr>
        <p:spPr>
          <a:xfrm>
            <a:off x="7528889" y="6032725"/>
            <a:ext cx="122413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 err="1"/>
              <a:t>McStas</a:t>
            </a:r>
            <a:endParaRPr lang="da-DK" sz="2000"/>
          </a:p>
          <a:p>
            <a:pPr algn="ctr"/>
            <a:r>
              <a:rPr lang="da-DK" sz="2000"/>
              <a:t>compiler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BA2B2-6B6B-A948-AE19-777D7EAF0C66}"/>
              </a:ext>
            </a:extLst>
          </p:cNvPr>
          <p:cNvSpPr txBox="1"/>
          <p:nvPr/>
        </p:nvSpPr>
        <p:spPr>
          <a:xfrm>
            <a:off x="9408748" y="6032725"/>
            <a:ext cx="159970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/>
              <a:t>Users</a:t>
            </a:r>
          </a:p>
          <a:p>
            <a:pPr algn="ctr"/>
            <a:r>
              <a:rPr lang="da-DK" sz="2000"/>
              <a:t>c - compiler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B4979A7-0C9F-7F44-B137-D1B5E6681C38}"/>
              </a:ext>
            </a:extLst>
          </p:cNvPr>
          <p:cNvSpPr/>
          <p:nvPr/>
        </p:nvSpPr>
        <p:spPr>
          <a:xfrm>
            <a:off x="7706694" y="5720247"/>
            <a:ext cx="886179" cy="312478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070" h="242610">
                <a:moveTo>
                  <a:pt x="0" y="0"/>
                </a:moveTo>
                <a:cubicBezTo>
                  <a:pt x="143847" y="120520"/>
                  <a:pt x="287694" y="241040"/>
                  <a:pt x="438539" y="242595"/>
                </a:cubicBezTo>
                <a:cubicBezTo>
                  <a:pt x="589384" y="244150"/>
                  <a:pt x="747227" y="126740"/>
                  <a:pt x="905070" y="933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D61F7406-056C-AD48-BE0E-A080A099008E}"/>
              </a:ext>
            </a:extLst>
          </p:cNvPr>
          <p:cNvSpPr/>
          <p:nvPr/>
        </p:nvSpPr>
        <p:spPr>
          <a:xfrm>
            <a:off x="9748279" y="5717372"/>
            <a:ext cx="886179" cy="312478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070" h="242610">
                <a:moveTo>
                  <a:pt x="0" y="0"/>
                </a:moveTo>
                <a:cubicBezTo>
                  <a:pt x="143847" y="120520"/>
                  <a:pt x="287694" y="241040"/>
                  <a:pt x="438539" y="242595"/>
                </a:cubicBezTo>
                <a:cubicBezTo>
                  <a:pt x="589384" y="244150"/>
                  <a:pt x="747227" y="126740"/>
                  <a:pt x="905070" y="933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377EB5-1E7D-C84A-9B37-F9D57DB693C0}"/>
              </a:ext>
            </a:extLst>
          </p:cNvPr>
          <p:cNvCxnSpPr/>
          <p:nvPr/>
        </p:nvCxnSpPr>
        <p:spPr>
          <a:xfrm>
            <a:off x="6584589" y="5077806"/>
            <a:ext cx="9361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E46896-A38A-7349-A4AD-5FB043616E17}"/>
              </a:ext>
            </a:extLst>
          </p:cNvPr>
          <p:cNvCxnSpPr>
            <a:cxnSpLocks/>
          </p:cNvCxnSpPr>
          <p:nvPr/>
        </p:nvCxnSpPr>
        <p:spPr>
          <a:xfrm>
            <a:off x="6584589" y="5135315"/>
            <a:ext cx="6483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D5BD13-D20D-B34F-BFBE-074CE772D8D4}"/>
              </a:ext>
            </a:extLst>
          </p:cNvPr>
          <p:cNvCxnSpPr>
            <a:cxnSpLocks/>
          </p:cNvCxnSpPr>
          <p:nvPr/>
        </p:nvCxnSpPr>
        <p:spPr>
          <a:xfrm>
            <a:off x="6584589" y="5192945"/>
            <a:ext cx="80071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C47591-9361-0E48-B498-3918AF472183}"/>
              </a:ext>
            </a:extLst>
          </p:cNvPr>
          <p:cNvCxnSpPr/>
          <p:nvPr/>
        </p:nvCxnSpPr>
        <p:spPr>
          <a:xfrm>
            <a:off x="6593215" y="5325339"/>
            <a:ext cx="93610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F3AF4A9-2889-A34D-A7A8-155577F7B82D}"/>
              </a:ext>
            </a:extLst>
          </p:cNvPr>
          <p:cNvCxnSpPr>
            <a:cxnSpLocks/>
          </p:cNvCxnSpPr>
          <p:nvPr/>
        </p:nvCxnSpPr>
        <p:spPr>
          <a:xfrm>
            <a:off x="6593215" y="5382848"/>
            <a:ext cx="64831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A0B40D-14C3-AE48-9832-61F5D25491CA}"/>
              </a:ext>
            </a:extLst>
          </p:cNvPr>
          <p:cNvCxnSpPr>
            <a:cxnSpLocks/>
          </p:cNvCxnSpPr>
          <p:nvPr/>
        </p:nvCxnSpPr>
        <p:spPr>
          <a:xfrm>
            <a:off x="6593215" y="5443475"/>
            <a:ext cx="800714" cy="0"/>
          </a:xfrm>
          <a:prstGeom prst="line">
            <a:avLst/>
          </a:prstGeom>
          <a:ln w="38100">
            <a:solidFill>
              <a:srgbClr val="9BB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7BF3AA-1A1B-7F43-B759-D962F6AA61FE}"/>
              </a:ext>
            </a:extLst>
          </p:cNvPr>
          <p:cNvCxnSpPr/>
          <p:nvPr/>
        </p:nvCxnSpPr>
        <p:spPr>
          <a:xfrm>
            <a:off x="6584589" y="4832905"/>
            <a:ext cx="93610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29AB95-03A0-D048-8343-AB506E29C90F}"/>
              </a:ext>
            </a:extLst>
          </p:cNvPr>
          <p:cNvCxnSpPr>
            <a:cxnSpLocks/>
          </p:cNvCxnSpPr>
          <p:nvPr/>
        </p:nvCxnSpPr>
        <p:spPr>
          <a:xfrm>
            <a:off x="6584589" y="4890414"/>
            <a:ext cx="64831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A35763-F3D3-0C4D-BB8A-CA54C0DA9E1D}"/>
              </a:ext>
            </a:extLst>
          </p:cNvPr>
          <p:cNvCxnSpPr>
            <a:cxnSpLocks/>
          </p:cNvCxnSpPr>
          <p:nvPr/>
        </p:nvCxnSpPr>
        <p:spPr>
          <a:xfrm>
            <a:off x="6584589" y="4951042"/>
            <a:ext cx="800714" cy="0"/>
          </a:xfrm>
          <a:prstGeom prst="line">
            <a:avLst/>
          </a:prstGeom>
          <a:ln w="38100">
            <a:solidFill>
              <a:srgbClr val="F69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4615A4-5501-5545-B38E-DFEE0F3CC1F4}"/>
              </a:ext>
            </a:extLst>
          </p:cNvPr>
          <p:cNvCxnSpPr>
            <a:cxnSpLocks/>
          </p:cNvCxnSpPr>
          <p:nvPr/>
        </p:nvCxnSpPr>
        <p:spPr>
          <a:xfrm>
            <a:off x="6593215" y="4510610"/>
            <a:ext cx="9356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A4BAEB-9F59-2B4C-AFBA-A9B11E5F4862}"/>
              </a:ext>
            </a:extLst>
          </p:cNvPr>
          <p:cNvCxnSpPr>
            <a:cxnSpLocks/>
          </p:cNvCxnSpPr>
          <p:nvPr/>
        </p:nvCxnSpPr>
        <p:spPr>
          <a:xfrm>
            <a:off x="6593215" y="4568119"/>
            <a:ext cx="6483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BD2A23-7FC2-E442-9C36-E003C2B8718E}"/>
              </a:ext>
            </a:extLst>
          </p:cNvPr>
          <p:cNvCxnSpPr>
            <a:cxnSpLocks/>
          </p:cNvCxnSpPr>
          <p:nvPr/>
        </p:nvCxnSpPr>
        <p:spPr>
          <a:xfrm>
            <a:off x="6593215" y="4628747"/>
            <a:ext cx="4874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A0BB88B-5B9C-774D-A356-73C3D724D8EA}"/>
              </a:ext>
            </a:extLst>
          </p:cNvPr>
          <p:cNvGrpSpPr/>
          <p:nvPr/>
        </p:nvGrpSpPr>
        <p:grpSpPr>
          <a:xfrm>
            <a:off x="8390066" y="1468943"/>
            <a:ext cx="3534730" cy="891193"/>
            <a:chOff x="7915025" y="527964"/>
            <a:chExt cx="3534730" cy="891193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69BAD6C-439E-2942-845A-7B5B3ADB90CB}"/>
                </a:ext>
              </a:extLst>
            </p:cNvPr>
            <p:cNvSpPr/>
            <p:nvPr/>
          </p:nvSpPr>
          <p:spPr>
            <a:xfrm>
              <a:off x="8458200" y="527964"/>
              <a:ext cx="2438400" cy="2340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E9B0288-A79F-7540-9559-FFD138E8ADCC}"/>
                </a:ext>
              </a:extLst>
            </p:cNvPr>
            <p:cNvSpPr/>
            <p:nvPr/>
          </p:nvSpPr>
          <p:spPr>
            <a:xfrm>
              <a:off x="8458200" y="1185121"/>
              <a:ext cx="2438400" cy="2340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612A224-F3A4-6541-9843-9BF93492D90A}"/>
                </a:ext>
              </a:extLst>
            </p:cNvPr>
            <p:cNvSpPr/>
            <p:nvPr/>
          </p:nvSpPr>
          <p:spPr>
            <a:xfrm>
              <a:off x="7915025" y="1013178"/>
              <a:ext cx="3534730" cy="339261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1652897-0724-D34A-82D2-434B9D0D142B}"/>
                </a:ext>
              </a:extLst>
            </p:cNvPr>
            <p:cNvCxnSpPr>
              <a:stCxn id="50" idx="2"/>
              <a:endCxn id="51" idx="2"/>
            </p:cNvCxnSpPr>
            <p:nvPr/>
          </p:nvCxnSpPr>
          <p:spPr>
            <a:xfrm>
              <a:off x="8458200" y="644982"/>
              <a:ext cx="0" cy="657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6EFD83E-4E67-D645-911D-759034649BF8}"/>
                </a:ext>
              </a:extLst>
            </p:cNvPr>
            <p:cNvCxnSpPr/>
            <p:nvPr/>
          </p:nvCxnSpPr>
          <p:spPr>
            <a:xfrm>
              <a:off x="10890956" y="639337"/>
              <a:ext cx="0" cy="657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E143860-3CC8-8045-A21D-7A61FD78F651}"/>
              </a:ext>
            </a:extLst>
          </p:cNvPr>
          <p:cNvSpPr txBox="1"/>
          <p:nvPr/>
        </p:nvSpPr>
        <p:spPr>
          <a:xfrm>
            <a:off x="9085640" y="1802765"/>
            <a:ext cx="213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/>
              <a:t>Local components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8D195A-1D7A-DD4F-86E9-4C6680E4BAD5}"/>
              </a:ext>
            </a:extLst>
          </p:cNvPr>
          <p:cNvGrpSpPr/>
          <p:nvPr/>
        </p:nvGrpSpPr>
        <p:grpSpPr>
          <a:xfrm>
            <a:off x="8379302" y="2410397"/>
            <a:ext cx="3534730" cy="891193"/>
            <a:chOff x="7915025" y="527964"/>
            <a:chExt cx="3534730" cy="89119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585306-FB83-1845-8A0A-1AF4E82DE220}"/>
                </a:ext>
              </a:extLst>
            </p:cNvPr>
            <p:cNvSpPr/>
            <p:nvPr/>
          </p:nvSpPr>
          <p:spPr>
            <a:xfrm>
              <a:off x="8458200" y="527964"/>
              <a:ext cx="2438400" cy="2340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9FAA062-53BE-4740-B1D2-32D6E733A632}"/>
                </a:ext>
              </a:extLst>
            </p:cNvPr>
            <p:cNvSpPr/>
            <p:nvPr/>
          </p:nvSpPr>
          <p:spPr>
            <a:xfrm>
              <a:off x="8458200" y="1185121"/>
              <a:ext cx="2438400" cy="23403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581C2-73B9-0C4C-A167-D5FCF8EB51BC}"/>
                </a:ext>
              </a:extLst>
            </p:cNvPr>
            <p:cNvSpPr/>
            <p:nvPr/>
          </p:nvSpPr>
          <p:spPr>
            <a:xfrm>
              <a:off x="7915025" y="1013178"/>
              <a:ext cx="3534730" cy="339261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812AA07-26C7-784F-BD25-0101F39CABF5}"/>
                </a:ext>
              </a:extLst>
            </p:cNvPr>
            <p:cNvCxnSpPr>
              <a:stCxn id="57" idx="2"/>
              <a:endCxn id="58" idx="2"/>
            </p:cNvCxnSpPr>
            <p:nvPr/>
          </p:nvCxnSpPr>
          <p:spPr>
            <a:xfrm>
              <a:off x="8458200" y="644982"/>
              <a:ext cx="0" cy="657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FFFD54-8D2E-6347-B814-63B5198724A4}"/>
                </a:ext>
              </a:extLst>
            </p:cNvPr>
            <p:cNvCxnSpPr/>
            <p:nvPr/>
          </p:nvCxnSpPr>
          <p:spPr>
            <a:xfrm>
              <a:off x="10890956" y="639337"/>
              <a:ext cx="0" cy="6571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FD999FF-2321-094E-B8DF-B25AAB782E13}"/>
              </a:ext>
            </a:extLst>
          </p:cNvPr>
          <p:cNvSpPr txBox="1"/>
          <p:nvPr/>
        </p:nvSpPr>
        <p:spPr>
          <a:xfrm>
            <a:off x="9075240" y="2739843"/>
            <a:ext cx="213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err="1"/>
              <a:t>Produced</a:t>
            </a:r>
            <a:r>
              <a:rPr lang="da-DK"/>
              <a:t> data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EE67A025-0F5A-B546-8FEC-B8EBE00DBF66}"/>
              </a:ext>
            </a:extLst>
          </p:cNvPr>
          <p:cNvSpPr/>
          <p:nvPr/>
        </p:nvSpPr>
        <p:spPr>
          <a:xfrm rot="4341924" flipH="1" flipV="1">
            <a:off x="11175638" y="3381850"/>
            <a:ext cx="1255479" cy="500554"/>
          </a:xfrm>
          <a:custGeom>
            <a:avLst/>
            <a:gdLst>
              <a:gd name="connsiteX0" fmla="*/ 0 w 905070"/>
              <a:gd name="connsiteY0" fmla="*/ 0 h 242610"/>
              <a:gd name="connsiteX1" fmla="*/ 438539 w 905070"/>
              <a:gd name="connsiteY1" fmla="*/ 242595 h 242610"/>
              <a:gd name="connsiteX2" fmla="*/ 905070 w 905070"/>
              <a:gd name="connsiteY2" fmla="*/ 9330 h 242610"/>
              <a:gd name="connsiteX0" fmla="*/ 0 w 1229338"/>
              <a:gd name="connsiteY0" fmla="*/ 99134 h 233280"/>
              <a:gd name="connsiteX1" fmla="*/ 762807 w 1229338"/>
              <a:gd name="connsiteY1" fmla="*/ 233265 h 233280"/>
              <a:gd name="connsiteX2" fmla="*/ 1229338 w 1229338"/>
              <a:gd name="connsiteY2" fmla="*/ 0 h 233280"/>
              <a:gd name="connsiteX0" fmla="*/ 0 w 1229338"/>
              <a:gd name="connsiteY0" fmla="*/ 99134 h 272718"/>
              <a:gd name="connsiteX1" fmla="*/ 555276 w 1229338"/>
              <a:gd name="connsiteY1" fmla="*/ 272707 h 272718"/>
              <a:gd name="connsiteX2" fmla="*/ 1229338 w 1229338"/>
              <a:gd name="connsiteY2" fmla="*/ 0 h 272718"/>
              <a:gd name="connsiteX0" fmla="*/ 0 w 1229338"/>
              <a:gd name="connsiteY0" fmla="*/ 99134 h 282577"/>
              <a:gd name="connsiteX1" fmla="*/ 646071 w 1229338"/>
              <a:gd name="connsiteY1" fmla="*/ 282567 h 282577"/>
              <a:gd name="connsiteX2" fmla="*/ 1229338 w 1229338"/>
              <a:gd name="connsiteY2" fmla="*/ 0 h 282577"/>
              <a:gd name="connsiteX0" fmla="*/ 0 w 1229338"/>
              <a:gd name="connsiteY0" fmla="*/ 99134 h 243139"/>
              <a:gd name="connsiteX1" fmla="*/ 581217 w 1229338"/>
              <a:gd name="connsiteY1" fmla="*/ 243125 h 243139"/>
              <a:gd name="connsiteX2" fmla="*/ 1229338 w 1229338"/>
              <a:gd name="connsiteY2" fmla="*/ 0 h 243139"/>
              <a:gd name="connsiteX0" fmla="*/ 0 w 1229338"/>
              <a:gd name="connsiteY0" fmla="*/ 99134 h 292437"/>
              <a:gd name="connsiteX1" fmla="*/ 555276 w 1229338"/>
              <a:gd name="connsiteY1" fmla="*/ 292427 h 292437"/>
              <a:gd name="connsiteX2" fmla="*/ 1229338 w 1229338"/>
              <a:gd name="connsiteY2" fmla="*/ 0 h 292437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297150"/>
              <a:gd name="connsiteX1" fmla="*/ 555276 w 1229338"/>
              <a:gd name="connsiteY1" fmla="*/ 292427 h 297150"/>
              <a:gd name="connsiteX2" fmla="*/ 1229338 w 1229338"/>
              <a:gd name="connsiteY2" fmla="*/ 0 h 297150"/>
              <a:gd name="connsiteX0" fmla="*/ 0 w 1229338"/>
              <a:gd name="connsiteY0" fmla="*/ 99134 h 432738"/>
              <a:gd name="connsiteX1" fmla="*/ 646071 w 1229338"/>
              <a:gd name="connsiteY1" fmla="*/ 430472 h 432738"/>
              <a:gd name="connsiteX2" fmla="*/ 1229338 w 1229338"/>
              <a:gd name="connsiteY2" fmla="*/ 0 h 432738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0472"/>
              <a:gd name="connsiteX1" fmla="*/ 646071 w 1229338"/>
              <a:gd name="connsiteY1" fmla="*/ 430472 h 430472"/>
              <a:gd name="connsiteX2" fmla="*/ 1229338 w 1229338"/>
              <a:gd name="connsiteY2" fmla="*/ 0 h 430472"/>
              <a:gd name="connsiteX0" fmla="*/ 0 w 1229338"/>
              <a:gd name="connsiteY0" fmla="*/ 99134 h 431491"/>
              <a:gd name="connsiteX1" fmla="*/ 646071 w 1229338"/>
              <a:gd name="connsiteY1" fmla="*/ 430472 h 431491"/>
              <a:gd name="connsiteX2" fmla="*/ 1229338 w 1229338"/>
              <a:gd name="connsiteY2" fmla="*/ 0 h 431491"/>
              <a:gd name="connsiteX0" fmla="*/ 0 w 1229338"/>
              <a:gd name="connsiteY0" fmla="*/ 99134 h 323833"/>
              <a:gd name="connsiteX1" fmla="*/ 646071 w 1229338"/>
              <a:gd name="connsiteY1" fmla="*/ 322008 h 323833"/>
              <a:gd name="connsiteX2" fmla="*/ 1229338 w 1229338"/>
              <a:gd name="connsiteY2" fmla="*/ 0 h 323833"/>
              <a:gd name="connsiteX0" fmla="*/ 0 w 1384987"/>
              <a:gd name="connsiteY0" fmla="*/ 99134 h 323833"/>
              <a:gd name="connsiteX1" fmla="*/ 801720 w 1384987"/>
              <a:gd name="connsiteY1" fmla="*/ 322008 h 323833"/>
              <a:gd name="connsiteX2" fmla="*/ 1384987 w 1384987"/>
              <a:gd name="connsiteY2" fmla="*/ 0 h 323833"/>
              <a:gd name="connsiteX0" fmla="*/ 0 w 1514694"/>
              <a:gd name="connsiteY0" fmla="*/ 59692 h 284391"/>
              <a:gd name="connsiteX1" fmla="*/ 801720 w 1514694"/>
              <a:gd name="connsiteY1" fmla="*/ 282566 h 284391"/>
              <a:gd name="connsiteX2" fmla="*/ 1514694 w 1514694"/>
              <a:gd name="connsiteY2" fmla="*/ 0 h 284391"/>
              <a:gd name="connsiteX0" fmla="*/ 0 w 1397957"/>
              <a:gd name="connsiteY0" fmla="*/ 30111 h 284069"/>
              <a:gd name="connsiteX1" fmla="*/ 684983 w 1397957"/>
              <a:gd name="connsiteY1" fmla="*/ 282566 h 284069"/>
              <a:gd name="connsiteX2" fmla="*/ 1397957 w 1397957"/>
              <a:gd name="connsiteY2" fmla="*/ 0 h 2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957" h="284069">
                <a:moveTo>
                  <a:pt x="0" y="30111"/>
                </a:moveTo>
                <a:cubicBezTo>
                  <a:pt x="143847" y="150631"/>
                  <a:pt x="417402" y="300732"/>
                  <a:pt x="684983" y="282566"/>
                </a:cubicBezTo>
                <a:cubicBezTo>
                  <a:pt x="1017419" y="274261"/>
                  <a:pt x="1240114" y="117410"/>
                  <a:pt x="1397957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63E3DB8-A217-704D-A602-61A92CDE1965}"/>
              </a:ext>
            </a:extLst>
          </p:cNvPr>
          <p:cNvCxnSpPr>
            <a:cxnSpLocks/>
          </p:cNvCxnSpPr>
          <p:nvPr/>
        </p:nvCxnSpPr>
        <p:spPr>
          <a:xfrm>
            <a:off x="7986269" y="2655474"/>
            <a:ext cx="880533" cy="180622"/>
          </a:xfrm>
          <a:prstGeom prst="line">
            <a:avLst/>
          </a:prstGeom>
          <a:ln w="50800">
            <a:solidFill>
              <a:srgbClr val="3E5D85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7E825536-F16F-EA40-B5B4-9ADD6D9330E3}"/>
              </a:ext>
            </a:extLst>
          </p:cNvPr>
          <p:cNvSpPr txBox="1">
            <a:spLocks/>
          </p:cNvSpPr>
          <p:nvPr/>
        </p:nvSpPr>
        <p:spPr>
          <a:xfrm>
            <a:off x="225975" y="1754519"/>
            <a:ext cx="5550761" cy="47671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err="1"/>
              <a:t>Python</a:t>
            </a:r>
            <a:r>
              <a:rPr lang="da-DK" sz="2400" dirty="0"/>
              <a:t> API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manages</a:t>
            </a:r>
            <a:r>
              <a:rPr lang="da-DK" sz="2400" dirty="0"/>
              <a:t> instrument file</a:t>
            </a:r>
          </a:p>
          <a:p>
            <a:pPr marL="857250" lvl="1" indent="-457200"/>
            <a:r>
              <a:rPr lang="da-DK" sz="2200" dirty="0" err="1"/>
              <a:t>Traditional</a:t>
            </a:r>
            <a:r>
              <a:rPr lang="da-DK" sz="2200" dirty="0"/>
              <a:t> </a:t>
            </a:r>
            <a:r>
              <a:rPr lang="da-DK" sz="2200" dirty="0" err="1"/>
              <a:t>Python</a:t>
            </a:r>
            <a:r>
              <a:rPr lang="da-DK" sz="2200" dirty="0"/>
              <a:t> </a:t>
            </a:r>
            <a:r>
              <a:rPr lang="da-DK" sz="2200" dirty="0" err="1"/>
              <a:t>advantages</a:t>
            </a:r>
            <a:endParaRPr lang="da-DK" sz="2200" dirty="0"/>
          </a:p>
          <a:p>
            <a:pPr marL="857250" lvl="1" indent="-457200"/>
            <a:r>
              <a:rPr lang="da-DK" sz="2200" dirty="0" err="1"/>
              <a:t>Jupyter</a:t>
            </a:r>
            <a:r>
              <a:rPr lang="da-DK" sz="2200" dirty="0"/>
              <a:t> Notebook</a:t>
            </a:r>
          </a:p>
          <a:p>
            <a:pPr marL="857250" lvl="1" indent="-457200"/>
            <a:r>
              <a:rPr lang="da-DK" sz="2200" dirty="0"/>
              <a:t>More </a:t>
            </a:r>
            <a:r>
              <a:rPr lang="da-DK" sz="2200" dirty="0" err="1"/>
              <a:t>choice</a:t>
            </a:r>
            <a:r>
              <a:rPr lang="da-DK" sz="2200" dirty="0"/>
              <a:t> in </a:t>
            </a:r>
            <a:r>
              <a:rPr lang="da-DK" sz="2200" dirty="0" err="1"/>
              <a:t>code</a:t>
            </a:r>
            <a:r>
              <a:rPr lang="da-DK" sz="2200" dirty="0"/>
              <a:t> placement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881D5BA-8567-F249-8293-4CF3C65E2454}"/>
              </a:ext>
            </a:extLst>
          </p:cNvPr>
          <p:cNvSpPr txBox="1"/>
          <p:nvPr/>
        </p:nvSpPr>
        <p:spPr>
          <a:xfrm>
            <a:off x="4090037" y="3680917"/>
            <a:ext cx="2129892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da-DK" sz="2000" dirty="0"/>
              <a:t>Generate instrument file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EDC88B0-EB8E-CA48-A4C4-12F2F334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69" name="object 17">
            <a:extLst>
              <a:ext uri="{FF2B5EF4-FFF2-40B4-BE49-F238E27FC236}">
                <a16:creationId xmlns:a16="http://schemas.microsoft.com/office/drawing/2014/main" id="{61E4B8B9-63CE-F446-92E1-2F12EB538A91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70" name="Gruppo 49">
            <a:extLst>
              <a:ext uri="{FF2B5EF4-FFF2-40B4-BE49-F238E27FC236}">
                <a16:creationId xmlns:a16="http://schemas.microsoft.com/office/drawing/2014/main" id="{2A177544-FE8C-8C42-ABE3-6FECB560DB04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71" name="object 18">
              <a:extLst>
                <a:ext uri="{FF2B5EF4-FFF2-40B4-BE49-F238E27FC236}">
                  <a16:creationId xmlns:a16="http://schemas.microsoft.com/office/drawing/2014/main" id="{EECFAED8-A0EF-C74B-B8EA-BEDD788C6808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9">
              <a:extLst>
                <a:ext uri="{FF2B5EF4-FFF2-40B4-BE49-F238E27FC236}">
                  <a16:creationId xmlns:a16="http://schemas.microsoft.com/office/drawing/2014/main" id="{6EE88CB7-DE41-D54D-BF61-656E7C8C5AEE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20">
              <a:extLst>
                <a:ext uri="{FF2B5EF4-FFF2-40B4-BE49-F238E27FC236}">
                  <a16:creationId xmlns:a16="http://schemas.microsoft.com/office/drawing/2014/main" id="{02BD8F4A-0B76-D143-83A1-9A64C3E3CFA8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21">
              <a:extLst>
                <a:ext uri="{FF2B5EF4-FFF2-40B4-BE49-F238E27FC236}">
                  <a16:creationId xmlns:a16="http://schemas.microsoft.com/office/drawing/2014/main" id="{8C38FC2E-DE59-CD49-9F5C-09C7048CFD08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2">
              <a:extLst>
                <a:ext uri="{FF2B5EF4-FFF2-40B4-BE49-F238E27FC236}">
                  <a16:creationId xmlns:a16="http://schemas.microsoft.com/office/drawing/2014/main" id="{6579BF2B-8FEF-984A-9E7D-545DE8C9BF4B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3">
              <a:extLst>
                <a:ext uri="{FF2B5EF4-FFF2-40B4-BE49-F238E27FC236}">
                  <a16:creationId xmlns:a16="http://schemas.microsoft.com/office/drawing/2014/main" id="{6D0E4EDF-95F7-A343-A13E-D03F81C1D9D6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4">
              <a:extLst>
                <a:ext uri="{FF2B5EF4-FFF2-40B4-BE49-F238E27FC236}">
                  <a16:creationId xmlns:a16="http://schemas.microsoft.com/office/drawing/2014/main" id="{00231CCA-0DE8-884A-B4E3-CB889953B82B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5">
              <a:extLst>
                <a:ext uri="{FF2B5EF4-FFF2-40B4-BE49-F238E27FC236}">
                  <a16:creationId xmlns:a16="http://schemas.microsoft.com/office/drawing/2014/main" id="{7FF750E3-DD81-E44C-9A5E-A1490F306E2D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6">
              <a:extLst>
                <a:ext uri="{FF2B5EF4-FFF2-40B4-BE49-F238E27FC236}">
                  <a16:creationId xmlns:a16="http://schemas.microsoft.com/office/drawing/2014/main" id="{E0552BE3-BC49-6B4B-A44C-E0325ABE4D37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E305F10-E1A7-B54D-98A3-C0887979CD96}"/>
              </a:ext>
            </a:extLst>
          </p:cNvPr>
          <p:cNvCxnSpPr>
            <a:cxnSpLocks/>
          </p:cNvCxnSpPr>
          <p:nvPr/>
        </p:nvCxnSpPr>
        <p:spPr>
          <a:xfrm flipV="1">
            <a:off x="7940651" y="1973888"/>
            <a:ext cx="1008844" cy="177332"/>
          </a:xfrm>
          <a:prstGeom prst="line">
            <a:avLst/>
          </a:prstGeom>
          <a:ln w="44450">
            <a:solidFill>
              <a:srgbClr val="3E5D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098587C-1794-BB49-BCA2-A0722E694DEB}"/>
              </a:ext>
            </a:extLst>
          </p:cNvPr>
          <p:cNvSpPr/>
          <p:nvPr/>
        </p:nvSpPr>
        <p:spPr>
          <a:xfrm>
            <a:off x="6023992" y="1329059"/>
            <a:ext cx="1972531" cy="1972531"/>
          </a:xfrm>
          <a:prstGeom prst="ellipse">
            <a:avLst/>
          </a:prstGeom>
          <a:solidFill>
            <a:srgbClr val="5371DC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McStasScript</a:t>
            </a:r>
            <a:endParaRPr lang="da-DK" dirty="0"/>
          </a:p>
          <a:p>
            <a:pPr algn="ctr"/>
            <a:r>
              <a:rPr lang="da-DK" dirty="0" err="1"/>
              <a:t>Python</a:t>
            </a:r>
            <a:r>
              <a:rPr lang="da-DK" dirty="0"/>
              <a:t> API</a:t>
            </a:r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D96445D3-C60F-504E-9CAF-7F33A5051C95}"/>
              </a:ext>
            </a:extLst>
          </p:cNvPr>
          <p:cNvSpPr txBox="1">
            <a:spLocks/>
          </p:cNvSpPr>
          <p:nvPr/>
        </p:nvSpPr>
        <p:spPr>
          <a:xfrm>
            <a:off x="256020" y="4541965"/>
            <a:ext cx="5550761" cy="47671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Reads the </a:t>
            </a:r>
            <a:r>
              <a:rPr lang="da-DK" sz="2400" dirty="0" err="1"/>
              <a:t>local</a:t>
            </a:r>
            <a:r>
              <a:rPr lang="da-DK" sz="2400" dirty="0"/>
              <a:t> components</a:t>
            </a:r>
          </a:p>
          <a:p>
            <a:r>
              <a:rPr lang="da-DK" sz="2400" dirty="0"/>
              <a:t>Handles </a:t>
            </a:r>
            <a:r>
              <a:rPr lang="da-DK" sz="2400" dirty="0" err="1"/>
              <a:t>compilation</a:t>
            </a:r>
            <a:r>
              <a:rPr lang="da-DK" sz="2400" dirty="0"/>
              <a:t> / </a:t>
            </a:r>
            <a:r>
              <a:rPr lang="da-DK" sz="2400" dirty="0" err="1"/>
              <a:t>execution</a:t>
            </a:r>
            <a:endParaRPr lang="da-DK" sz="2400" dirty="0"/>
          </a:p>
          <a:p>
            <a:r>
              <a:rPr lang="da-DK" sz="2400" dirty="0"/>
              <a:t>Handles import of data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38464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F989-4B2F-4F48-84EA-7BAEF416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C75C5-2F94-684C-89FA-25A068AF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EB02D3-4A4B-0E45-9C34-DBBDFF6C4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Syntax</a:t>
            </a:r>
            <a:r>
              <a:rPr lang="da-DK" dirty="0"/>
              <a:t> </a:t>
            </a:r>
            <a:r>
              <a:rPr lang="da-DK" dirty="0" err="1"/>
              <a:t>walkthrough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72AF74-0B70-DD49-9C80-9E4422CC0340}"/>
              </a:ext>
            </a:extLst>
          </p:cNvPr>
          <p:cNvSpPr txBox="1">
            <a:spLocks/>
          </p:cNvSpPr>
          <p:nvPr/>
        </p:nvSpPr>
        <p:spPr>
          <a:xfrm>
            <a:off x="516578" y="2894317"/>
            <a:ext cx="10130713" cy="36933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Configuration</a:t>
            </a:r>
          </a:p>
          <a:p>
            <a:pPr lvl="1"/>
            <a:r>
              <a:rPr lang="da-DK"/>
              <a:t>Set path to mcrun utility</a:t>
            </a:r>
          </a:p>
          <a:p>
            <a:pPr lvl="1"/>
            <a:r>
              <a:rPr lang="da-DK"/>
              <a:t>Set path to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E03C8-32BB-614C-9473-BEF647EC2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366756"/>
            <a:ext cx="11772900" cy="1816100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0BD430C-DFC4-474D-A085-1EF7ABF03DC0}"/>
              </a:ext>
            </a:extLst>
          </p:cNvPr>
          <p:cNvSpPr txBox="1">
            <a:spLocks/>
          </p:cNvSpPr>
          <p:nvPr/>
        </p:nvSpPr>
        <p:spPr>
          <a:xfrm>
            <a:off x="508111" y="1840978"/>
            <a:ext cx="10130713" cy="369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i="0" kern="1200">
                <a:solidFill>
                  <a:srgbClr val="4C4D4F"/>
                </a:solidFill>
                <a:latin typeface="Muli" pitchFamily="2" charset="77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Installation</a:t>
            </a:r>
          </a:p>
          <a:p>
            <a:pPr marL="457200" lvl="1" indent="0">
              <a:buNone/>
            </a:pPr>
            <a:r>
              <a:rPr lang="da-DK" err="1"/>
              <a:t>Python</a:t>
            </a:r>
            <a:r>
              <a:rPr lang="da-DK"/>
              <a:t> –m pip </a:t>
            </a:r>
            <a:r>
              <a:rPr lang="da-DK" err="1"/>
              <a:t>install</a:t>
            </a:r>
            <a:r>
              <a:rPr lang="da-DK"/>
              <a:t> </a:t>
            </a:r>
            <a:r>
              <a:rPr lang="da-DK" err="1"/>
              <a:t>McStasScript</a:t>
            </a:r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A5CC4-3C41-4B44-B4A0-37B3071F6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1C8BBBB4-5C23-BD41-BD09-39A7FB540791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11" name="Gruppo 49">
            <a:extLst>
              <a:ext uri="{FF2B5EF4-FFF2-40B4-BE49-F238E27FC236}">
                <a16:creationId xmlns:a16="http://schemas.microsoft.com/office/drawing/2014/main" id="{85301C2D-02CE-7641-8D71-48D4F76A3FAE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1F4FA09A-21BE-1C4E-AA7C-B0337A221567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83401D63-1462-C74C-A561-BE1876EDA6CD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E617E933-8E5A-3D41-A1C8-E3103EAA7CA0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889D407B-D221-4C4B-8642-1F57F927E8B1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EFE02A40-09A1-924E-96CC-21C1FF97AD24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54E1BF23-9994-7D43-A3E9-57A99D324095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BD597967-E7FB-FE47-8E5B-7A014537E4AA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6B5D0014-9A4B-1844-B03A-B864435D1753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C6A3904C-316D-084F-9D55-33865CD09336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5144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A0EF-9722-C244-A46D-08B478A3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017FE-E2ED-934B-A83F-DF682FC3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A86D6-1F62-164B-B6EC-863F5F0BF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Syntax</a:t>
            </a:r>
            <a:r>
              <a:rPr lang="da-DK" dirty="0"/>
              <a:t> </a:t>
            </a:r>
            <a:r>
              <a:rPr lang="da-DK" dirty="0" err="1"/>
              <a:t>walkthrough</a:t>
            </a:r>
            <a:endParaRPr lang="da-DK" dirty="0"/>
          </a:p>
          <a:p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3B2CB5-A65D-8740-BB11-7944AFB5AA3C}"/>
              </a:ext>
            </a:extLst>
          </p:cNvPr>
          <p:cNvSpPr txBox="1">
            <a:spLocks/>
          </p:cNvSpPr>
          <p:nvPr/>
        </p:nvSpPr>
        <p:spPr>
          <a:xfrm>
            <a:off x="476320" y="1862533"/>
            <a:ext cx="10130713" cy="36933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Create a new instrument object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AF2DF3-0E0B-D244-B22F-A96D7873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07872"/>
            <a:ext cx="11836400" cy="54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A52CD-A12B-264B-B338-D8A2597B9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9" name="object 17">
            <a:extLst>
              <a:ext uri="{FF2B5EF4-FFF2-40B4-BE49-F238E27FC236}">
                <a16:creationId xmlns:a16="http://schemas.microsoft.com/office/drawing/2014/main" id="{3DCD4BC4-7081-674B-BA18-BBBD13C907E4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10" name="Gruppo 49">
            <a:extLst>
              <a:ext uri="{FF2B5EF4-FFF2-40B4-BE49-F238E27FC236}">
                <a16:creationId xmlns:a16="http://schemas.microsoft.com/office/drawing/2014/main" id="{A3F82921-BED0-D344-B8DE-7A7EB44BC148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8DD76FAC-F452-5A46-BC76-0E514E9C8BDF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1DA3196D-66CF-814E-843F-B0F2C6F8328F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2DF8DBB5-8A76-7B43-A102-54E620E4A440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013DA8EC-EAA6-2F47-AF71-33FC9761B82E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AA102015-1FF2-EE42-A57D-9C920136ABA3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707BC9AB-DD26-8346-823B-BC806830B9B2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673DE519-4EF2-9F41-8FA5-EE6C8DC7C174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5">
              <a:extLst>
                <a:ext uri="{FF2B5EF4-FFF2-40B4-BE49-F238E27FC236}">
                  <a16:creationId xmlns:a16="http://schemas.microsoft.com/office/drawing/2014/main" id="{3BCBECE3-0240-CD4B-96A2-6847F80A6F36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CE08B162-25C7-BA4F-962B-8FC747A423AD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801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5A75-7C8B-BE4E-9B27-FB359288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F16F4-F1B3-4148-8A49-6682F9B4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7E3F1-3AA7-1941-B1A7-3FE1BBF8E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Syntax</a:t>
            </a:r>
            <a:r>
              <a:rPr lang="da-DK" dirty="0"/>
              <a:t> </a:t>
            </a:r>
            <a:r>
              <a:rPr lang="da-DK" dirty="0" err="1"/>
              <a:t>walkthrough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8ED79-A4BF-5B44-AF7E-F0FC7D26519A}"/>
              </a:ext>
            </a:extLst>
          </p:cNvPr>
          <p:cNvSpPr txBox="1">
            <a:spLocks/>
          </p:cNvSpPr>
          <p:nvPr/>
        </p:nvSpPr>
        <p:spPr>
          <a:xfrm>
            <a:off x="410663" y="1634308"/>
            <a:ext cx="5023624" cy="36933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Add instrument parameter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8FD9E7-19A3-DA49-B4C4-D06D40FE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54247"/>
            <a:ext cx="118491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4D99D5-AA15-B149-9580-A7817B248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r="3030" b="4425"/>
          <a:stretch/>
        </p:blipFill>
        <p:spPr>
          <a:xfrm>
            <a:off x="5147125" y="3716347"/>
            <a:ext cx="6858000" cy="2743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A710CF-54B6-804D-8F1E-F437B4380C27}"/>
              </a:ext>
            </a:extLst>
          </p:cNvPr>
          <p:cNvSpPr txBox="1">
            <a:spLocks/>
          </p:cNvSpPr>
          <p:nvPr/>
        </p:nvSpPr>
        <p:spPr>
          <a:xfrm>
            <a:off x="4748486" y="1634308"/>
            <a:ext cx="2971799" cy="369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i="0" kern="1200">
                <a:solidFill>
                  <a:srgbClr val="4C4D4F"/>
                </a:solidFill>
                <a:latin typeface="Muli" pitchFamily="2" charset="77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err="1"/>
              <a:t>Add</a:t>
            </a:r>
            <a:r>
              <a:rPr lang="da-DK"/>
              <a:t> a component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7D1F028-94ED-C042-8A66-9C78E2F023D8}"/>
              </a:ext>
            </a:extLst>
          </p:cNvPr>
          <p:cNvSpPr txBox="1">
            <a:spLocks/>
          </p:cNvSpPr>
          <p:nvPr/>
        </p:nvSpPr>
        <p:spPr>
          <a:xfrm>
            <a:off x="8177487" y="1634308"/>
            <a:ext cx="3370438" cy="369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i="0" kern="1200">
                <a:solidFill>
                  <a:srgbClr val="4C4D4F"/>
                </a:solidFill>
                <a:latin typeface="Muli" pitchFamily="2" charset="77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Print component </a:t>
            </a:r>
            <a:r>
              <a:rPr lang="da-DK" err="1"/>
              <a:t>state</a:t>
            </a:r>
            <a:endParaRPr lang="da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7EBF9-5263-3D4B-A622-9B75F41CF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12" name="object 17">
            <a:extLst>
              <a:ext uri="{FF2B5EF4-FFF2-40B4-BE49-F238E27FC236}">
                <a16:creationId xmlns:a16="http://schemas.microsoft.com/office/drawing/2014/main" id="{1C55C22C-23F0-BB47-B78E-FD7265A83D83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13" name="Gruppo 49">
            <a:extLst>
              <a:ext uri="{FF2B5EF4-FFF2-40B4-BE49-F238E27FC236}">
                <a16:creationId xmlns:a16="http://schemas.microsoft.com/office/drawing/2014/main" id="{FDD9AEC2-E1C8-7740-B4BD-13BD96C3941E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8DA64D10-EF43-1B41-B47D-424FAC93B9A5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8797117E-0599-1C4B-9F7B-BA616F648027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CF4BBDFC-98E9-8D41-8B57-60423736F1FA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6183100C-38E4-2643-8CC7-542157805AC1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0D638CB9-E1FC-9349-AABB-E3EDC2607E91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74F4C87D-05A4-9341-B7F2-9DC22140A984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B17C3026-BC47-3949-A61D-74BE510DC926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1B61ACE9-6C3A-BF47-8FC8-232F943E703E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D5308D79-29C8-924C-B663-DA0A596C0415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89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0828-016D-A74A-B69C-686E2E91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B8C69-B141-874A-A51E-1D2D95C0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8272A-3DD5-E94A-B76E-5DE28CAA0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Syntax</a:t>
            </a:r>
            <a:r>
              <a:rPr lang="da-DK" dirty="0"/>
              <a:t> </a:t>
            </a:r>
            <a:r>
              <a:rPr lang="da-DK" dirty="0" err="1"/>
              <a:t>walkthrough</a:t>
            </a:r>
            <a:endParaRPr lang="da-DK" dirty="0"/>
          </a:p>
          <a:p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0D8D33-8CF5-9840-88FA-722BEFB35823}"/>
              </a:ext>
            </a:extLst>
          </p:cNvPr>
          <p:cNvSpPr txBox="1">
            <a:spLocks/>
          </p:cNvSpPr>
          <p:nvPr/>
        </p:nvSpPr>
        <p:spPr>
          <a:xfrm>
            <a:off x="482670" y="1899067"/>
            <a:ext cx="10130713" cy="36933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Run the simulation from python</a:t>
            </a:r>
          </a:p>
          <a:p>
            <a:r>
              <a:rPr lang="da-DK"/>
              <a:t>Data returned as simple object with numpy data arrays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2D15A-CB16-BE4E-9F84-3AEA2AC8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838106"/>
            <a:ext cx="118491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151F3E-7AE7-9A4D-A921-8A3DC001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9" name="object 17">
            <a:extLst>
              <a:ext uri="{FF2B5EF4-FFF2-40B4-BE49-F238E27FC236}">
                <a16:creationId xmlns:a16="http://schemas.microsoft.com/office/drawing/2014/main" id="{07C9CD05-9974-7D45-90E1-F22002E9BEE3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10" name="Gruppo 49">
            <a:extLst>
              <a:ext uri="{FF2B5EF4-FFF2-40B4-BE49-F238E27FC236}">
                <a16:creationId xmlns:a16="http://schemas.microsoft.com/office/drawing/2014/main" id="{3290C91E-0B07-AC4D-8C2F-8206D4253D77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33291269-D7BA-2E43-B038-D14623AAC5EA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92B0C160-9BDB-1F4B-BB05-605F5A4139E3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1DCBF475-D54D-4B40-A9EE-5EC217242BE8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D0771219-8738-2F4D-A2E9-440BC93E882D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CBE1AE17-40B4-6F4A-9DAD-B6FE90520A30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49F13353-45CF-3642-A28A-730D949F5C53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273EE8AB-B9C9-344A-8E07-D1F0305C15B2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5">
              <a:extLst>
                <a:ext uri="{FF2B5EF4-FFF2-40B4-BE49-F238E27FC236}">
                  <a16:creationId xmlns:a16="http://schemas.microsoft.com/office/drawing/2014/main" id="{CD78B8DD-D5FE-D746-B7D9-CF08417C148A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F8ADD6A5-5322-B84C-AA35-706B6AB8E3C7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340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0828-016D-A74A-B69C-686E2E91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McStasScript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B8C69-B141-874A-A51E-1D2D95C0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8272A-3DD5-E94A-B76E-5DE28CAA0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/>
              <a:t>Syntax</a:t>
            </a:r>
            <a:r>
              <a:rPr lang="da-DK" dirty="0"/>
              <a:t> </a:t>
            </a:r>
            <a:r>
              <a:rPr lang="da-DK" dirty="0" err="1"/>
              <a:t>walkthrough</a:t>
            </a:r>
            <a:endParaRPr lang="da-DK" dirty="0"/>
          </a:p>
          <a:p>
            <a:endParaRPr lang="da-DK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BFABCB9-8FF2-EB43-87D5-E841AFF3D0CF}"/>
              </a:ext>
            </a:extLst>
          </p:cNvPr>
          <p:cNvSpPr txBox="1">
            <a:spLocks/>
          </p:cNvSpPr>
          <p:nvPr/>
        </p:nvSpPr>
        <p:spPr>
          <a:xfrm>
            <a:off x="265926" y="1760307"/>
            <a:ext cx="10130713" cy="369332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Running simulation</a:t>
            </a:r>
          </a:p>
          <a:p>
            <a:r>
              <a:rPr lang="da-DK"/>
              <a:t>Getting the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F4E35-0D07-8E47-AE8F-8FF5C3DD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5" y="1556584"/>
            <a:ext cx="11798300" cy="472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07FA60-44A1-8C47-B9D3-A72BA1826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704" y="268372"/>
            <a:ext cx="1759744" cy="914193"/>
          </a:xfrm>
          <a:prstGeom prst="rect">
            <a:avLst/>
          </a:prstGeom>
        </p:spPr>
      </p:pic>
      <p:sp>
        <p:nvSpPr>
          <p:cNvPr id="12" name="object 17">
            <a:extLst>
              <a:ext uri="{FF2B5EF4-FFF2-40B4-BE49-F238E27FC236}">
                <a16:creationId xmlns:a16="http://schemas.microsoft.com/office/drawing/2014/main" id="{D0182B6C-9516-4C4A-8F0F-AB3744CBBD68}"/>
              </a:ext>
            </a:extLst>
          </p:cNvPr>
          <p:cNvSpPr txBox="1"/>
          <p:nvPr/>
        </p:nvSpPr>
        <p:spPr>
          <a:xfrm>
            <a:off x="1121029" y="6615886"/>
            <a:ext cx="95963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This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project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has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received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funding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from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the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European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Union’s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Horizon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2020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5" dirty="0">
                <a:solidFill>
                  <a:schemeClr val="tx1"/>
                </a:solidFill>
                <a:latin typeface="Muli" pitchFamily="2" charset="77"/>
                <a:cs typeface="Arial"/>
              </a:rPr>
              <a:t>research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5" dirty="0">
                <a:solidFill>
                  <a:schemeClr val="tx1"/>
                </a:solidFill>
                <a:latin typeface="Muli" pitchFamily="2" charset="77"/>
                <a:cs typeface="Arial"/>
              </a:rPr>
              <a:t>and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innovation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20" dirty="0">
                <a:solidFill>
                  <a:schemeClr val="tx1"/>
                </a:solidFill>
                <a:latin typeface="Muli" pitchFamily="2" charset="77"/>
                <a:cs typeface="Arial"/>
              </a:rPr>
              <a:t>programme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under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grant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</a:t>
            </a:r>
            <a:r>
              <a:rPr sz="1200" spc="15" dirty="0">
                <a:solidFill>
                  <a:schemeClr val="tx1"/>
                </a:solidFill>
                <a:latin typeface="Muli" pitchFamily="2" charset="77"/>
                <a:cs typeface="Arial"/>
              </a:rPr>
              <a:t>agreement</a:t>
            </a:r>
            <a:r>
              <a:rPr sz="1200" spc="-10" dirty="0">
                <a:solidFill>
                  <a:schemeClr val="tx1"/>
                </a:solidFill>
                <a:latin typeface="Muli" pitchFamily="2" charset="77"/>
                <a:cs typeface="Arial"/>
              </a:rPr>
              <a:t> No. </a:t>
            </a:r>
            <a:r>
              <a:rPr sz="1200" spc="30" dirty="0">
                <a:solidFill>
                  <a:schemeClr val="tx1"/>
                </a:solidFill>
                <a:latin typeface="Muli" pitchFamily="2" charset="77"/>
                <a:cs typeface="Arial"/>
              </a:rPr>
              <a:t>823852</a:t>
            </a:r>
            <a:endParaRPr sz="1200" dirty="0">
              <a:solidFill>
                <a:schemeClr val="tx1"/>
              </a:solidFill>
              <a:latin typeface="Muli" pitchFamily="2" charset="77"/>
              <a:cs typeface="Arial"/>
            </a:endParaRPr>
          </a:p>
        </p:txBody>
      </p:sp>
      <p:grpSp>
        <p:nvGrpSpPr>
          <p:cNvPr id="13" name="Gruppo 49">
            <a:extLst>
              <a:ext uri="{FF2B5EF4-FFF2-40B4-BE49-F238E27FC236}">
                <a16:creationId xmlns:a16="http://schemas.microsoft.com/office/drawing/2014/main" id="{74C907ED-CEC0-534A-900B-2908FCB57CC1}"/>
              </a:ext>
            </a:extLst>
          </p:cNvPr>
          <p:cNvGrpSpPr/>
          <p:nvPr/>
        </p:nvGrpSpPr>
        <p:grpSpPr>
          <a:xfrm>
            <a:off x="256020" y="6334124"/>
            <a:ext cx="687589" cy="488315"/>
            <a:chOff x="995362" y="6228257"/>
            <a:chExt cx="486409" cy="345440"/>
          </a:xfrm>
        </p:grpSpPr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246C751B-7051-0C43-98DA-9DCB7A387D06}"/>
                </a:ext>
              </a:extLst>
            </p:cNvPr>
            <p:cNvSpPr/>
            <p:nvPr/>
          </p:nvSpPr>
          <p:spPr>
            <a:xfrm>
              <a:off x="995362" y="6228257"/>
              <a:ext cx="486409" cy="345440"/>
            </a:xfrm>
            <a:custGeom>
              <a:avLst/>
              <a:gdLst/>
              <a:ahLst/>
              <a:cxnLst/>
              <a:rect l="l" t="t" r="r" b="b"/>
              <a:pathLst>
                <a:path w="486409" h="345440">
                  <a:moveTo>
                    <a:pt x="0" y="345097"/>
                  </a:moveTo>
                  <a:lnTo>
                    <a:pt x="486282" y="345097"/>
                  </a:lnTo>
                  <a:lnTo>
                    <a:pt x="486282" y="0"/>
                  </a:lnTo>
                  <a:lnTo>
                    <a:pt x="0" y="0"/>
                  </a:lnTo>
                  <a:lnTo>
                    <a:pt x="0" y="345097"/>
                  </a:lnTo>
                  <a:close/>
                </a:path>
              </a:pathLst>
            </a:custGeom>
            <a:solidFill>
              <a:srgbClr val="09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714038AD-A907-E946-BA4C-A47856766BFF}"/>
                </a:ext>
              </a:extLst>
            </p:cNvPr>
            <p:cNvSpPr/>
            <p:nvPr/>
          </p:nvSpPr>
          <p:spPr>
            <a:xfrm>
              <a:off x="1097493" y="6259376"/>
              <a:ext cx="86594" cy="852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0954E44B-E7EF-E347-BE17-264F617398DD}"/>
                </a:ext>
              </a:extLst>
            </p:cNvPr>
            <p:cNvSpPr/>
            <p:nvPr/>
          </p:nvSpPr>
          <p:spPr>
            <a:xfrm>
              <a:off x="1219894" y="6240415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23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6" y="25438"/>
                  </a:lnTo>
                  <a:lnTo>
                    <a:pt x="24117" y="20523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6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6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C26BE919-9156-654F-A70B-C1F584971464}"/>
                </a:ext>
              </a:extLst>
            </p:cNvPr>
            <p:cNvSpPr/>
            <p:nvPr/>
          </p:nvSpPr>
          <p:spPr>
            <a:xfrm>
              <a:off x="1290485" y="6259376"/>
              <a:ext cx="86715" cy="85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0DD0B982-A77D-8647-A31D-6217FEA4D41D}"/>
                </a:ext>
              </a:extLst>
            </p:cNvPr>
            <p:cNvSpPr/>
            <p:nvPr/>
          </p:nvSpPr>
          <p:spPr>
            <a:xfrm>
              <a:off x="1361198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839"/>
                  </a:moveTo>
                  <a:lnTo>
                    <a:pt x="0" y="12839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552"/>
                  </a:lnTo>
                  <a:lnTo>
                    <a:pt x="25704" y="25552"/>
                  </a:lnTo>
                  <a:lnTo>
                    <a:pt x="24117" y="20650"/>
                  </a:lnTo>
                  <a:lnTo>
                    <a:pt x="34899" y="12839"/>
                  </a:lnTo>
                  <a:close/>
                </a:path>
                <a:path w="34925" h="33654">
                  <a:moveTo>
                    <a:pt x="25704" y="25552"/>
                  </a:moveTo>
                  <a:lnTo>
                    <a:pt x="17449" y="25552"/>
                  </a:lnTo>
                  <a:lnTo>
                    <a:pt x="28232" y="33362"/>
                  </a:lnTo>
                  <a:lnTo>
                    <a:pt x="25704" y="25552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839"/>
                  </a:lnTo>
                  <a:lnTo>
                    <a:pt x="21564" y="1283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87906CE9-C32F-D445-9368-8CED4281381C}"/>
                </a:ext>
              </a:extLst>
            </p:cNvPr>
            <p:cNvSpPr/>
            <p:nvPr/>
          </p:nvSpPr>
          <p:spPr>
            <a:xfrm>
              <a:off x="1290485" y="6453160"/>
              <a:ext cx="86601" cy="852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8D22CB49-3F6F-194D-B5B6-41EB0CFBE3B8}"/>
                </a:ext>
              </a:extLst>
            </p:cNvPr>
            <p:cNvSpPr/>
            <p:nvPr/>
          </p:nvSpPr>
          <p:spPr>
            <a:xfrm>
              <a:off x="1219782" y="6524114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535"/>
                  </a:lnTo>
                  <a:lnTo>
                    <a:pt x="6667" y="33248"/>
                  </a:lnTo>
                  <a:lnTo>
                    <a:pt x="17449" y="25438"/>
                  </a:lnTo>
                  <a:lnTo>
                    <a:pt x="25704" y="25438"/>
                  </a:lnTo>
                  <a:lnTo>
                    <a:pt x="24117" y="20535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704" y="25438"/>
                  </a:moveTo>
                  <a:lnTo>
                    <a:pt x="17449" y="25438"/>
                  </a:lnTo>
                  <a:lnTo>
                    <a:pt x="28232" y="33248"/>
                  </a:lnTo>
                  <a:lnTo>
                    <a:pt x="25704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>
              <a:extLst>
                <a:ext uri="{FF2B5EF4-FFF2-40B4-BE49-F238E27FC236}">
                  <a16:creationId xmlns:a16="http://schemas.microsoft.com/office/drawing/2014/main" id="{A61FD7C7-8C1A-4B45-B99A-3165CF6DAB93}"/>
                </a:ext>
              </a:extLst>
            </p:cNvPr>
            <p:cNvSpPr/>
            <p:nvPr/>
          </p:nvSpPr>
          <p:spPr>
            <a:xfrm>
              <a:off x="1097382" y="6453161"/>
              <a:ext cx="86705" cy="85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DF974F14-F614-684E-B950-FCD28FBAD1AF}"/>
                </a:ext>
              </a:extLst>
            </p:cNvPr>
            <p:cNvSpPr/>
            <p:nvPr/>
          </p:nvSpPr>
          <p:spPr>
            <a:xfrm>
              <a:off x="1078483" y="6382207"/>
              <a:ext cx="34925" cy="33655"/>
            </a:xfrm>
            <a:custGeom>
              <a:avLst/>
              <a:gdLst/>
              <a:ahLst/>
              <a:cxnLst/>
              <a:rect l="l" t="t" r="r" b="b"/>
              <a:pathLst>
                <a:path w="34925" h="33654">
                  <a:moveTo>
                    <a:pt x="34899" y="12725"/>
                  </a:moveTo>
                  <a:lnTo>
                    <a:pt x="0" y="12725"/>
                  </a:lnTo>
                  <a:lnTo>
                    <a:pt x="10782" y="20650"/>
                  </a:lnTo>
                  <a:lnTo>
                    <a:pt x="6667" y="33362"/>
                  </a:lnTo>
                  <a:lnTo>
                    <a:pt x="17449" y="25438"/>
                  </a:lnTo>
                  <a:lnTo>
                    <a:pt x="25667" y="25438"/>
                  </a:lnTo>
                  <a:lnTo>
                    <a:pt x="24117" y="20650"/>
                  </a:lnTo>
                  <a:lnTo>
                    <a:pt x="34899" y="12725"/>
                  </a:lnTo>
                  <a:close/>
                </a:path>
                <a:path w="34925" h="33654">
                  <a:moveTo>
                    <a:pt x="25667" y="25438"/>
                  </a:moveTo>
                  <a:lnTo>
                    <a:pt x="17449" y="25438"/>
                  </a:lnTo>
                  <a:lnTo>
                    <a:pt x="28232" y="33362"/>
                  </a:lnTo>
                  <a:lnTo>
                    <a:pt x="25667" y="25438"/>
                  </a:lnTo>
                  <a:close/>
                </a:path>
                <a:path w="34925" h="33654">
                  <a:moveTo>
                    <a:pt x="17449" y="0"/>
                  </a:moveTo>
                  <a:lnTo>
                    <a:pt x="13334" y="12725"/>
                  </a:lnTo>
                  <a:lnTo>
                    <a:pt x="21564" y="12725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F9ED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9391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2446</TotalTime>
  <Words>616</Words>
  <Application>Microsoft Macintosh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Muli</vt:lpstr>
      <vt:lpstr>Office-tema</vt:lpstr>
      <vt:lpstr>2_Anpassad formgivning</vt:lpstr>
      <vt:lpstr>McStasScript, a McStas python API</vt:lpstr>
      <vt:lpstr>McStasScript</vt:lpstr>
      <vt:lpstr>McStasScript</vt:lpstr>
      <vt:lpstr>McStasScript</vt:lpstr>
      <vt:lpstr>McStasScript</vt:lpstr>
      <vt:lpstr>McStasScript</vt:lpstr>
      <vt:lpstr>McStasScript</vt:lpstr>
      <vt:lpstr>McStasScript</vt:lpstr>
      <vt:lpstr>McStasScript</vt:lpstr>
      <vt:lpstr>McStasScript</vt:lpstr>
      <vt:lpstr>McStasScript</vt:lpstr>
      <vt:lpstr>Thanks for your attention!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McStasScript, a McStas python API</dc:title>
  <dc:creator>Microsoft Office User</dc:creator>
  <cp:lastModifiedBy>Microsoft Office User</cp:lastModifiedBy>
  <cp:revision>71</cp:revision>
  <dcterms:created xsi:type="dcterms:W3CDTF">2019-12-10T22:17:14Z</dcterms:created>
  <dcterms:modified xsi:type="dcterms:W3CDTF">2021-06-04T10:04:24Z</dcterms:modified>
</cp:coreProperties>
</file>