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6"/>
  </p:notesMasterIdLst>
  <p:sldIdLst>
    <p:sldId id="349" r:id="rId3"/>
    <p:sldId id="434" r:id="rId4"/>
    <p:sldId id="435" r:id="rId5"/>
    <p:sldId id="378" r:id="rId6"/>
    <p:sldId id="410" r:id="rId7"/>
    <p:sldId id="409" r:id="rId8"/>
    <p:sldId id="351" r:id="rId9"/>
    <p:sldId id="352" r:id="rId10"/>
    <p:sldId id="353" r:id="rId11"/>
    <p:sldId id="354" r:id="rId12"/>
    <p:sldId id="355" r:id="rId13"/>
    <p:sldId id="357" r:id="rId14"/>
    <p:sldId id="375" r:id="rId15"/>
    <p:sldId id="358" r:id="rId16"/>
    <p:sldId id="360" r:id="rId17"/>
    <p:sldId id="361" r:id="rId18"/>
    <p:sldId id="426" r:id="rId19"/>
    <p:sldId id="362" r:id="rId20"/>
    <p:sldId id="363" r:id="rId21"/>
    <p:sldId id="364" r:id="rId22"/>
    <p:sldId id="424" r:id="rId23"/>
    <p:sldId id="365" r:id="rId24"/>
    <p:sldId id="412" r:id="rId25"/>
    <p:sldId id="416" r:id="rId26"/>
    <p:sldId id="417" r:id="rId27"/>
    <p:sldId id="418" r:id="rId28"/>
    <p:sldId id="420" r:id="rId29"/>
    <p:sldId id="427" r:id="rId30"/>
    <p:sldId id="421" r:id="rId31"/>
    <p:sldId id="414" r:id="rId32"/>
    <p:sldId id="415" r:id="rId33"/>
    <p:sldId id="423" r:id="rId34"/>
    <p:sldId id="428" r:id="rId3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65" autoAdjust="0"/>
    <p:restoredTop sz="93243" autoAdjust="0"/>
  </p:normalViewPr>
  <p:slideViewPr>
    <p:cSldViewPr>
      <p:cViewPr varScale="1">
        <p:scale>
          <a:sx n="111" d="100"/>
          <a:sy n="111" d="100"/>
        </p:scale>
        <p:origin x="240" y="91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2021-06-04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3953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04/06/2021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04/06/2021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Logo color"/>
          <p:cNvSpPr/>
          <p:nvPr/>
        </p:nvSpPr>
        <p:spPr>
          <a:xfrm>
            <a:off x="252262" y="252001"/>
            <a:ext cx="420051" cy="612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97" y="18293"/>
                </a:moveTo>
                <a:cubicBezTo>
                  <a:pt x="10549" y="19881"/>
                  <a:pt x="11051" y="19881"/>
                  <a:pt x="17003" y="18293"/>
                </a:cubicBezTo>
                <a:cubicBezTo>
                  <a:pt x="17003" y="18293"/>
                  <a:pt x="17003" y="18293"/>
                  <a:pt x="21600" y="19949"/>
                </a:cubicBezTo>
                <a:cubicBezTo>
                  <a:pt x="21600" y="19949"/>
                  <a:pt x="21600" y="19949"/>
                  <a:pt x="17003" y="21600"/>
                </a:cubicBezTo>
                <a:cubicBezTo>
                  <a:pt x="11051" y="20016"/>
                  <a:pt x="10549" y="20016"/>
                  <a:pt x="4597" y="21600"/>
                </a:cubicBezTo>
                <a:cubicBezTo>
                  <a:pt x="4597" y="21600"/>
                  <a:pt x="4597" y="21600"/>
                  <a:pt x="0" y="19949"/>
                </a:cubicBezTo>
                <a:cubicBezTo>
                  <a:pt x="0" y="19949"/>
                  <a:pt x="0" y="19949"/>
                  <a:pt x="4597" y="18293"/>
                </a:cubicBezTo>
                <a:close/>
                <a:moveTo>
                  <a:pt x="4597" y="14200"/>
                </a:moveTo>
                <a:cubicBezTo>
                  <a:pt x="10549" y="15790"/>
                  <a:pt x="11051" y="15790"/>
                  <a:pt x="17003" y="14200"/>
                </a:cubicBezTo>
                <a:cubicBezTo>
                  <a:pt x="17003" y="14200"/>
                  <a:pt x="17003" y="14200"/>
                  <a:pt x="21600" y="15858"/>
                </a:cubicBezTo>
                <a:cubicBezTo>
                  <a:pt x="21600" y="15858"/>
                  <a:pt x="21600" y="15858"/>
                  <a:pt x="17003" y="17512"/>
                </a:cubicBezTo>
                <a:cubicBezTo>
                  <a:pt x="11051" y="15925"/>
                  <a:pt x="10549" y="15925"/>
                  <a:pt x="4597" y="17512"/>
                </a:cubicBezTo>
                <a:cubicBezTo>
                  <a:pt x="4597" y="17512"/>
                  <a:pt x="4597" y="17512"/>
                  <a:pt x="0" y="15858"/>
                </a:cubicBezTo>
                <a:cubicBezTo>
                  <a:pt x="0" y="15858"/>
                  <a:pt x="0" y="15858"/>
                  <a:pt x="4597" y="14200"/>
                </a:cubicBezTo>
                <a:close/>
                <a:moveTo>
                  <a:pt x="4597" y="10111"/>
                </a:moveTo>
                <a:cubicBezTo>
                  <a:pt x="10549" y="11702"/>
                  <a:pt x="11051" y="11702"/>
                  <a:pt x="17003" y="10111"/>
                </a:cubicBezTo>
                <a:cubicBezTo>
                  <a:pt x="17003" y="10111"/>
                  <a:pt x="17003" y="10111"/>
                  <a:pt x="21600" y="11769"/>
                </a:cubicBezTo>
                <a:cubicBezTo>
                  <a:pt x="21600" y="11769"/>
                  <a:pt x="21600" y="11769"/>
                  <a:pt x="17003" y="13423"/>
                </a:cubicBezTo>
                <a:cubicBezTo>
                  <a:pt x="11051" y="11837"/>
                  <a:pt x="10549" y="11837"/>
                  <a:pt x="4597" y="13423"/>
                </a:cubicBezTo>
                <a:cubicBezTo>
                  <a:pt x="4597" y="13423"/>
                  <a:pt x="4597" y="13423"/>
                  <a:pt x="0" y="11769"/>
                </a:cubicBezTo>
                <a:cubicBezTo>
                  <a:pt x="0" y="11769"/>
                  <a:pt x="0" y="11769"/>
                  <a:pt x="4597" y="10111"/>
                </a:cubicBezTo>
                <a:close/>
                <a:moveTo>
                  <a:pt x="2971" y="918"/>
                </a:moveTo>
                <a:lnTo>
                  <a:pt x="2971" y="6926"/>
                </a:lnTo>
                <a:cubicBezTo>
                  <a:pt x="2971" y="6926"/>
                  <a:pt x="2971" y="6926"/>
                  <a:pt x="3980" y="6926"/>
                </a:cubicBezTo>
                <a:cubicBezTo>
                  <a:pt x="4430" y="6926"/>
                  <a:pt x="4695" y="6878"/>
                  <a:pt x="4903" y="6708"/>
                </a:cubicBezTo>
                <a:cubicBezTo>
                  <a:pt x="5220" y="6447"/>
                  <a:pt x="5249" y="5917"/>
                  <a:pt x="5249" y="4849"/>
                </a:cubicBezTo>
                <a:cubicBezTo>
                  <a:pt x="5249" y="4849"/>
                  <a:pt x="5249" y="4849"/>
                  <a:pt x="5249" y="2990"/>
                </a:cubicBezTo>
                <a:cubicBezTo>
                  <a:pt x="5249" y="1926"/>
                  <a:pt x="5220" y="1396"/>
                  <a:pt x="4903" y="1135"/>
                </a:cubicBezTo>
                <a:cubicBezTo>
                  <a:pt x="4695" y="965"/>
                  <a:pt x="4430" y="918"/>
                  <a:pt x="3980" y="918"/>
                </a:cubicBezTo>
                <a:cubicBezTo>
                  <a:pt x="3980" y="918"/>
                  <a:pt x="3980" y="918"/>
                  <a:pt x="2971" y="918"/>
                </a:cubicBezTo>
                <a:close/>
                <a:moveTo>
                  <a:pt x="8068" y="0"/>
                </a:moveTo>
                <a:cubicBezTo>
                  <a:pt x="8068" y="0"/>
                  <a:pt x="8068" y="0"/>
                  <a:pt x="13456" y="0"/>
                </a:cubicBezTo>
                <a:cubicBezTo>
                  <a:pt x="13542" y="0"/>
                  <a:pt x="13594" y="16"/>
                  <a:pt x="13635" y="44"/>
                </a:cubicBezTo>
                <a:cubicBezTo>
                  <a:pt x="13669" y="67"/>
                  <a:pt x="13698" y="103"/>
                  <a:pt x="13698" y="162"/>
                </a:cubicBezTo>
                <a:cubicBezTo>
                  <a:pt x="13698" y="162"/>
                  <a:pt x="13698" y="162"/>
                  <a:pt x="13698" y="827"/>
                </a:cubicBezTo>
                <a:cubicBezTo>
                  <a:pt x="13698" y="886"/>
                  <a:pt x="13669" y="922"/>
                  <a:pt x="13635" y="945"/>
                </a:cubicBezTo>
                <a:cubicBezTo>
                  <a:pt x="13594" y="973"/>
                  <a:pt x="13542" y="989"/>
                  <a:pt x="13456" y="989"/>
                </a:cubicBezTo>
                <a:cubicBezTo>
                  <a:pt x="13456" y="989"/>
                  <a:pt x="13456" y="989"/>
                  <a:pt x="11731" y="989"/>
                </a:cubicBezTo>
                <a:cubicBezTo>
                  <a:pt x="11731" y="989"/>
                  <a:pt x="11731" y="989"/>
                  <a:pt x="11731" y="7681"/>
                </a:cubicBezTo>
                <a:cubicBezTo>
                  <a:pt x="11731" y="7740"/>
                  <a:pt x="11708" y="7776"/>
                  <a:pt x="11667" y="7800"/>
                </a:cubicBezTo>
                <a:cubicBezTo>
                  <a:pt x="11633" y="7827"/>
                  <a:pt x="11581" y="7843"/>
                  <a:pt x="11494" y="7843"/>
                </a:cubicBezTo>
                <a:cubicBezTo>
                  <a:pt x="11494" y="7843"/>
                  <a:pt x="11494" y="7843"/>
                  <a:pt x="10029" y="7843"/>
                </a:cubicBezTo>
                <a:cubicBezTo>
                  <a:pt x="9943" y="7843"/>
                  <a:pt x="9891" y="7827"/>
                  <a:pt x="9850" y="7800"/>
                </a:cubicBezTo>
                <a:cubicBezTo>
                  <a:pt x="9810" y="7776"/>
                  <a:pt x="9787" y="7740"/>
                  <a:pt x="9787" y="7681"/>
                </a:cubicBezTo>
                <a:cubicBezTo>
                  <a:pt x="9787" y="7681"/>
                  <a:pt x="9787" y="7681"/>
                  <a:pt x="9787" y="989"/>
                </a:cubicBezTo>
                <a:cubicBezTo>
                  <a:pt x="9787" y="989"/>
                  <a:pt x="9787" y="989"/>
                  <a:pt x="8068" y="989"/>
                </a:cubicBezTo>
                <a:cubicBezTo>
                  <a:pt x="7981" y="989"/>
                  <a:pt x="7929" y="973"/>
                  <a:pt x="7889" y="945"/>
                </a:cubicBezTo>
                <a:cubicBezTo>
                  <a:pt x="7849" y="922"/>
                  <a:pt x="7825" y="886"/>
                  <a:pt x="7825" y="827"/>
                </a:cubicBezTo>
                <a:cubicBezTo>
                  <a:pt x="7825" y="827"/>
                  <a:pt x="7825" y="827"/>
                  <a:pt x="7825" y="162"/>
                </a:cubicBezTo>
                <a:cubicBezTo>
                  <a:pt x="7825" y="103"/>
                  <a:pt x="7849" y="67"/>
                  <a:pt x="7889" y="44"/>
                </a:cubicBezTo>
                <a:cubicBezTo>
                  <a:pt x="7929" y="16"/>
                  <a:pt x="7981" y="0"/>
                  <a:pt x="8068" y="0"/>
                </a:cubicBezTo>
                <a:close/>
                <a:moveTo>
                  <a:pt x="1390" y="0"/>
                </a:moveTo>
                <a:cubicBezTo>
                  <a:pt x="1390" y="0"/>
                  <a:pt x="1390" y="0"/>
                  <a:pt x="4257" y="0"/>
                </a:cubicBezTo>
                <a:cubicBezTo>
                  <a:pt x="5370" y="0"/>
                  <a:pt x="6051" y="174"/>
                  <a:pt x="6466" y="538"/>
                </a:cubicBezTo>
                <a:cubicBezTo>
                  <a:pt x="7072" y="1036"/>
                  <a:pt x="7089" y="1843"/>
                  <a:pt x="7089" y="3077"/>
                </a:cubicBezTo>
                <a:cubicBezTo>
                  <a:pt x="7089" y="3077"/>
                  <a:pt x="7089" y="3077"/>
                  <a:pt x="7089" y="4766"/>
                </a:cubicBezTo>
                <a:cubicBezTo>
                  <a:pt x="7089" y="6000"/>
                  <a:pt x="7072" y="6807"/>
                  <a:pt x="6466" y="7305"/>
                </a:cubicBezTo>
                <a:cubicBezTo>
                  <a:pt x="6051" y="7669"/>
                  <a:pt x="5370" y="7843"/>
                  <a:pt x="4257" y="7843"/>
                </a:cubicBezTo>
                <a:cubicBezTo>
                  <a:pt x="4257" y="7843"/>
                  <a:pt x="4257" y="7843"/>
                  <a:pt x="1390" y="7843"/>
                </a:cubicBezTo>
                <a:cubicBezTo>
                  <a:pt x="1304" y="7843"/>
                  <a:pt x="1252" y="7827"/>
                  <a:pt x="1217" y="7800"/>
                </a:cubicBezTo>
                <a:cubicBezTo>
                  <a:pt x="1177" y="7776"/>
                  <a:pt x="1154" y="7740"/>
                  <a:pt x="1154" y="7681"/>
                </a:cubicBezTo>
                <a:cubicBezTo>
                  <a:pt x="1154" y="7681"/>
                  <a:pt x="1154" y="7681"/>
                  <a:pt x="1154" y="162"/>
                </a:cubicBezTo>
                <a:cubicBezTo>
                  <a:pt x="1154" y="103"/>
                  <a:pt x="1177" y="67"/>
                  <a:pt x="1217" y="44"/>
                </a:cubicBezTo>
                <a:cubicBezTo>
                  <a:pt x="1252" y="16"/>
                  <a:pt x="1304" y="0"/>
                  <a:pt x="1390" y="0"/>
                </a:cubicBezTo>
                <a:close/>
                <a:moveTo>
                  <a:pt x="14706" y="0"/>
                </a:moveTo>
                <a:cubicBezTo>
                  <a:pt x="14706" y="0"/>
                  <a:pt x="14706" y="0"/>
                  <a:pt x="16045" y="0"/>
                </a:cubicBezTo>
                <a:cubicBezTo>
                  <a:pt x="16131" y="0"/>
                  <a:pt x="16183" y="16"/>
                  <a:pt x="16224" y="44"/>
                </a:cubicBezTo>
                <a:cubicBezTo>
                  <a:pt x="16264" y="67"/>
                  <a:pt x="16287" y="103"/>
                  <a:pt x="16287" y="162"/>
                </a:cubicBezTo>
                <a:cubicBezTo>
                  <a:pt x="16287" y="162"/>
                  <a:pt x="16287" y="162"/>
                  <a:pt x="16287" y="5712"/>
                </a:cubicBezTo>
                <a:cubicBezTo>
                  <a:pt x="16287" y="6314"/>
                  <a:pt x="16368" y="6646"/>
                  <a:pt x="16627" y="6844"/>
                </a:cubicBezTo>
                <a:cubicBezTo>
                  <a:pt x="16818" y="6990"/>
                  <a:pt x="17072" y="7053"/>
                  <a:pt x="17406" y="7053"/>
                </a:cubicBezTo>
                <a:cubicBezTo>
                  <a:pt x="17776" y="7053"/>
                  <a:pt x="18041" y="6982"/>
                  <a:pt x="18226" y="6844"/>
                </a:cubicBezTo>
                <a:cubicBezTo>
                  <a:pt x="18503" y="6638"/>
                  <a:pt x="18566" y="6294"/>
                  <a:pt x="18566" y="5712"/>
                </a:cubicBezTo>
                <a:cubicBezTo>
                  <a:pt x="18566" y="5712"/>
                  <a:pt x="18566" y="5712"/>
                  <a:pt x="18566" y="162"/>
                </a:cubicBezTo>
                <a:cubicBezTo>
                  <a:pt x="18566" y="103"/>
                  <a:pt x="18589" y="67"/>
                  <a:pt x="18630" y="44"/>
                </a:cubicBezTo>
                <a:cubicBezTo>
                  <a:pt x="18664" y="16"/>
                  <a:pt x="18722" y="0"/>
                  <a:pt x="18803" y="0"/>
                </a:cubicBezTo>
                <a:cubicBezTo>
                  <a:pt x="18803" y="0"/>
                  <a:pt x="18803" y="0"/>
                  <a:pt x="20147" y="0"/>
                </a:cubicBezTo>
                <a:cubicBezTo>
                  <a:pt x="20234" y="0"/>
                  <a:pt x="20286" y="16"/>
                  <a:pt x="20320" y="44"/>
                </a:cubicBezTo>
                <a:cubicBezTo>
                  <a:pt x="20361" y="67"/>
                  <a:pt x="20384" y="103"/>
                  <a:pt x="20384" y="162"/>
                </a:cubicBezTo>
                <a:cubicBezTo>
                  <a:pt x="20384" y="162"/>
                  <a:pt x="20384" y="162"/>
                  <a:pt x="20384" y="5716"/>
                </a:cubicBezTo>
                <a:cubicBezTo>
                  <a:pt x="20384" y="6464"/>
                  <a:pt x="20257" y="6962"/>
                  <a:pt x="19732" y="7382"/>
                </a:cubicBezTo>
                <a:cubicBezTo>
                  <a:pt x="19287" y="7738"/>
                  <a:pt x="18560" y="7943"/>
                  <a:pt x="17430" y="7943"/>
                </a:cubicBezTo>
                <a:cubicBezTo>
                  <a:pt x="16316" y="7943"/>
                  <a:pt x="15583" y="7750"/>
                  <a:pt x="15093" y="7382"/>
                </a:cubicBezTo>
                <a:cubicBezTo>
                  <a:pt x="14625" y="7030"/>
                  <a:pt x="14469" y="6523"/>
                  <a:pt x="14469" y="5716"/>
                </a:cubicBezTo>
                <a:cubicBezTo>
                  <a:pt x="14469" y="5716"/>
                  <a:pt x="14469" y="5716"/>
                  <a:pt x="14469" y="162"/>
                </a:cubicBezTo>
                <a:cubicBezTo>
                  <a:pt x="14469" y="103"/>
                  <a:pt x="14493" y="67"/>
                  <a:pt x="14527" y="44"/>
                </a:cubicBezTo>
                <a:cubicBezTo>
                  <a:pt x="14568" y="16"/>
                  <a:pt x="14620" y="0"/>
                  <a:pt x="14706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6799" tIns="46799" rIns="46799" bIns="46799"/>
          <a:lstStyle/>
          <a:p>
            <a:pPr>
              <a:defRPr>
                <a:latin typeface="Verdana"/>
                <a:ea typeface="Verdana"/>
                <a:cs typeface="Verdana"/>
                <a:sym typeface="Verdana"/>
              </a:defRPr>
            </a:pPr>
            <a:endParaRPr sz="1800"/>
          </a:p>
        </p:txBody>
      </p:sp>
      <p:sp>
        <p:nvSpPr>
          <p:cNvPr id="78" name="Bottom bar"/>
          <p:cNvSpPr/>
          <p:nvPr/>
        </p:nvSpPr>
        <p:spPr>
          <a:xfrm>
            <a:off x="0" y="6541200"/>
            <a:ext cx="12205914" cy="3168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79" name="UserProfile.Offices.Workarea_{{DocumentLanguage}}text"/>
          <p:cNvSpPr txBox="1"/>
          <p:nvPr/>
        </p:nvSpPr>
        <p:spPr>
          <a:xfrm>
            <a:off x="1776577" y="6645738"/>
            <a:ext cx="3400613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0"/>
              </a:spcBef>
              <a:defRPr sz="700" b="1">
                <a:solidFill>
                  <a:srgbClr val="FFFFFF"/>
                </a:solidFill>
              </a:defRPr>
            </a:lvl1pPr>
          </a:lstStyle>
          <a:p>
            <a:r>
              <a:rPr sz="700"/>
              <a:t>2019 McStas school @ CSNS</a:t>
            </a:r>
          </a:p>
        </p:txBody>
      </p:sp>
      <p:sp>
        <p:nvSpPr>
          <p:cNvPr id="80" name="Form.Datedate"/>
          <p:cNvSpPr txBox="1"/>
          <p:nvPr/>
        </p:nvSpPr>
        <p:spPr>
          <a:xfrm>
            <a:off x="251625" y="6645738"/>
            <a:ext cx="1105166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spcBef>
                <a:spcPts val="400"/>
              </a:spcBef>
              <a:defRPr sz="700" b="1">
                <a:solidFill>
                  <a:srgbClr val="FFFFFF"/>
                </a:solidFill>
              </a:defRPr>
            </a:lvl1pPr>
          </a:lstStyle>
          <a:p>
            <a:r>
              <a:rPr sz="700"/>
              <a:t>6. marts 2019</a:t>
            </a:r>
          </a:p>
        </p:txBody>
      </p:sp>
      <p:sp>
        <p:nvSpPr>
          <p:cNvPr id="81" name="Top bar"/>
          <p:cNvSpPr/>
          <p:nvPr/>
        </p:nvSpPr>
        <p:spPr>
          <a:xfrm>
            <a:off x="0" y="-1"/>
            <a:ext cx="12205914" cy="5040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6799" tIns="46799" rIns="46799" bIns="46799" anchor="ctr"/>
          <a:lstStyle/>
          <a:p>
            <a:pPr algn="ctr">
              <a:spcBef>
                <a:spcPts val="400"/>
              </a:spcBef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76575" y="426126"/>
            <a:ext cx="9322087" cy="9727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776651" y="1706399"/>
            <a:ext cx="4414776" cy="45468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" name="ESS.png" descr="E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012" y="252001"/>
            <a:ext cx="1139508" cy="61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"/>
          <p:cNvGrpSpPr/>
          <p:nvPr/>
        </p:nvGrpSpPr>
        <p:grpSpPr>
          <a:xfrm>
            <a:off x="297142" y="988766"/>
            <a:ext cx="1014131" cy="5522568"/>
            <a:chOff x="0" y="0"/>
            <a:chExt cx="1013074" cy="5522566"/>
          </a:xfrm>
        </p:grpSpPr>
        <p:grpSp>
          <p:nvGrpSpPr>
            <p:cNvPr id="92" name="Group"/>
            <p:cNvGrpSpPr/>
            <p:nvPr/>
          </p:nvGrpSpPr>
          <p:grpSpPr>
            <a:xfrm>
              <a:off x="64847" y="4547610"/>
              <a:ext cx="933922" cy="974957"/>
              <a:chOff x="0" y="0"/>
              <a:chExt cx="933921" cy="974955"/>
            </a:xfrm>
          </p:grpSpPr>
          <p:sp>
            <p:nvSpPr>
              <p:cNvPr id="86" name="Logo color"/>
              <p:cNvSpPr/>
              <p:nvPr/>
            </p:nvSpPr>
            <p:spPr>
              <a:xfrm>
                <a:off x="3226" y="582631"/>
                <a:ext cx="150569" cy="219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97" y="18293"/>
                    </a:moveTo>
                    <a:cubicBezTo>
                      <a:pt x="10549" y="19881"/>
                      <a:pt x="11051" y="19881"/>
                      <a:pt x="17003" y="18293"/>
                    </a:cubicBezTo>
                    <a:cubicBezTo>
                      <a:pt x="17003" y="18293"/>
                      <a:pt x="17003" y="18293"/>
                      <a:pt x="21600" y="19949"/>
                    </a:cubicBezTo>
                    <a:cubicBezTo>
                      <a:pt x="21600" y="19949"/>
                      <a:pt x="21600" y="19949"/>
                      <a:pt x="17003" y="21600"/>
                    </a:cubicBezTo>
                    <a:cubicBezTo>
                      <a:pt x="11051" y="20016"/>
                      <a:pt x="10549" y="20016"/>
                      <a:pt x="4597" y="21600"/>
                    </a:cubicBezTo>
                    <a:cubicBezTo>
                      <a:pt x="4597" y="21600"/>
                      <a:pt x="4597" y="21600"/>
                      <a:pt x="0" y="19949"/>
                    </a:cubicBezTo>
                    <a:cubicBezTo>
                      <a:pt x="0" y="19949"/>
                      <a:pt x="0" y="19949"/>
                      <a:pt x="4597" y="18293"/>
                    </a:cubicBezTo>
                    <a:close/>
                    <a:moveTo>
                      <a:pt x="4597" y="14200"/>
                    </a:moveTo>
                    <a:cubicBezTo>
                      <a:pt x="10549" y="15790"/>
                      <a:pt x="11051" y="15790"/>
                      <a:pt x="17003" y="14200"/>
                    </a:cubicBezTo>
                    <a:cubicBezTo>
                      <a:pt x="17003" y="14200"/>
                      <a:pt x="17003" y="14200"/>
                      <a:pt x="21600" y="15858"/>
                    </a:cubicBezTo>
                    <a:cubicBezTo>
                      <a:pt x="21600" y="15858"/>
                      <a:pt x="21600" y="15858"/>
                      <a:pt x="17003" y="17512"/>
                    </a:cubicBezTo>
                    <a:cubicBezTo>
                      <a:pt x="11051" y="15925"/>
                      <a:pt x="10549" y="15925"/>
                      <a:pt x="4597" y="17512"/>
                    </a:cubicBezTo>
                    <a:cubicBezTo>
                      <a:pt x="4597" y="17512"/>
                      <a:pt x="4597" y="17512"/>
                      <a:pt x="0" y="15858"/>
                    </a:cubicBezTo>
                    <a:cubicBezTo>
                      <a:pt x="0" y="15858"/>
                      <a:pt x="0" y="15858"/>
                      <a:pt x="4597" y="14200"/>
                    </a:cubicBezTo>
                    <a:close/>
                    <a:moveTo>
                      <a:pt x="4597" y="10111"/>
                    </a:moveTo>
                    <a:cubicBezTo>
                      <a:pt x="10549" y="11702"/>
                      <a:pt x="11051" y="11702"/>
                      <a:pt x="17003" y="10111"/>
                    </a:cubicBezTo>
                    <a:cubicBezTo>
                      <a:pt x="17003" y="10111"/>
                      <a:pt x="17003" y="10111"/>
                      <a:pt x="21600" y="11769"/>
                    </a:cubicBezTo>
                    <a:cubicBezTo>
                      <a:pt x="21600" y="11769"/>
                      <a:pt x="21600" y="11769"/>
                      <a:pt x="17003" y="13423"/>
                    </a:cubicBezTo>
                    <a:cubicBezTo>
                      <a:pt x="11051" y="11837"/>
                      <a:pt x="10549" y="11837"/>
                      <a:pt x="4597" y="13423"/>
                    </a:cubicBezTo>
                    <a:cubicBezTo>
                      <a:pt x="4597" y="13423"/>
                      <a:pt x="4597" y="13423"/>
                      <a:pt x="0" y="11769"/>
                    </a:cubicBezTo>
                    <a:cubicBezTo>
                      <a:pt x="0" y="11769"/>
                      <a:pt x="0" y="11769"/>
                      <a:pt x="4597" y="10111"/>
                    </a:cubicBezTo>
                    <a:close/>
                    <a:moveTo>
                      <a:pt x="2971" y="918"/>
                    </a:moveTo>
                    <a:lnTo>
                      <a:pt x="2971" y="6926"/>
                    </a:lnTo>
                    <a:cubicBezTo>
                      <a:pt x="2971" y="6926"/>
                      <a:pt x="2971" y="6926"/>
                      <a:pt x="3980" y="6926"/>
                    </a:cubicBezTo>
                    <a:cubicBezTo>
                      <a:pt x="4430" y="6926"/>
                      <a:pt x="4695" y="6878"/>
                      <a:pt x="4903" y="6708"/>
                    </a:cubicBezTo>
                    <a:cubicBezTo>
                      <a:pt x="5220" y="6447"/>
                      <a:pt x="5249" y="5917"/>
                      <a:pt x="5249" y="4849"/>
                    </a:cubicBezTo>
                    <a:cubicBezTo>
                      <a:pt x="5249" y="4849"/>
                      <a:pt x="5249" y="4849"/>
                      <a:pt x="5249" y="2990"/>
                    </a:cubicBezTo>
                    <a:cubicBezTo>
                      <a:pt x="5249" y="1926"/>
                      <a:pt x="5220" y="1396"/>
                      <a:pt x="4903" y="1135"/>
                    </a:cubicBezTo>
                    <a:cubicBezTo>
                      <a:pt x="4695" y="965"/>
                      <a:pt x="4430" y="918"/>
                      <a:pt x="3980" y="918"/>
                    </a:cubicBezTo>
                    <a:cubicBezTo>
                      <a:pt x="3980" y="918"/>
                      <a:pt x="3980" y="918"/>
                      <a:pt x="2971" y="918"/>
                    </a:cubicBezTo>
                    <a:close/>
                    <a:moveTo>
                      <a:pt x="8068" y="0"/>
                    </a:moveTo>
                    <a:cubicBezTo>
                      <a:pt x="8068" y="0"/>
                      <a:pt x="8068" y="0"/>
                      <a:pt x="13456" y="0"/>
                    </a:cubicBezTo>
                    <a:cubicBezTo>
                      <a:pt x="13542" y="0"/>
                      <a:pt x="13594" y="16"/>
                      <a:pt x="13635" y="44"/>
                    </a:cubicBezTo>
                    <a:cubicBezTo>
                      <a:pt x="13669" y="67"/>
                      <a:pt x="13698" y="103"/>
                      <a:pt x="13698" y="162"/>
                    </a:cubicBezTo>
                    <a:cubicBezTo>
                      <a:pt x="13698" y="162"/>
                      <a:pt x="13698" y="162"/>
                      <a:pt x="13698" y="827"/>
                    </a:cubicBezTo>
                    <a:cubicBezTo>
                      <a:pt x="13698" y="886"/>
                      <a:pt x="13669" y="922"/>
                      <a:pt x="13635" y="945"/>
                    </a:cubicBezTo>
                    <a:cubicBezTo>
                      <a:pt x="13594" y="973"/>
                      <a:pt x="13542" y="989"/>
                      <a:pt x="13456" y="989"/>
                    </a:cubicBezTo>
                    <a:cubicBezTo>
                      <a:pt x="13456" y="989"/>
                      <a:pt x="13456" y="989"/>
                      <a:pt x="11731" y="989"/>
                    </a:cubicBezTo>
                    <a:cubicBezTo>
                      <a:pt x="11731" y="989"/>
                      <a:pt x="11731" y="989"/>
                      <a:pt x="11731" y="7681"/>
                    </a:cubicBezTo>
                    <a:cubicBezTo>
                      <a:pt x="11731" y="7740"/>
                      <a:pt x="11708" y="7776"/>
                      <a:pt x="11667" y="7800"/>
                    </a:cubicBezTo>
                    <a:cubicBezTo>
                      <a:pt x="11633" y="7827"/>
                      <a:pt x="11581" y="7843"/>
                      <a:pt x="11494" y="7843"/>
                    </a:cubicBezTo>
                    <a:cubicBezTo>
                      <a:pt x="11494" y="7843"/>
                      <a:pt x="11494" y="7843"/>
                      <a:pt x="10029" y="7843"/>
                    </a:cubicBezTo>
                    <a:cubicBezTo>
                      <a:pt x="9943" y="7843"/>
                      <a:pt x="9891" y="7827"/>
                      <a:pt x="9850" y="7800"/>
                    </a:cubicBezTo>
                    <a:cubicBezTo>
                      <a:pt x="9810" y="7776"/>
                      <a:pt x="9787" y="7740"/>
                      <a:pt x="9787" y="7681"/>
                    </a:cubicBezTo>
                    <a:cubicBezTo>
                      <a:pt x="9787" y="7681"/>
                      <a:pt x="9787" y="7681"/>
                      <a:pt x="9787" y="989"/>
                    </a:cubicBezTo>
                    <a:cubicBezTo>
                      <a:pt x="9787" y="989"/>
                      <a:pt x="9787" y="989"/>
                      <a:pt x="8068" y="989"/>
                    </a:cubicBezTo>
                    <a:cubicBezTo>
                      <a:pt x="7981" y="989"/>
                      <a:pt x="7929" y="973"/>
                      <a:pt x="7889" y="945"/>
                    </a:cubicBezTo>
                    <a:cubicBezTo>
                      <a:pt x="7849" y="922"/>
                      <a:pt x="7825" y="886"/>
                      <a:pt x="7825" y="827"/>
                    </a:cubicBezTo>
                    <a:cubicBezTo>
                      <a:pt x="7825" y="827"/>
                      <a:pt x="7825" y="827"/>
                      <a:pt x="7825" y="162"/>
                    </a:cubicBezTo>
                    <a:cubicBezTo>
                      <a:pt x="7825" y="103"/>
                      <a:pt x="7849" y="67"/>
                      <a:pt x="7889" y="44"/>
                    </a:cubicBezTo>
                    <a:cubicBezTo>
                      <a:pt x="7929" y="16"/>
                      <a:pt x="7981" y="0"/>
                      <a:pt x="8068" y="0"/>
                    </a:cubicBezTo>
                    <a:close/>
                    <a:moveTo>
                      <a:pt x="1390" y="0"/>
                    </a:moveTo>
                    <a:cubicBezTo>
                      <a:pt x="1390" y="0"/>
                      <a:pt x="1390" y="0"/>
                      <a:pt x="4257" y="0"/>
                    </a:cubicBezTo>
                    <a:cubicBezTo>
                      <a:pt x="5370" y="0"/>
                      <a:pt x="6051" y="174"/>
                      <a:pt x="6466" y="538"/>
                    </a:cubicBezTo>
                    <a:cubicBezTo>
                      <a:pt x="7072" y="1036"/>
                      <a:pt x="7089" y="1843"/>
                      <a:pt x="7089" y="3077"/>
                    </a:cubicBezTo>
                    <a:cubicBezTo>
                      <a:pt x="7089" y="3077"/>
                      <a:pt x="7089" y="3077"/>
                      <a:pt x="7089" y="4766"/>
                    </a:cubicBezTo>
                    <a:cubicBezTo>
                      <a:pt x="7089" y="6000"/>
                      <a:pt x="7072" y="6807"/>
                      <a:pt x="6466" y="7305"/>
                    </a:cubicBezTo>
                    <a:cubicBezTo>
                      <a:pt x="6051" y="7669"/>
                      <a:pt x="5370" y="7843"/>
                      <a:pt x="4257" y="7843"/>
                    </a:cubicBezTo>
                    <a:cubicBezTo>
                      <a:pt x="4257" y="7843"/>
                      <a:pt x="4257" y="7843"/>
                      <a:pt x="1390" y="7843"/>
                    </a:cubicBezTo>
                    <a:cubicBezTo>
                      <a:pt x="1304" y="7843"/>
                      <a:pt x="1252" y="7827"/>
                      <a:pt x="1217" y="7800"/>
                    </a:cubicBezTo>
                    <a:cubicBezTo>
                      <a:pt x="1177" y="7776"/>
                      <a:pt x="1154" y="7740"/>
                      <a:pt x="1154" y="7681"/>
                    </a:cubicBezTo>
                    <a:cubicBezTo>
                      <a:pt x="1154" y="7681"/>
                      <a:pt x="1154" y="7681"/>
                      <a:pt x="1154" y="162"/>
                    </a:cubicBezTo>
                    <a:cubicBezTo>
                      <a:pt x="1154" y="103"/>
                      <a:pt x="1177" y="67"/>
                      <a:pt x="1217" y="44"/>
                    </a:cubicBezTo>
                    <a:cubicBezTo>
                      <a:pt x="1252" y="16"/>
                      <a:pt x="1304" y="0"/>
                      <a:pt x="1390" y="0"/>
                    </a:cubicBezTo>
                    <a:close/>
                    <a:moveTo>
                      <a:pt x="14706" y="0"/>
                    </a:moveTo>
                    <a:cubicBezTo>
                      <a:pt x="14706" y="0"/>
                      <a:pt x="14706" y="0"/>
                      <a:pt x="16045" y="0"/>
                    </a:cubicBezTo>
                    <a:cubicBezTo>
                      <a:pt x="16131" y="0"/>
                      <a:pt x="16183" y="16"/>
                      <a:pt x="16224" y="44"/>
                    </a:cubicBezTo>
                    <a:cubicBezTo>
                      <a:pt x="16264" y="67"/>
                      <a:pt x="16287" y="103"/>
                      <a:pt x="16287" y="162"/>
                    </a:cubicBezTo>
                    <a:cubicBezTo>
                      <a:pt x="16287" y="162"/>
                      <a:pt x="16287" y="162"/>
                      <a:pt x="16287" y="5712"/>
                    </a:cubicBezTo>
                    <a:cubicBezTo>
                      <a:pt x="16287" y="6314"/>
                      <a:pt x="16368" y="6646"/>
                      <a:pt x="16627" y="6844"/>
                    </a:cubicBezTo>
                    <a:cubicBezTo>
                      <a:pt x="16818" y="6990"/>
                      <a:pt x="17072" y="7053"/>
                      <a:pt x="17406" y="7053"/>
                    </a:cubicBezTo>
                    <a:cubicBezTo>
                      <a:pt x="17776" y="7053"/>
                      <a:pt x="18041" y="6982"/>
                      <a:pt x="18226" y="6844"/>
                    </a:cubicBezTo>
                    <a:cubicBezTo>
                      <a:pt x="18503" y="6638"/>
                      <a:pt x="18566" y="6294"/>
                      <a:pt x="18566" y="5712"/>
                    </a:cubicBezTo>
                    <a:cubicBezTo>
                      <a:pt x="18566" y="5712"/>
                      <a:pt x="18566" y="5712"/>
                      <a:pt x="18566" y="162"/>
                    </a:cubicBezTo>
                    <a:cubicBezTo>
                      <a:pt x="18566" y="103"/>
                      <a:pt x="18589" y="67"/>
                      <a:pt x="18630" y="44"/>
                    </a:cubicBezTo>
                    <a:cubicBezTo>
                      <a:pt x="18664" y="16"/>
                      <a:pt x="18722" y="0"/>
                      <a:pt x="18803" y="0"/>
                    </a:cubicBezTo>
                    <a:cubicBezTo>
                      <a:pt x="18803" y="0"/>
                      <a:pt x="18803" y="0"/>
                      <a:pt x="20147" y="0"/>
                    </a:cubicBezTo>
                    <a:cubicBezTo>
                      <a:pt x="20234" y="0"/>
                      <a:pt x="20286" y="16"/>
                      <a:pt x="20320" y="44"/>
                    </a:cubicBezTo>
                    <a:cubicBezTo>
                      <a:pt x="20361" y="67"/>
                      <a:pt x="20384" y="103"/>
                      <a:pt x="20384" y="162"/>
                    </a:cubicBezTo>
                    <a:cubicBezTo>
                      <a:pt x="20384" y="162"/>
                      <a:pt x="20384" y="162"/>
                      <a:pt x="20384" y="5716"/>
                    </a:cubicBezTo>
                    <a:cubicBezTo>
                      <a:pt x="20384" y="6464"/>
                      <a:pt x="20257" y="6962"/>
                      <a:pt x="19732" y="7382"/>
                    </a:cubicBezTo>
                    <a:cubicBezTo>
                      <a:pt x="19287" y="7738"/>
                      <a:pt x="18560" y="7943"/>
                      <a:pt x="17430" y="7943"/>
                    </a:cubicBezTo>
                    <a:cubicBezTo>
                      <a:pt x="16316" y="7943"/>
                      <a:pt x="15583" y="7750"/>
                      <a:pt x="15093" y="7382"/>
                    </a:cubicBezTo>
                    <a:cubicBezTo>
                      <a:pt x="14625" y="7030"/>
                      <a:pt x="14469" y="6523"/>
                      <a:pt x="14469" y="5716"/>
                    </a:cubicBezTo>
                    <a:cubicBezTo>
                      <a:pt x="14469" y="5716"/>
                      <a:pt x="14469" y="5716"/>
                      <a:pt x="14469" y="162"/>
                    </a:cubicBezTo>
                    <a:cubicBezTo>
                      <a:pt x="14469" y="103"/>
                      <a:pt x="14493" y="67"/>
                      <a:pt x="14527" y="44"/>
                    </a:cubicBezTo>
                    <a:cubicBezTo>
                      <a:pt x="14568" y="16"/>
                      <a:pt x="14620" y="0"/>
                      <a:pt x="147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6799" tIns="46799" rIns="46799" bIns="46799" numCol="1" anchor="t">
                <a:noAutofit/>
              </a:bodyPr>
              <a:lstStyle/>
              <a:p>
                <a:pPr>
                  <a:defRPr>
                    <a:latin typeface="Verdana"/>
                    <a:ea typeface="Verdana"/>
                    <a:cs typeface="Verdana"/>
                    <a:sym typeface="Verdana"/>
                  </a:defRPr>
                </a:pPr>
                <a:endParaRPr sz="1800"/>
              </a:p>
            </p:txBody>
          </p:sp>
          <p:pic>
            <p:nvPicPr>
              <p:cNvPr id="87" name="logoill.pdf" descr="logoill.pdf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26182" y="591394"/>
                <a:ext cx="211405" cy="20207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8" name="mcstas-logo.pdf" descr="mcstas-logo.pdf"/>
              <p:cNvPicPr>
                <a:picLocks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933922" cy="5487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" name="PSI-Logo_trans.png" descr="PSI-Logo_trans.png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47879" y="644914"/>
                <a:ext cx="263140" cy="963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ku-logo.pdf" descr="ku-logo.pdf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68587" y="580690"/>
                <a:ext cx="165192" cy="2244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1" name="ESS_Logo_Frugal_Blue_cmyk.png" descr="ESS_Logo_Frugal_Blue_cmyk.png"/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76555" y="781566"/>
                <a:ext cx="359403" cy="1933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3" name="Image" descr="Imag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72473" cy="3547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" name="2019 CSNS McStas School"/>
            <p:cNvSpPr txBox="1"/>
            <p:nvPr/>
          </p:nvSpPr>
          <p:spPr>
            <a:xfrm>
              <a:off x="10382" y="3661154"/>
              <a:ext cx="1002693" cy="72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b">
              <a:normAutofit lnSpcReduction="10000"/>
            </a:bodyPr>
            <a:lstStyle/>
            <a:p>
              <a:pPr algn="ctr" defTabSz="365760">
                <a:lnSpc>
                  <a:spcPct val="110000"/>
                </a:lnSpc>
                <a:spcBef>
                  <a:spcPts val="0"/>
                </a:spcBef>
                <a:defRPr sz="1480" b="1" i="1"/>
              </a:pPr>
              <a:r>
                <a:rPr sz="1480"/>
                <a:t>2019 CSNS</a:t>
              </a:r>
              <a:br>
                <a:rPr sz="1480"/>
              </a:br>
              <a:r>
                <a:rPr sz="1480"/>
                <a:t>McStas School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9167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2021-06-04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60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04/06/2021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2021-06-04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MartinAOlsen/CoatingWriter" TargetMode="External"/><Relationship Id="rId4" Type="http://schemas.openxmlformats.org/officeDocument/2006/relationships/hyperlink" Target="https://doi.org/10.3233/JNR-180098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.esss.dk/highness/guide_bo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MartinAOlsen/CoatingWriter" TargetMode="External"/><Relationship Id="rId5" Type="http://schemas.openxmlformats.org/officeDocument/2006/relationships/hyperlink" Target="https://doi.org/10.1016/j.nima.2017.06.012" TargetMode="External"/><Relationship Id="rId4" Type="http://schemas.openxmlformats.org/officeDocument/2006/relationships/image" Target="../media/image19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 err="1">
                <a:solidFill>
                  <a:srgbClr val="FFFFFF"/>
                </a:solidFill>
              </a:rPr>
              <a:t>guide_bot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Mads </a:t>
            </a:r>
            <a:r>
              <a:rPr lang="sv-SE" sz="1800" dirty="0" err="1">
                <a:solidFill>
                  <a:srgbClr val="FFFFFF"/>
                </a:solidFill>
              </a:rPr>
              <a:t>Bertelsen</a:t>
            </a:r>
            <a:r>
              <a:rPr lang="sv-SE" sz="1800" dirty="0">
                <a:solidFill>
                  <a:srgbClr val="FFFFFF"/>
                </a:solidFill>
              </a:rPr>
              <a:t> </a:t>
            </a: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Post </a:t>
            </a:r>
            <a:r>
              <a:rPr lang="sv-SE" sz="1800" dirty="0" err="1">
                <a:solidFill>
                  <a:srgbClr val="FFFFFF"/>
                </a:solidFill>
              </a:rPr>
              <a:t>Doc</a:t>
            </a:r>
            <a:r>
              <a:rPr lang="sv-SE" sz="1800" dirty="0">
                <a:solidFill>
                  <a:srgbClr val="FFFFFF"/>
                </a:solidFill>
              </a:rPr>
              <a:t> at DMSC in DRAM </a:t>
            </a:r>
            <a:r>
              <a:rPr lang="sv-SE" sz="1800" dirty="0" err="1">
                <a:solidFill>
                  <a:srgbClr val="FFFFFF"/>
                </a:solidFill>
              </a:rPr>
              <a:t>group</a:t>
            </a:r>
            <a:r>
              <a:rPr lang="sv-SE" sz="1800" dirty="0">
                <a:solidFill>
                  <a:srgbClr val="FFFFFF"/>
                </a:solidFill>
              </a:rPr>
              <a:t> led by Thomas Holm Rod</a:t>
            </a:r>
          </a:p>
          <a:p>
            <a:pPr defTabSz="315314"/>
            <a:r>
              <a:rPr lang="en-GB" sz="16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200" dirty="0">
                <a:solidFill>
                  <a:srgbClr val="FFFFFF"/>
                </a:solidFill>
              </a:rPr>
              <a:t>4/6 2021 @ PNPI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Table 1087">
            <a:extLst>
              <a:ext uri="{FF2B5EF4-FFF2-40B4-BE49-F238E27FC236}">
                <a16:creationId xmlns:a16="http://schemas.microsoft.com/office/drawing/2014/main" id="{C1C9C0B6-0007-DB46-B11E-CB8FE8B06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340646"/>
              </p:ext>
            </p:extLst>
          </p:nvPr>
        </p:nvGraphicFramePr>
        <p:xfrm>
          <a:off x="6888088" y="1839464"/>
          <a:ext cx="3956740" cy="39630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09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8522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Module</a:t>
                      </a:r>
                      <a:endParaRPr sz="1900" i="1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Description</a:t>
                      </a:r>
                      <a:endParaRPr sz="1900" i="1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Straight guide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Elliptic guide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P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Parabolic guide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G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Gap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42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C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Curved guide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K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Kink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400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Selene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Selene guide system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Slit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Slit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874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olidFill>
                            <a:srgbClr val="00B050"/>
                          </a:solidFill>
                          <a:sym typeface="Times New Roman"/>
                        </a:rPr>
                        <a:t>M</a:t>
                      </a:r>
                      <a:endParaRPr sz="1900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olidFill>
                            <a:srgbClr val="00B050"/>
                          </a:solidFill>
                          <a:sym typeface="Times New Roman"/>
                        </a:rPr>
                        <a:t>Monochromator</a:t>
                      </a:r>
                      <a:endParaRPr sz="1900" dirty="0">
                        <a:solidFill>
                          <a:srgbClr val="00B05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Shape 1088">
            <a:extLst>
              <a:ext uri="{FF2B5EF4-FFF2-40B4-BE49-F238E27FC236}">
                <a16:creationId xmlns:a16="http://schemas.microsoft.com/office/drawing/2014/main" id="{7052BC80-67C9-3B44-88DC-19EA26404F30}"/>
              </a:ext>
            </a:extLst>
          </p:cNvPr>
          <p:cNvSpPr/>
          <p:nvPr/>
        </p:nvSpPr>
        <p:spPr>
          <a:xfrm>
            <a:off x="7752184" y="5935827"/>
            <a:ext cx="2964236" cy="62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684" tIns="32684" rIns="32684" bIns="32684" anchor="ctr">
            <a:spAutoFit/>
          </a:bodyPr>
          <a:lstStyle/>
          <a:p>
            <a:pPr algn="ctr">
              <a:defRPr sz="4000"/>
            </a:pPr>
            <a:r>
              <a:rPr sz="1830" dirty="0"/>
              <a:t>Contributed by </a:t>
            </a:r>
            <a:br>
              <a:rPr lang="da-DK" sz="1830" dirty="0"/>
            </a:br>
            <a:r>
              <a:rPr sz="1830" dirty="0"/>
              <a:t>Leland </a:t>
            </a:r>
            <a:r>
              <a:rPr sz="1830" dirty="0" err="1"/>
              <a:t>Harriger</a:t>
            </a:r>
            <a:r>
              <a:rPr sz="1830" dirty="0"/>
              <a:t>, NIST, USA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ED5C3DA-274B-0C44-87A6-ECF0B63AFEB0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Geometry</a:t>
            </a:r>
            <a:r>
              <a:rPr lang="da-DK" sz="2400" u="sng" dirty="0"/>
              <a:t> </a:t>
            </a:r>
            <a:r>
              <a:rPr lang="da-DK" sz="2400" u="sng" dirty="0" err="1"/>
              <a:t>string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70921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Table 1093">
            <a:extLst>
              <a:ext uri="{FF2B5EF4-FFF2-40B4-BE49-F238E27FC236}">
                <a16:creationId xmlns:a16="http://schemas.microsoft.com/office/drawing/2014/main" id="{936E8997-40F3-F84E-B108-CDEC0DF3A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8413771"/>
              </p:ext>
            </p:extLst>
          </p:nvPr>
        </p:nvGraphicFramePr>
        <p:xfrm>
          <a:off x="6456040" y="2569965"/>
          <a:ext cx="5000264" cy="370010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2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3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142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i="1" dirty="0">
                          <a:sym typeface="Times New Roman"/>
                        </a:rPr>
                        <a:t>Code</a:t>
                      </a:r>
                      <a:endParaRPr sz="1900" i="1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i="1" dirty="0">
                          <a:sym typeface="Times New Roman"/>
                        </a:rPr>
                        <a:t>Function</a:t>
                      </a:r>
                      <a:endParaRPr sz="1900" i="1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142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length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Length of the module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142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start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Start of the module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StartWidth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Start width of a module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StartHeight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Start height of a module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9040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 err="1">
                          <a:sym typeface="Times New Roman"/>
                        </a:rPr>
                        <a:t>EndWidth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End width of a module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545">
                <a:tc>
                  <a:txBody>
                    <a:bodyPr/>
                    <a:lstStyle/>
                    <a:p>
                      <a:pPr algn="ctr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ym typeface="Times New Roman"/>
                        </a:rPr>
                        <a:t>EndHeight</a:t>
                      </a:r>
                      <a:endParaRPr sz="190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tc>
                  <a:txBody>
                    <a:bodyPr/>
                    <a:lstStyle/>
                    <a:p>
                      <a:pPr algn="l" defTabSz="584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dirty="0">
                          <a:sym typeface="Times New Roman"/>
                        </a:rPr>
                        <a:t>End height of a module</a:t>
                      </a:r>
                      <a:endParaRPr sz="1900" dirty="0">
                        <a:solidFill>
                          <a:srgbClr val="464646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3242" marR="23242" marT="23242" marB="23242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hape 1094">
            <a:extLst>
              <a:ext uri="{FF2B5EF4-FFF2-40B4-BE49-F238E27FC236}">
                <a16:creationId xmlns:a16="http://schemas.microsoft.com/office/drawing/2014/main" id="{DC387048-C7ED-9541-B739-DA832E6D8C61}"/>
              </a:ext>
            </a:extLst>
          </p:cNvPr>
          <p:cNvSpPr/>
          <p:nvPr/>
        </p:nvSpPr>
        <p:spPr>
          <a:xfrm>
            <a:off x="6208399" y="1603882"/>
            <a:ext cx="5495545" cy="60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3242" tIns="23242" rIns="23242" bIns="23242" anchor="ctr">
            <a:spAutoFit/>
          </a:bodyPr>
          <a:lstStyle>
            <a:lvl1pPr defTabSz="584200">
              <a:defRPr sz="5600">
                <a:solidFill>
                  <a:srgbClr val="464646"/>
                </a:solidFill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rPr sz="3600" dirty="0"/>
              <a:t>S C(start=6) S(</a:t>
            </a:r>
            <a:r>
              <a:rPr sz="3600" dirty="0" err="1"/>
              <a:t>maxlength</a:t>
            </a:r>
            <a:r>
              <a:rPr sz="3600" dirty="0"/>
              <a:t>=20)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792B6A1-0A93-C244-A6C3-8E21341D6E09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Geometry</a:t>
            </a:r>
            <a:r>
              <a:rPr lang="da-DK" sz="2400" u="sng" dirty="0"/>
              <a:t> </a:t>
            </a:r>
            <a:r>
              <a:rPr lang="da-DK" sz="2400" u="sng" dirty="0" err="1"/>
              <a:t>string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340765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GECCE_4Vsize_start (Converted).mov">
            <a:extLst>
              <a:ext uri="{FF2B5EF4-FFF2-40B4-BE49-F238E27FC236}">
                <a16:creationId xmlns:a16="http://schemas.microsoft.com/office/drawing/2014/main" id="{13A7BFE3-3DE6-2B4B-9725-5098A103FEE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303912" y="1754093"/>
            <a:ext cx="6301728" cy="4411211"/>
          </a:xfrm>
          <a:prstGeom prst="rect">
            <a:avLst/>
          </a:prstGeom>
          <a:ln w="63500">
            <a:solidFill>
              <a:srgbClr val="5A5F5E"/>
            </a:solidFill>
            <a:miter lim="400000"/>
          </a:ln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C9449EE-7733-6C4C-B070-6939329E92AA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Optimization</a:t>
            </a:r>
            <a:r>
              <a:rPr lang="da-DK" sz="2400" u="sng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8172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GECCE_4Vsize_end (Converted).mov">
            <a:extLst>
              <a:ext uri="{FF2B5EF4-FFF2-40B4-BE49-F238E27FC236}">
                <a16:creationId xmlns:a16="http://schemas.microsoft.com/office/drawing/2014/main" id="{2F3321B7-F2C4-E743-B744-6E8D27B42AE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303912" y="1752196"/>
            <a:ext cx="6304440" cy="4413108"/>
          </a:xfrm>
          <a:prstGeom prst="rect">
            <a:avLst/>
          </a:prstGeom>
          <a:ln w="63500">
            <a:solidFill>
              <a:srgbClr val="5A5F5E"/>
            </a:solidFill>
            <a:miter lim="400000"/>
          </a:ln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AFB692F-248F-C34D-A23F-A89834DD40A9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Optimization</a:t>
            </a:r>
            <a:r>
              <a:rPr lang="da-DK" sz="2400" u="sng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13707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GECCE_4Vsize1_geometry.png">
            <a:extLst>
              <a:ext uri="{FF2B5EF4-FFF2-40B4-BE49-F238E27FC236}">
                <a16:creationId xmlns:a16="http://schemas.microsoft.com/office/drawing/2014/main" id="{C4EF1CC7-C35E-4E4E-99BB-2168FE331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5542" t="2897" r="1953" b="2897"/>
          <a:stretch>
            <a:fillRect/>
          </a:stretch>
        </p:blipFill>
        <p:spPr>
          <a:xfrm>
            <a:off x="5591944" y="1848731"/>
            <a:ext cx="5856790" cy="41725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7532FAA-4380-4C46-84A3-344C6510C96D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Optimization</a:t>
            </a:r>
            <a:r>
              <a:rPr lang="da-DK" sz="2400" u="sng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74647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verview_pure_cropped.png">
            <a:extLst>
              <a:ext uri="{FF2B5EF4-FFF2-40B4-BE49-F238E27FC236}">
                <a16:creationId xmlns:a16="http://schemas.microsoft.com/office/drawing/2014/main" id="{F5C82EE6-A75E-9641-97E4-DBE8ACCF2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31549"/>
          <a:stretch/>
        </p:blipFill>
        <p:spPr>
          <a:xfrm>
            <a:off x="4686922" y="1436968"/>
            <a:ext cx="7316767" cy="53814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B2DD2D8-F9E5-CF4E-A8CA-0A5BEF5EA8FC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Guide </a:t>
            </a:r>
            <a:r>
              <a:rPr lang="da-DK" sz="2400" u="sng" dirty="0" err="1"/>
              <a:t>characterization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99829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GECCE_4Vsize1_acceptance_pure.png">
            <a:extLst>
              <a:ext uri="{FF2B5EF4-FFF2-40B4-BE49-F238E27FC236}">
                <a16:creationId xmlns:a16="http://schemas.microsoft.com/office/drawing/2014/main" id="{BDEE5E44-8613-F247-BA57-B3410630EC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5711" b="51004"/>
          <a:stretch/>
        </p:blipFill>
        <p:spPr>
          <a:xfrm>
            <a:off x="3953084" y="1432408"/>
            <a:ext cx="8712569" cy="53860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C0A03C4-1898-C048-8868-4E94180D2100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Guide </a:t>
            </a:r>
            <a:r>
              <a:rPr lang="da-DK" sz="2400" u="sng" dirty="0" err="1"/>
              <a:t>characterization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01246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ESS moderator height scan</a:t>
            </a:r>
          </a:p>
        </p:txBody>
      </p:sp>
      <p:sp>
        <p:nvSpPr>
          <p:cNvPr id="7" name="Shape 1141">
            <a:extLst>
              <a:ext uri="{FF2B5EF4-FFF2-40B4-BE49-F238E27FC236}">
                <a16:creationId xmlns:a16="http://schemas.microsoft.com/office/drawing/2014/main" id="{50F5B783-E9D8-8748-B780-163F4C914160}"/>
              </a:ext>
            </a:extLst>
          </p:cNvPr>
          <p:cNvSpPr/>
          <p:nvPr/>
        </p:nvSpPr>
        <p:spPr>
          <a:xfrm>
            <a:off x="4799856" y="1704867"/>
            <a:ext cx="6264696" cy="4268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8105" tIns="58105" rIns="58105" bIns="58105" anchor="ctr"/>
          <a:lstStyle/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lang="da-DK" sz="1922" dirty="0" err="1"/>
              <a:t>Often</a:t>
            </a:r>
            <a:r>
              <a:rPr lang="da-DK" sz="1922" dirty="0"/>
              <a:t> the </a:t>
            </a:r>
            <a:r>
              <a:rPr lang="da-DK" sz="1922" dirty="0" err="1"/>
              <a:t>beam</a:t>
            </a:r>
            <a:r>
              <a:rPr lang="da-DK" sz="1922" dirty="0"/>
              <a:t> </a:t>
            </a:r>
            <a:r>
              <a:rPr lang="da-DK" sz="1922" dirty="0" err="1"/>
              <a:t>requirements</a:t>
            </a:r>
            <a:r>
              <a:rPr lang="da-DK" sz="1922" dirty="0"/>
              <a:t> </a:t>
            </a:r>
            <a:r>
              <a:rPr lang="da-DK" sz="1922" dirty="0" err="1"/>
              <a:t>are</a:t>
            </a:r>
            <a:r>
              <a:rPr lang="da-DK" sz="1922" dirty="0"/>
              <a:t> not </a:t>
            </a:r>
            <a:r>
              <a:rPr lang="da-DK" sz="1922" dirty="0" err="1"/>
              <a:t>well</a:t>
            </a:r>
            <a:r>
              <a:rPr lang="da-DK" sz="1922" dirty="0"/>
              <a:t> </a:t>
            </a:r>
            <a:r>
              <a:rPr lang="da-DK" sz="1922" dirty="0" err="1"/>
              <a:t>defined</a:t>
            </a:r>
            <a:endParaRPr lang="da-DK" sz="1922" dirty="0"/>
          </a:p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lang="da-DK" sz="1922" dirty="0"/>
              <a:t>”How large a sample </a:t>
            </a:r>
            <a:r>
              <a:rPr lang="da-DK" sz="1922" dirty="0" err="1"/>
              <a:t>would</a:t>
            </a:r>
            <a:r>
              <a:rPr lang="da-DK" sz="1922" dirty="0"/>
              <a:t> </a:t>
            </a:r>
            <a:r>
              <a:rPr lang="da-DK" sz="1922" dirty="0" err="1"/>
              <a:t>be</a:t>
            </a:r>
            <a:r>
              <a:rPr lang="da-DK" sz="1922" dirty="0"/>
              <a:t> </a:t>
            </a:r>
            <a:r>
              <a:rPr lang="da-DK" sz="1922" dirty="0" err="1"/>
              <a:t>reasonable</a:t>
            </a:r>
            <a:r>
              <a:rPr lang="da-DK" sz="1922" dirty="0"/>
              <a:t> </a:t>
            </a:r>
            <a:r>
              <a:rPr lang="da-DK" sz="1922" dirty="0" err="1"/>
              <a:t>before</a:t>
            </a:r>
            <a:r>
              <a:rPr lang="da-DK" sz="1922" dirty="0"/>
              <a:t> </a:t>
            </a:r>
            <a:r>
              <a:rPr lang="da-DK" sz="1922" dirty="0" err="1"/>
              <a:t>loosing</a:t>
            </a:r>
            <a:r>
              <a:rPr lang="da-DK" sz="1922" dirty="0"/>
              <a:t> </a:t>
            </a:r>
            <a:r>
              <a:rPr lang="da-DK" sz="1922" dirty="0" err="1"/>
              <a:t>brilliance</a:t>
            </a:r>
            <a:r>
              <a:rPr lang="da-DK" sz="1922" dirty="0"/>
              <a:t> transfer?”</a:t>
            </a:r>
          </a:p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lang="da-DK" sz="1922" dirty="0"/>
              <a:t>Scan </a:t>
            </a:r>
            <a:r>
              <a:rPr lang="da-DK" sz="1922" dirty="0" err="1"/>
              <a:t>beam</a:t>
            </a:r>
            <a:r>
              <a:rPr lang="da-DK" sz="1922" dirty="0"/>
              <a:t> </a:t>
            </a:r>
            <a:r>
              <a:rPr lang="da-DK" sz="1922" dirty="0" err="1"/>
              <a:t>requirements</a:t>
            </a:r>
            <a:r>
              <a:rPr lang="da-DK" sz="1922" dirty="0"/>
              <a:t> and </a:t>
            </a:r>
            <a:r>
              <a:rPr lang="da-DK" sz="1922" dirty="0" err="1"/>
              <a:t>optimize</a:t>
            </a:r>
            <a:r>
              <a:rPr lang="da-DK" sz="1922" dirty="0"/>
              <a:t> all guides for </a:t>
            </a:r>
            <a:r>
              <a:rPr lang="da-DK" sz="1922" dirty="0" err="1"/>
              <a:t>value</a:t>
            </a:r>
            <a:endParaRPr lang="da-DK" sz="1922" dirty="0"/>
          </a:p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sz="1922" dirty="0"/>
              <a:t>Scan dimensions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Moderator dimensions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Divergence requirement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Sample size</a:t>
            </a:r>
            <a:endParaRPr lang="da-DK" sz="1922" dirty="0"/>
          </a:p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endParaRPr lang="da-DK" sz="1922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C1A4CB3-192B-384B-B80A-96A7A9F4F6AA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Scan of </a:t>
            </a:r>
            <a:r>
              <a:rPr lang="da-DK" sz="2400" u="sng" dirty="0" err="1"/>
              <a:t>optimizations</a:t>
            </a:r>
            <a:endParaRPr lang="da-DK" sz="2400" u="sng" dirty="0"/>
          </a:p>
        </p:txBody>
      </p:sp>
    </p:spTree>
    <p:extLst>
      <p:ext uri="{BB962C8B-B14F-4D97-AF65-F5344CB8AC3E}">
        <p14:creationId xmlns:p14="http://schemas.microsoft.com/office/powerpoint/2010/main" val="1842095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ESS moderator height scan</a:t>
            </a:r>
          </a:p>
        </p:txBody>
      </p:sp>
      <p:pic>
        <p:nvPicPr>
          <p:cNvPr id="6" name="cold_pancake_moderator_comparison.png">
            <a:extLst>
              <a:ext uri="{FF2B5EF4-FFF2-40B4-BE49-F238E27FC236}">
                <a16:creationId xmlns:a16="http://schemas.microsoft.com/office/drawing/2014/main" id="{97FA7780-2D19-EE4A-B0F4-968FA632B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5602"/>
          <a:stretch>
            <a:fillRect/>
          </a:stretch>
        </p:blipFill>
        <p:spPr>
          <a:xfrm>
            <a:off x="8142837" y="1641155"/>
            <a:ext cx="3937744" cy="49561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141">
            <a:extLst>
              <a:ext uri="{FF2B5EF4-FFF2-40B4-BE49-F238E27FC236}">
                <a16:creationId xmlns:a16="http://schemas.microsoft.com/office/drawing/2014/main" id="{50F5B783-E9D8-8748-B780-163F4C914160}"/>
              </a:ext>
            </a:extLst>
          </p:cNvPr>
          <p:cNvSpPr/>
          <p:nvPr/>
        </p:nvSpPr>
        <p:spPr>
          <a:xfrm>
            <a:off x="4799856" y="1093055"/>
            <a:ext cx="3253881" cy="3272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8105" tIns="58105" rIns="58105" bIns="58105" anchor="ctr"/>
          <a:lstStyle/>
          <a:p>
            <a:pPr marL="174308" indent="-174308" algn="l" defTabSz="267272"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sz="1922" dirty="0"/>
              <a:t>Scan dimensions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Moderator dimensions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Divergence requirement</a:t>
            </a:r>
            <a:br>
              <a:rPr lang="da-DK" sz="1922" dirty="0"/>
            </a:br>
            <a:r>
              <a:rPr lang="da-DK" sz="1922" dirty="0"/>
              <a:t>  </a:t>
            </a:r>
            <a:r>
              <a:rPr sz="1922" dirty="0"/>
              <a:t>Sample size</a:t>
            </a:r>
          </a:p>
          <a:p>
            <a:pPr marL="174308" indent="-174308" algn="l" defTabSz="267272">
              <a:lnSpc>
                <a:spcPct val="90000"/>
              </a:lnSpc>
              <a:spcBef>
                <a:spcPts val="1739"/>
              </a:spcBef>
              <a:buClr>
                <a:srgbClr val="535353"/>
              </a:buClr>
              <a:buSzPct val="82000"/>
              <a:buChar char="•"/>
              <a:defRPr sz="4200">
                <a:solidFill>
                  <a:srgbClr val="464646"/>
                </a:solidFill>
              </a:defRPr>
            </a:pPr>
            <a:r>
              <a:rPr sz="1922" dirty="0"/>
              <a:t>Used in connection with ESS moderator decision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C1A4CB3-192B-384B-B80A-96A7A9F4F6AA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Scan of </a:t>
            </a:r>
            <a:r>
              <a:rPr lang="da-DK" sz="2400" u="sng" dirty="0" err="1"/>
              <a:t>optimizations</a:t>
            </a:r>
            <a:endParaRPr lang="da-DK" sz="2400" u="sng" dirty="0"/>
          </a:p>
        </p:txBody>
      </p:sp>
    </p:spTree>
    <p:extLst>
      <p:ext uri="{BB962C8B-B14F-4D97-AF65-F5344CB8AC3E}">
        <p14:creationId xmlns:p14="http://schemas.microsoft.com/office/powerpoint/2010/main" val="1758361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ESS moderator height scan</a:t>
            </a:r>
          </a:p>
        </p:txBody>
      </p:sp>
      <p:pic>
        <p:nvPicPr>
          <p:cNvPr id="7" name="CSPEC_200cm_details.png">
            <a:extLst>
              <a:ext uri="{FF2B5EF4-FFF2-40B4-BE49-F238E27FC236}">
                <a16:creationId xmlns:a16="http://schemas.microsoft.com/office/drawing/2014/main" id="{8B86C3BC-24EB-FD48-AE2D-30B88688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9254" r="7332"/>
          <a:stretch>
            <a:fillRect/>
          </a:stretch>
        </p:blipFill>
        <p:spPr>
          <a:xfrm>
            <a:off x="5375920" y="1976641"/>
            <a:ext cx="4752528" cy="427380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147">
            <a:extLst>
              <a:ext uri="{FF2B5EF4-FFF2-40B4-BE49-F238E27FC236}">
                <a16:creationId xmlns:a16="http://schemas.microsoft.com/office/drawing/2014/main" id="{FEE7579A-4DE8-CB46-816F-548E642E264B}"/>
              </a:ext>
            </a:extLst>
          </p:cNvPr>
          <p:cNvSpPr/>
          <p:nvPr/>
        </p:nvSpPr>
        <p:spPr>
          <a:xfrm>
            <a:off x="6132523" y="1846648"/>
            <a:ext cx="3271636" cy="45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684" tIns="32684" rIns="32684" bIns="32684" anchor="ctr">
            <a:spAutoFit/>
          </a:bodyPr>
          <a:lstStyle/>
          <a:p>
            <a:pPr algn="ctr"/>
            <a:r>
              <a:rPr sz="2500" dirty="0"/>
              <a:t>C-SPEC results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FED1DF8-91FC-EE41-8B0E-C63B60981E73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Scan of </a:t>
            </a:r>
            <a:r>
              <a:rPr lang="da-DK" sz="2400" u="sng" dirty="0" err="1"/>
              <a:t>optimizations</a:t>
            </a:r>
            <a:endParaRPr lang="da-DK" sz="2400" u="sng" dirty="0"/>
          </a:p>
        </p:txBody>
      </p:sp>
    </p:spTree>
    <p:extLst>
      <p:ext uri="{BB962C8B-B14F-4D97-AF65-F5344CB8AC3E}">
        <p14:creationId xmlns:p14="http://schemas.microsoft.com/office/powerpoint/2010/main" val="374277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D73AA2-8E23-0D41-8C00-59CD4B7B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endParaRPr lang="da-DK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B4D2F7-3EC2-6A42-83E3-6C72C8E55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44595"/>
            <a:ext cx="6927108" cy="227500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Worked</a:t>
            </a:r>
            <a:r>
              <a:rPr lang="da-DK" dirty="0"/>
              <a:t> with </a:t>
            </a:r>
            <a:r>
              <a:rPr lang="da-DK" dirty="0" err="1"/>
              <a:t>McStas</a:t>
            </a:r>
            <a:r>
              <a:rPr lang="da-DK" dirty="0"/>
              <a:t> last 9 </a:t>
            </a:r>
            <a:r>
              <a:rPr lang="da-DK" dirty="0" err="1"/>
              <a:t>years</a:t>
            </a:r>
            <a:r>
              <a:rPr lang="da-DK" dirty="0"/>
              <a:t>, </a:t>
            </a:r>
            <a:r>
              <a:rPr lang="da-DK" dirty="0" err="1"/>
              <a:t>now</a:t>
            </a:r>
            <a:r>
              <a:rPr lang="da-DK" dirty="0"/>
              <a:t> </a:t>
            </a:r>
            <a:r>
              <a:rPr lang="da-DK" dirty="0" err="1"/>
              <a:t>McStas</a:t>
            </a:r>
            <a:r>
              <a:rPr lang="da-DK" dirty="0"/>
              <a:t> developer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PhD</a:t>
            </a:r>
            <a:r>
              <a:rPr lang="da-DK" dirty="0"/>
              <a:t> from </a:t>
            </a:r>
            <a:r>
              <a:rPr lang="da-DK" dirty="0" err="1"/>
              <a:t>University</a:t>
            </a:r>
            <a:r>
              <a:rPr lang="da-DK" dirty="0"/>
              <a:t> of Copenhagen under Kim </a:t>
            </a:r>
            <a:r>
              <a:rPr lang="da-DK" dirty="0" err="1"/>
              <a:t>Lefmann</a:t>
            </a:r>
            <a:r>
              <a:rPr lang="da-DK" dirty="0"/>
              <a:t> in 2017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Now Post Doc at ESS Data </a:t>
            </a:r>
            <a:r>
              <a:rPr lang="da-DK" dirty="0" err="1"/>
              <a:t>Managment</a:t>
            </a:r>
            <a:r>
              <a:rPr lang="da-DK" dirty="0"/>
              <a:t> and Software Centre, </a:t>
            </a:r>
            <a:r>
              <a:rPr lang="da-DK" dirty="0" err="1"/>
              <a:t>funded</a:t>
            </a:r>
            <a:r>
              <a:rPr lang="da-DK" dirty="0"/>
              <a:t> by </a:t>
            </a:r>
            <a:r>
              <a:rPr lang="da-DK" dirty="0" err="1"/>
              <a:t>PaNOSC</a:t>
            </a:r>
            <a:r>
              <a:rPr lang="da-DK" dirty="0"/>
              <a:t> and </a:t>
            </a:r>
            <a:r>
              <a:rPr lang="da-DK" dirty="0" err="1"/>
              <a:t>HighNESS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Writes software, </a:t>
            </a:r>
            <a:r>
              <a:rPr lang="da-DK" dirty="0" err="1"/>
              <a:t>happy</a:t>
            </a:r>
            <a:r>
              <a:rPr lang="da-DK" dirty="0"/>
              <a:t> </a:t>
            </a:r>
            <a:r>
              <a:rPr lang="da-DK" dirty="0" err="1"/>
              <a:t>when</a:t>
            </a:r>
            <a:r>
              <a:rPr lang="da-DK" dirty="0"/>
              <a:t> </a:t>
            </a:r>
            <a:r>
              <a:rPr lang="da-DK" dirty="0" err="1"/>
              <a:t>someone</a:t>
            </a:r>
            <a:r>
              <a:rPr lang="da-DK" dirty="0"/>
              <a:t> </a:t>
            </a:r>
            <a:r>
              <a:rPr lang="da-DK" dirty="0" err="1"/>
              <a:t>wants</a:t>
            </a:r>
            <a:r>
              <a:rPr lang="da-DK" dirty="0"/>
              <a:t> to </a:t>
            </a:r>
            <a:r>
              <a:rPr lang="da-DK" dirty="0" err="1"/>
              <a:t>use</a:t>
            </a:r>
            <a:r>
              <a:rPr lang="da-DK" dirty="0"/>
              <a:t> it and </a:t>
            </a:r>
            <a:r>
              <a:rPr lang="da-DK" dirty="0" err="1"/>
              <a:t>learn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my</a:t>
            </a:r>
            <a:r>
              <a:rPr lang="da-DK" dirty="0"/>
              <a:t> </a:t>
            </a:r>
            <a:r>
              <a:rPr lang="da-DK" dirty="0" err="1"/>
              <a:t>projects</a:t>
            </a:r>
            <a:r>
              <a:rPr lang="da-DK" dirty="0"/>
              <a:t>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8E589E-06BA-9643-9EB0-D93AA12C4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Who</a:t>
            </a:r>
            <a:r>
              <a:rPr lang="da-DK" dirty="0"/>
              <a:t> am I?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2E21BD3F-926B-AA42-B899-72412EC2C6E5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B1166A54-457E-A84C-AEB7-E99830ACFA2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7032C3A4-4291-C84D-B065-094EF0243065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868A2778-70E0-2549-9D81-EEC1F77F68D7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32DF27DE-EB70-9348-8DDD-7AB09A657203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6E0C7BE3-7CD7-524F-991B-4FE17EFA98DD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2CEEA822-1C8D-CA42-84CE-377AD37CC75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AAA8AE32-5049-2F48-A0CF-AFA62B49828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C1CBE324-F657-CD42-830C-8A8E00BD7B12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97E6BDAD-16CF-3B47-A246-8613CFBE335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E93981FE-7516-F347-A579-1330BBDDDDD7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EEED94-A3D1-3740-8507-A9B9F70A5F2C}"/>
              </a:ext>
            </a:extLst>
          </p:cNvPr>
          <p:cNvSpPr txBox="1"/>
          <p:nvPr/>
        </p:nvSpPr>
        <p:spPr>
          <a:xfrm>
            <a:off x="470038" y="4243185"/>
            <a:ext cx="2376264" cy="6524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 err="1">
                <a:latin typeface="Athelas" panose="02000503000000020003" pitchFamily="2" charset="77"/>
              </a:rPr>
              <a:t>guide_bot</a:t>
            </a:r>
            <a:endParaRPr lang="da-DK" sz="3400" dirty="0">
              <a:latin typeface="Athelas" panose="02000503000000020003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92CAD-E227-A246-BBE6-07E6FCF9AFD2}"/>
              </a:ext>
            </a:extLst>
          </p:cNvPr>
          <p:cNvSpPr txBox="1"/>
          <p:nvPr/>
        </p:nvSpPr>
        <p:spPr>
          <a:xfrm>
            <a:off x="1124452" y="4895676"/>
            <a:ext cx="4959712" cy="6524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>
                <a:latin typeface="Athelas" panose="02000503000000020003" pitchFamily="2" charset="77"/>
              </a:rPr>
              <a:t>Union components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8E6891-C35A-FA43-BBC7-CB9F0FF2EBA8}"/>
              </a:ext>
            </a:extLst>
          </p:cNvPr>
          <p:cNvSpPr txBox="1"/>
          <p:nvPr/>
        </p:nvSpPr>
        <p:spPr>
          <a:xfrm>
            <a:off x="1950221" y="5554660"/>
            <a:ext cx="4959712" cy="864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 err="1">
                <a:latin typeface="Athelas" panose="02000503000000020003" pitchFamily="2" charset="77"/>
              </a:rPr>
              <a:t>McStasScript</a:t>
            </a:r>
            <a:endParaRPr lang="da-DK" sz="3400" dirty="0">
              <a:latin typeface="Athelas" panose="0200050300000002000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625A9-37B7-ED4B-B78F-BEBD77F802D8}"/>
              </a:ext>
            </a:extLst>
          </p:cNvPr>
          <p:cNvSpPr txBox="1"/>
          <p:nvPr/>
        </p:nvSpPr>
        <p:spPr>
          <a:xfrm>
            <a:off x="2650203" y="4393662"/>
            <a:ext cx="9014794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Automatic guide </a:t>
            </a:r>
            <a:r>
              <a:rPr lang="da-DK" sz="2000" dirty="0" err="1"/>
              <a:t>optimization</a:t>
            </a:r>
            <a:r>
              <a:rPr lang="da-DK" sz="2000" dirty="0"/>
              <a:t> given </a:t>
            </a:r>
            <a:r>
              <a:rPr lang="da-DK" sz="2000" dirty="0" err="1"/>
              <a:t>requirements</a:t>
            </a:r>
            <a:r>
              <a:rPr lang="da-DK" sz="2000" dirty="0"/>
              <a:t> and overall </a:t>
            </a:r>
            <a:r>
              <a:rPr lang="da-DK" sz="2000" dirty="0" err="1"/>
              <a:t>geometry</a:t>
            </a:r>
            <a:r>
              <a:rPr lang="da-DK" sz="2000" dirty="0"/>
              <a:t> (MATLAB)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AA509-B77C-7649-AB42-0D63FE32E0EA}"/>
              </a:ext>
            </a:extLst>
          </p:cNvPr>
          <p:cNvSpPr txBox="1"/>
          <p:nvPr/>
        </p:nvSpPr>
        <p:spPr>
          <a:xfrm>
            <a:off x="5438036" y="5046153"/>
            <a:ext cx="5637105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Modular samples, multiple </a:t>
            </a:r>
            <a:r>
              <a:rPr lang="da-DK" sz="2000" dirty="0" err="1"/>
              <a:t>scattering</a:t>
            </a:r>
            <a:r>
              <a:rPr lang="da-DK" sz="2000" dirty="0"/>
              <a:t> </a:t>
            </a:r>
            <a:r>
              <a:rPr lang="da-DK" sz="2000" dirty="0" err="1"/>
              <a:t>within</a:t>
            </a:r>
            <a:r>
              <a:rPr lang="da-DK" sz="2000" dirty="0"/>
              <a:t> </a:t>
            </a:r>
            <a:r>
              <a:rPr lang="da-DK" sz="2000" dirty="0" err="1"/>
              <a:t>McStas</a:t>
            </a:r>
            <a:endParaRPr lang="da-DK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0D0FE7-34AD-BA4C-A57C-68465605F059}"/>
              </a:ext>
            </a:extLst>
          </p:cNvPr>
          <p:cNvSpPr txBox="1"/>
          <p:nvPr/>
        </p:nvSpPr>
        <p:spPr>
          <a:xfrm>
            <a:off x="5890565" y="5698644"/>
            <a:ext cx="6120680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Flexible </a:t>
            </a:r>
            <a:r>
              <a:rPr lang="da-DK" sz="2000" dirty="0" err="1"/>
              <a:t>McStas</a:t>
            </a:r>
            <a:r>
              <a:rPr lang="da-DK" sz="2000" dirty="0"/>
              <a:t> </a:t>
            </a:r>
            <a:r>
              <a:rPr lang="da-DK" sz="2000" dirty="0" err="1"/>
              <a:t>Python</a:t>
            </a:r>
            <a:r>
              <a:rPr lang="da-DK" sz="2000" dirty="0"/>
              <a:t> API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B0776BF-758F-D34F-A71A-F282E032C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r="19327"/>
          <a:stretch/>
        </p:blipFill>
        <p:spPr>
          <a:xfrm>
            <a:off x="8563988" y="1438102"/>
            <a:ext cx="2912165" cy="264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9FC09-98D1-BB43-BF1B-BAE43C91CEC3}"/>
              </a:ext>
            </a:extLst>
          </p:cNvPr>
          <p:cNvSpPr txBox="1"/>
          <p:nvPr/>
        </p:nvSpPr>
        <p:spPr>
          <a:xfrm rot="20521227">
            <a:off x="8974413" y="74572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4CB900A-756C-004F-B710-CC21D9F4FD32}"/>
              </a:ext>
            </a:extLst>
          </p:cNvPr>
          <p:cNvSpPr/>
          <p:nvPr/>
        </p:nvSpPr>
        <p:spPr>
          <a:xfrm rot="1256700">
            <a:off x="10258066" y="1049070"/>
            <a:ext cx="383477" cy="567424"/>
          </a:xfrm>
          <a:custGeom>
            <a:avLst/>
            <a:gdLst>
              <a:gd name="connsiteX0" fmla="*/ 0 w 855892"/>
              <a:gd name="connsiteY0" fmla="*/ 8988 h 587327"/>
              <a:gd name="connsiteX1" fmla="*/ 726830 w 855892"/>
              <a:gd name="connsiteY1" fmla="*/ 79327 h 587327"/>
              <a:gd name="connsiteX2" fmla="*/ 851876 w 855892"/>
              <a:gd name="connsiteY2" fmla="*/ 587327 h 5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5892" h="587327">
                <a:moveTo>
                  <a:pt x="0" y="8988"/>
                </a:moveTo>
                <a:cubicBezTo>
                  <a:pt x="292425" y="-4038"/>
                  <a:pt x="584851" y="-17063"/>
                  <a:pt x="726830" y="79327"/>
                </a:cubicBezTo>
                <a:cubicBezTo>
                  <a:pt x="868809" y="175717"/>
                  <a:pt x="860342" y="381522"/>
                  <a:pt x="851876" y="58732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02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ESS moderator height scan</a:t>
            </a:r>
          </a:p>
        </p:txBody>
      </p:sp>
      <p:pic>
        <p:nvPicPr>
          <p:cNvPr id="7" name="2m_overview_automatic-eps-converted-to.pdf">
            <a:extLst>
              <a:ext uri="{FF2B5EF4-FFF2-40B4-BE49-F238E27FC236}">
                <a16:creationId xmlns:a16="http://schemas.microsoft.com/office/drawing/2014/main" id="{76D2E80A-8FF1-0D47-93F6-3800F9C0F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8360" y="1628800"/>
            <a:ext cx="6600006" cy="497409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5CD7EC5-7B98-284B-B9E7-E11107BA3AB6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/>
              <a:t>Scan of </a:t>
            </a:r>
            <a:r>
              <a:rPr lang="da-DK" sz="2400" u="sng" dirty="0" err="1"/>
              <a:t>optimizations</a:t>
            </a:r>
            <a:endParaRPr lang="da-DK" sz="2400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5760A-EEF1-6145-B3D4-996AB63DE14E}"/>
              </a:ext>
            </a:extLst>
          </p:cNvPr>
          <p:cNvSpPr txBox="1"/>
          <p:nvPr/>
        </p:nvSpPr>
        <p:spPr>
          <a:xfrm>
            <a:off x="6291242" y="1759511"/>
            <a:ext cx="3168352" cy="4320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Guide start 2 m from source</a:t>
            </a:r>
          </a:p>
        </p:txBody>
      </p:sp>
    </p:spTree>
    <p:extLst>
      <p:ext uri="{BB962C8B-B14F-4D97-AF65-F5344CB8AC3E}">
        <p14:creationId xmlns:p14="http://schemas.microsoft.com/office/powerpoint/2010/main" val="2930238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CoatingWriter</a:t>
            </a:r>
            <a:r>
              <a:rPr lang="en-GB" dirty="0"/>
              <a:t> expansion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80B9BA6-E6D4-D940-BDF1-48B82E50336D}"/>
              </a:ext>
            </a:extLst>
          </p:cNvPr>
          <p:cNvSpPr txBox="1">
            <a:spLocks/>
          </p:cNvSpPr>
          <p:nvPr/>
        </p:nvSpPr>
        <p:spPr>
          <a:xfrm>
            <a:off x="263352" y="1547717"/>
            <a:ext cx="7056784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900" dirty="0"/>
              <a:t>Coating optimization add-on to </a:t>
            </a:r>
            <a:r>
              <a:rPr lang="en-GB" sz="1900" dirty="0" err="1"/>
              <a:t>guide_bot</a:t>
            </a:r>
            <a:r>
              <a:rPr lang="en-GB" sz="1900" dirty="0"/>
              <a:t> by Martin Olsen (KU)</a:t>
            </a:r>
          </a:p>
          <a:p>
            <a:pPr>
              <a:lnSpc>
                <a:spcPct val="150000"/>
              </a:lnSpc>
            </a:pPr>
            <a:r>
              <a:rPr lang="en-GB" sz="1900" dirty="0"/>
              <a:t>Can optimize coating / geometry simultaneously or sequentially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C86F72-2ED3-6A4D-9DA1-297554709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618139"/>
            <a:ext cx="4570162" cy="3180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AA8338-759F-A24A-86A3-12E94D66C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577897"/>
            <a:ext cx="3528392" cy="51592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EAC284-E905-9741-8F2D-4AE6A7831270}"/>
              </a:ext>
            </a:extLst>
          </p:cNvPr>
          <p:cNvSpPr txBox="1"/>
          <p:nvPr/>
        </p:nvSpPr>
        <p:spPr>
          <a:xfrm>
            <a:off x="69966" y="6278685"/>
            <a:ext cx="7443555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da-DK" sz="1400" dirty="0"/>
              <a:t>Olsen, M. A., Bertelsen, M., &amp; </a:t>
            </a:r>
            <a:r>
              <a:rPr lang="da-DK" sz="1400" dirty="0" err="1"/>
              <a:t>Lefmann</a:t>
            </a:r>
            <a:r>
              <a:rPr lang="da-DK" sz="1400" dirty="0"/>
              <a:t>, K. (2018). Optimizing neutron guides: </a:t>
            </a:r>
            <a:r>
              <a:rPr lang="da-DK" sz="1400" dirty="0" err="1"/>
              <a:t>CoatingWriter</a:t>
            </a:r>
            <a:r>
              <a:rPr lang="da-DK" sz="1400" dirty="0"/>
              <a:t>.</a:t>
            </a:r>
          </a:p>
          <a:p>
            <a:r>
              <a:rPr lang="da-DK" sz="1400" i="1" dirty="0"/>
              <a:t>Journal of Neutron Research</a:t>
            </a:r>
            <a:r>
              <a:rPr lang="da-DK" sz="1400" dirty="0"/>
              <a:t>, </a:t>
            </a:r>
            <a:r>
              <a:rPr lang="da-DK" sz="1400" i="1" dirty="0"/>
              <a:t>20</a:t>
            </a:r>
            <a:r>
              <a:rPr lang="da-DK" sz="1400" dirty="0"/>
              <a:t>(4), 137-139. </a:t>
            </a:r>
            <a:r>
              <a:rPr lang="da-DK" sz="1400" u="sng" dirty="0">
                <a:hlinkClick r:id="rId4"/>
              </a:rPr>
              <a:t>https://doi.org/10.3233/JNR-180098</a:t>
            </a:r>
            <a:endParaRPr lang="da-DK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CD3CC2-2C9F-F04D-BF73-AC12E912DD9C}"/>
              </a:ext>
            </a:extLst>
          </p:cNvPr>
          <p:cNvSpPr/>
          <p:nvPr/>
        </p:nvSpPr>
        <p:spPr>
          <a:xfrm>
            <a:off x="69966" y="5949280"/>
            <a:ext cx="476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>
                <a:hlinkClick r:id="rId5"/>
              </a:rPr>
              <a:t>https</a:t>
            </a:r>
            <a:r>
              <a:rPr lang="da-DK" dirty="0">
                <a:hlinkClick r:id="rId5"/>
              </a:rPr>
              <a:t>://</a:t>
            </a:r>
            <a:r>
              <a:rPr lang="da-DK" dirty="0" err="1">
                <a:hlinkClick r:id="rId5"/>
              </a:rPr>
              <a:t>github.com</a:t>
            </a:r>
            <a:r>
              <a:rPr lang="da-DK" dirty="0">
                <a:hlinkClick r:id="rId5"/>
              </a:rPr>
              <a:t>/</a:t>
            </a:r>
            <a:r>
              <a:rPr lang="da-DK" dirty="0" err="1">
                <a:hlinkClick r:id="rId5"/>
              </a:rPr>
              <a:t>MartinAOlsen</a:t>
            </a:r>
            <a:r>
              <a:rPr lang="da-DK" dirty="0">
                <a:hlinkClick r:id="rId5"/>
              </a:rPr>
              <a:t>/</a:t>
            </a:r>
            <a:r>
              <a:rPr lang="da-DK" dirty="0" err="1">
                <a:hlinkClick r:id="rId5"/>
              </a:rPr>
              <a:t>CoatingWriter</a:t>
            </a:r>
            <a:endParaRPr lang="da-DK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317DA-AFE4-5C44-BCD9-F3244F273ADA}"/>
              </a:ext>
            </a:extLst>
          </p:cNvPr>
          <p:cNvSpPr/>
          <p:nvPr/>
        </p:nvSpPr>
        <p:spPr>
          <a:xfrm>
            <a:off x="6528048" y="3861048"/>
            <a:ext cx="50405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3776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6" name="guides_per_month.pdf">
            <a:extLst>
              <a:ext uri="{FF2B5EF4-FFF2-40B4-BE49-F238E27FC236}">
                <a16:creationId xmlns:a16="http://schemas.microsoft.com/office/drawing/2014/main" id="{DD8E8374-1E40-F145-AAFF-75A7DB517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7968" y="2364364"/>
            <a:ext cx="5466530" cy="38979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80B9BA6-E6D4-D940-BDF1-48B82E50336D}"/>
              </a:ext>
            </a:extLst>
          </p:cNvPr>
          <p:cNvSpPr txBox="1">
            <a:spLocks/>
          </p:cNvSpPr>
          <p:nvPr/>
        </p:nvSpPr>
        <p:spPr>
          <a:xfrm>
            <a:off x="263352" y="1884754"/>
            <a:ext cx="584644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a-DK" sz="1900" dirty="0" err="1"/>
              <a:t>Performed</a:t>
            </a:r>
            <a:r>
              <a:rPr lang="da-DK" sz="1900" dirty="0"/>
              <a:t> more </a:t>
            </a:r>
            <a:r>
              <a:rPr lang="da-DK" sz="1900" dirty="0" err="1"/>
              <a:t>than</a:t>
            </a:r>
            <a:r>
              <a:rPr lang="da-DK" sz="1900" dirty="0"/>
              <a:t> 20000 guide </a:t>
            </a:r>
            <a:r>
              <a:rPr lang="da-DK" sz="1900" dirty="0" err="1"/>
              <a:t>optimizations</a:t>
            </a:r>
            <a:endParaRPr lang="da-DK" sz="1900" dirty="0"/>
          </a:p>
          <a:p>
            <a:pPr>
              <a:lnSpc>
                <a:spcPct val="150000"/>
              </a:lnSpc>
            </a:pPr>
            <a:r>
              <a:rPr lang="da-DK" sz="1900" dirty="0"/>
              <a:t>Tens of millions of </a:t>
            </a:r>
            <a:r>
              <a:rPr lang="da-DK" sz="1900" dirty="0" err="1"/>
              <a:t>McStas</a:t>
            </a:r>
            <a:r>
              <a:rPr lang="da-DK" sz="1900" dirty="0"/>
              <a:t> simulations</a:t>
            </a:r>
          </a:p>
          <a:p>
            <a:pPr>
              <a:lnSpc>
                <a:spcPct val="150000"/>
              </a:lnSpc>
            </a:pPr>
            <a:r>
              <a:rPr lang="da-DK" sz="1900" dirty="0" err="1"/>
              <a:t>Designed</a:t>
            </a:r>
            <a:r>
              <a:rPr lang="da-DK" sz="1900" dirty="0"/>
              <a:t> guides for </a:t>
            </a:r>
            <a:r>
              <a:rPr lang="da-DK" sz="1900" dirty="0" err="1"/>
              <a:t>several</a:t>
            </a:r>
            <a:r>
              <a:rPr lang="da-DK" sz="1900" dirty="0"/>
              <a:t> ESS instruments</a:t>
            </a:r>
          </a:p>
          <a:p>
            <a:pPr>
              <a:lnSpc>
                <a:spcPct val="150000"/>
              </a:lnSpc>
            </a:pPr>
            <a:r>
              <a:rPr lang="da-DK" sz="1900" dirty="0" err="1"/>
              <a:t>Used</a:t>
            </a:r>
            <a:r>
              <a:rPr lang="da-DK" sz="1900" dirty="0"/>
              <a:t> at PSI and NIST</a:t>
            </a:r>
          </a:p>
          <a:p>
            <a:pPr>
              <a:lnSpc>
                <a:spcPct val="150000"/>
              </a:lnSpc>
            </a:pPr>
            <a:endParaRPr lang="da-DK" sz="1900" dirty="0"/>
          </a:p>
          <a:p>
            <a:pPr>
              <a:lnSpc>
                <a:spcPct val="150000"/>
              </a:lnSpc>
            </a:pPr>
            <a:r>
              <a:rPr lang="da-DK" sz="1900" dirty="0"/>
              <a:t>Now </a:t>
            </a:r>
            <a:r>
              <a:rPr lang="da-DK" sz="1900" dirty="0" err="1"/>
              <a:t>too</a:t>
            </a:r>
            <a:r>
              <a:rPr lang="da-DK" sz="1900" dirty="0"/>
              <a:t> </a:t>
            </a:r>
            <a:r>
              <a:rPr lang="da-DK" sz="1900" dirty="0" err="1"/>
              <a:t>difficult</a:t>
            </a:r>
            <a:r>
              <a:rPr lang="da-DK" sz="1900" dirty="0"/>
              <a:t> to </a:t>
            </a:r>
            <a:r>
              <a:rPr lang="da-DK" sz="1900" dirty="0" err="1"/>
              <a:t>install</a:t>
            </a:r>
            <a:r>
              <a:rPr lang="da-DK" sz="1900" dirty="0"/>
              <a:t> / </a:t>
            </a:r>
            <a:r>
              <a:rPr lang="da-DK" sz="1900" dirty="0" err="1"/>
              <a:t>maintain</a:t>
            </a:r>
            <a:endParaRPr lang="da-DK" sz="19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4040CD-F151-8D47-BB2C-8FACD35B4DF3}"/>
              </a:ext>
            </a:extLst>
          </p:cNvPr>
          <p:cNvSpPr/>
          <p:nvPr/>
        </p:nvSpPr>
        <p:spPr>
          <a:xfrm>
            <a:off x="5621127" y="2092055"/>
            <a:ext cx="360040" cy="4221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4E87B-70C6-694F-9E0F-3E4077C50090}"/>
              </a:ext>
            </a:extLst>
          </p:cNvPr>
          <p:cNvSpPr txBox="1"/>
          <p:nvPr/>
        </p:nvSpPr>
        <p:spPr>
          <a:xfrm>
            <a:off x="5303912" y="2732461"/>
            <a:ext cx="720080" cy="5040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3000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45396-BFCE-004A-A156-8A2621A69D75}"/>
              </a:ext>
            </a:extLst>
          </p:cNvPr>
          <p:cNvSpPr txBox="1"/>
          <p:nvPr/>
        </p:nvSpPr>
        <p:spPr>
          <a:xfrm>
            <a:off x="5303912" y="3772743"/>
            <a:ext cx="720080" cy="5040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2000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5F448-59E5-544E-8290-3337B4A060B2}"/>
              </a:ext>
            </a:extLst>
          </p:cNvPr>
          <p:cNvSpPr txBox="1"/>
          <p:nvPr/>
        </p:nvSpPr>
        <p:spPr>
          <a:xfrm>
            <a:off x="5303912" y="4797934"/>
            <a:ext cx="720080" cy="5040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1000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E3EE0-C102-1444-A711-AC1A7C688E8B}"/>
              </a:ext>
            </a:extLst>
          </p:cNvPr>
          <p:cNvSpPr txBox="1"/>
          <p:nvPr/>
        </p:nvSpPr>
        <p:spPr>
          <a:xfrm>
            <a:off x="6424506" y="1983780"/>
            <a:ext cx="4524164" cy="5077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l"/>
            <a:r>
              <a:rPr lang="da-DK" sz="2000" dirty="0"/>
              <a:t>Guide </a:t>
            </a:r>
            <a:r>
              <a:rPr lang="da-DK" sz="2000" dirty="0" err="1"/>
              <a:t>optimizations</a:t>
            </a:r>
            <a:r>
              <a:rPr lang="da-DK" sz="2000" dirty="0"/>
              <a:t> per </a:t>
            </a:r>
            <a:r>
              <a:rPr lang="da-DK" sz="2000" dirty="0" err="1"/>
              <a:t>month</a:t>
            </a:r>
            <a:r>
              <a:rPr lang="da-DK" sz="2000" dirty="0"/>
              <a:t> 2013-2015</a:t>
            </a:r>
          </a:p>
        </p:txBody>
      </p:sp>
    </p:spTree>
    <p:extLst>
      <p:ext uri="{BB962C8B-B14F-4D97-AF65-F5344CB8AC3E}">
        <p14:creationId xmlns:p14="http://schemas.microsoft.com/office/powerpoint/2010/main" val="150227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Progress on python version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5CC3614-78DB-3247-AF81-C673A8545CCF}"/>
              </a:ext>
            </a:extLst>
          </p:cNvPr>
          <p:cNvSpPr txBox="1">
            <a:spLocks/>
          </p:cNvSpPr>
          <p:nvPr/>
        </p:nvSpPr>
        <p:spPr>
          <a:xfrm>
            <a:off x="609601" y="1997500"/>
            <a:ext cx="10896850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sz="2400" dirty="0"/>
              <a:t> Motivation for making python version of </a:t>
            </a:r>
            <a:r>
              <a:rPr lang="en-GB" sz="2400" dirty="0" err="1"/>
              <a:t>guide_bot</a:t>
            </a:r>
            <a:endParaRPr lang="en-GB" sz="2400" dirty="0"/>
          </a:p>
          <a:p>
            <a:pPr lvl="2">
              <a:lnSpc>
                <a:spcPct val="150000"/>
              </a:lnSpc>
            </a:pPr>
            <a:r>
              <a:rPr lang="en-GB" sz="2400" dirty="0"/>
              <a:t> Want to avoid the requirement of MATLAB license</a:t>
            </a:r>
          </a:p>
          <a:p>
            <a:pPr lvl="2">
              <a:lnSpc>
                <a:spcPct val="150000"/>
              </a:lnSpc>
            </a:pPr>
            <a:r>
              <a:rPr lang="en-GB" sz="2400" dirty="0"/>
              <a:t> Want to provide better customization of source / figure of merit</a:t>
            </a:r>
          </a:p>
          <a:p>
            <a:pPr lvl="2">
              <a:lnSpc>
                <a:spcPct val="150000"/>
              </a:lnSpc>
            </a:pPr>
            <a:r>
              <a:rPr lang="en-GB" sz="2400" dirty="0"/>
              <a:t> Object oriented design more suitable for the task</a:t>
            </a:r>
          </a:p>
          <a:p>
            <a:pPr lvl="2">
              <a:lnSpc>
                <a:spcPct val="150000"/>
              </a:lnSpc>
            </a:pPr>
            <a:r>
              <a:rPr lang="en-GB" sz="2400" dirty="0"/>
              <a:t> Can use </a:t>
            </a:r>
            <a:r>
              <a:rPr lang="en-GB" sz="2400" dirty="0" err="1"/>
              <a:t>McStasScript</a:t>
            </a:r>
            <a:r>
              <a:rPr lang="en-GB" sz="2400" dirty="0"/>
              <a:t> as </a:t>
            </a:r>
            <a:r>
              <a:rPr lang="en-GB" sz="2400" dirty="0" err="1"/>
              <a:t>McStas</a:t>
            </a:r>
            <a:r>
              <a:rPr lang="en-GB" sz="2400" dirty="0"/>
              <a:t> API and python dependencies for optimization</a:t>
            </a:r>
          </a:p>
          <a:p>
            <a:pPr lvl="2">
              <a:lnSpc>
                <a:spcPct val="150000"/>
              </a:lnSpc>
            </a:pPr>
            <a:r>
              <a:rPr lang="en-GB" sz="2400" dirty="0"/>
              <a:t> Can provide a package that is easier to install and more reliable</a:t>
            </a: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B6386D1E-B938-834A-8237-639723A219D4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5" name="Gruppo 49">
            <a:extLst>
              <a:ext uri="{FF2B5EF4-FFF2-40B4-BE49-F238E27FC236}">
                <a16:creationId xmlns:a16="http://schemas.microsoft.com/office/drawing/2014/main" id="{7B33342E-FF60-5143-A34E-9E6DDD0E1A86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CC64CC8C-91A0-8143-A822-B19771CD29C6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A64703C3-6088-F745-A1A7-D63CEC017247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E4A4D212-B582-F742-9EAD-021B4DD577F0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05A0403B-40D6-1F4B-9CCA-FA9F5935EF16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4A1CEF42-2B82-6947-8B79-B328E2B54AE9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58D2BB8A-4726-C746-B9DC-86B5C0243E27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DB214B5A-6E19-5B40-B5BA-10BEBE292BAE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8DB3E38E-C932-624B-8D8F-84459983A6A6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65A39BB6-6B09-134D-A6A3-2A5273640B0A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3179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9DA82-17A2-AC49-A7AC-837ED420F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4" y="2768705"/>
            <a:ext cx="11116136" cy="2304256"/>
          </a:xfrm>
          <a:prstGeom prst="rect">
            <a:avLst/>
          </a:prstGeom>
        </p:spPr>
      </p:pic>
      <p:sp>
        <p:nvSpPr>
          <p:cNvPr id="7" name="object 17">
            <a:extLst>
              <a:ext uri="{FF2B5EF4-FFF2-40B4-BE49-F238E27FC236}">
                <a16:creationId xmlns:a16="http://schemas.microsoft.com/office/drawing/2014/main" id="{3F0215E4-6FFB-F145-9C35-6878B8943245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8" name="Gruppo 49">
            <a:extLst>
              <a:ext uri="{FF2B5EF4-FFF2-40B4-BE49-F238E27FC236}">
                <a16:creationId xmlns:a16="http://schemas.microsoft.com/office/drawing/2014/main" id="{32BE2805-1638-FD44-97D0-582B79B152C0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09258908-3EAA-2B49-B38D-FCB45CF77C33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606A47EF-1A27-9044-8BF3-2360A34EC6B1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>
              <a:extLst>
                <a:ext uri="{FF2B5EF4-FFF2-40B4-BE49-F238E27FC236}">
                  <a16:creationId xmlns:a16="http://schemas.microsoft.com/office/drawing/2014/main" id="{76E3DA30-A492-4646-8F37-C2043274FC51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>
              <a:extLst>
                <a:ext uri="{FF2B5EF4-FFF2-40B4-BE49-F238E27FC236}">
                  <a16:creationId xmlns:a16="http://schemas.microsoft.com/office/drawing/2014/main" id="{B7A2B61A-4351-8348-97F8-51E75C33D35A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CC21FF39-9F8F-1F45-B040-8C682F24168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155FB06E-9589-7A4B-B157-1B075B8CB4FA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B5383CFC-CCF0-8D4F-8695-6065B317215C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9ABD9772-B089-A740-85E5-CE86494870B6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A5EA2657-F97C-6C4C-86A1-3D724AA21FB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61720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71659-F1F8-374C-A04F-8EF78041E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2" y="2563657"/>
            <a:ext cx="11014227" cy="2665543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EDD4BA95-C3DC-B449-BE08-99821F62B433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0" name="Gruppo 49">
            <a:extLst>
              <a:ext uri="{FF2B5EF4-FFF2-40B4-BE49-F238E27FC236}">
                <a16:creationId xmlns:a16="http://schemas.microsoft.com/office/drawing/2014/main" id="{EDCA1568-D64A-554E-B6C5-EE1FFBED5C16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80C33B1-E9D5-2F44-959A-D1AB67ADCD5B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06400D7D-8516-3B40-BC32-85070031D41E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2437E22D-4C95-A842-8A47-956284E3E0DA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672438BB-9E47-1B4A-A2DA-06D9093F71B3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7C3EA96E-51B9-F64A-82EE-AA9C306F0E2C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2C23808A-0E86-2049-A055-85581C1BA792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62C55D24-ECC0-D84A-83BA-CC29296D06C3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87BF846E-F688-0F4A-BD3B-67863081BA1E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4FAC07B1-8AA9-B042-86C4-02EC4B1E72E3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939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8DC0B-28F6-8F4B-8BE3-44DDFF84D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" y="2708920"/>
            <a:ext cx="11090815" cy="2304256"/>
          </a:xfrm>
          <a:prstGeom prst="rect">
            <a:avLst/>
          </a:prstGeom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543264E5-54CF-DC4E-BCDB-32BE2388AD54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3D5AF24A-B817-734A-BA49-F56CCA92F145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BAF118FC-856D-CE42-A00B-BAD8064DBB38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C6D09E30-57DA-5C4B-8156-C6C981566097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DEF68778-6AE6-7A46-B59C-7E331E33DEB6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4A201AC7-B6B3-4A4A-813A-EE022083CDEA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0824D923-19C9-D74B-88BE-CE17EC1C17B3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55ACFDC2-09DA-464F-998A-256A547C6321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8F5BD7-74C4-BF4C-B54C-C788F6F81127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F5282D63-1195-144A-BD36-575A980E8FDE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603DF635-D401-8B4F-887B-5672E36F38A1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0765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B4911043-8CC3-0C49-8498-F55EA2C33339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A18C7E48-AA3A-574E-941E-A3BCB500F00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EB936D23-F6D7-0042-BD82-EA5D21AE268B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DDB0538F-D886-D748-8584-71A86CC061D2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2C402E8A-E2C0-2D4F-8D5E-F307F37D5F41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9E2BF49E-F307-4443-87C6-3E92CFE16131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F1A5BC68-EAD1-CF47-8479-08A354799EBB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9D65B72D-C243-904D-96EC-F9ADF6CEEF9C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9FF048CB-F487-A547-8EC7-3DE2A17AA712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CFDE215A-075C-5E46-951A-119550CF816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9447A347-F1EE-9B41-A2DB-5541C5532763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58B1C6-6347-A24E-8907-52B1943936D0}"/>
              </a:ext>
            </a:extLst>
          </p:cNvPr>
          <p:cNvGrpSpPr/>
          <p:nvPr/>
        </p:nvGrpSpPr>
        <p:grpSpPr>
          <a:xfrm>
            <a:off x="2567608" y="4932987"/>
            <a:ext cx="6107568" cy="1361918"/>
            <a:chOff x="2567608" y="4932987"/>
            <a:chExt cx="6107568" cy="136191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08F5FF-E86E-1143-9936-47C7EAE3E558}"/>
                </a:ext>
              </a:extLst>
            </p:cNvPr>
            <p:cNvSpPr/>
            <p:nvPr/>
          </p:nvSpPr>
          <p:spPr>
            <a:xfrm>
              <a:off x="4554682" y="4973892"/>
              <a:ext cx="3888432" cy="1297567"/>
            </a:xfrm>
            <a:prstGeom prst="ellipse">
              <a:avLst/>
            </a:prstGeom>
            <a:solidFill>
              <a:schemeClr val="bg1"/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7B7CFC-1941-A442-B5D4-F50C6BB34255}"/>
                </a:ext>
              </a:extLst>
            </p:cNvPr>
            <p:cNvSpPr/>
            <p:nvPr/>
          </p:nvSpPr>
          <p:spPr>
            <a:xfrm>
              <a:off x="2927648" y="5157192"/>
              <a:ext cx="1656184" cy="936104"/>
            </a:xfrm>
            <a:prstGeom prst="ellipse">
              <a:avLst/>
            </a:prstGeom>
            <a:solidFill>
              <a:schemeClr val="bg1"/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27F0F84-FD70-2148-B45D-C2DD2D111694}"/>
                </a:ext>
              </a:extLst>
            </p:cNvPr>
            <p:cNvSpPr/>
            <p:nvPr/>
          </p:nvSpPr>
          <p:spPr>
            <a:xfrm>
              <a:off x="4438197" y="5036622"/>
              <a:ext cx="344475" cy="1258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C52A12-2240-FD40-825D-F725B94C6B9F}"/>
                </a:ext>
              </a:extLst>
            </p:cNvPr>
            <p:cNvSpPr/>
            <p:nvPr/>
          </p:nvSpPr>
          <p:spPr>
            <a:xfrm>
              <a:off x="2567608" y="4988171"/>
              <a:ext cx="1296144" cy="1258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E7D91F-15D6-894D-B3F4-4D075B00948F}"/>
                </a:ext>
              </a:extLst>
            </p:cNvPr>
            <p:cNvSpPr/>
            <p:nvPr/>
          </p:nvSpPr>
          <p:spPr>
            <a:xfrm flipH="1">
              <a:off x="8027104" y="4932987"/>
              <a:ext cx="648072" cy="1258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77E944-D544-2248-9B0C-54A3018D8C2C}"/>
                </a:ext>
              </a:extLst>
            </p:cNvPr>
            <p:cNvSpPr/>
            <p:nvPr/>
          </p:nvSpPr>
          <p:spPr>
            <a:xfrm>
              <a:off x="2999656" y="5157192"/>
              <a:ext cx="144016" cy="936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86ED6E-5D64-CE4B-A028-AD788A74EF53}"/>
                </a:ext>
              </a:extLst>
            </p:cNvPr>
            <p:cNvSpPr/>
            <p:nvPr/>
          </p:nvSpPr>
          <p:spPr>
            <a:xfrm>
              <a:off x="8172950" y="5423714"/>
              <a:ext cx="116485" cy="3985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0EF6F76-C38B-E247-AC06-EBDF4B74A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1" y="2060848"/>
            <a:ext cx="10973542" cy="27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94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B4911043-8CC3-0C49-8498-F55EA2C33339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A18C7E48-AA3A-574E-941E-A3BCB500F00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EB936D23-F6D7-0042-BD82-EA5D21AE268B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DDB0538F-D886-D748-8584-71A86CC061D2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2C402E8A-E2C0-2D4F-8D5E-F307F37D5F41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9E2BF49E-F307-4443-87C6-3E92CFE16131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F1A5BC68-EAD1-CF47-8479-08A354799EBB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9D65B72D-C243-904D-96EC-F9ADF6CEEF9C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9FF048CB-F487-A547-8EC7-3DE2A17AA712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CFDE215A-075C-5E46-951A-119550CF8162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9447A347-F1EE-9B41-A2DB-5541C5532763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1E376C-E9C9-274A-A5EC-029253104D6D}"/>
              </a:ext>
            </a:extLst>
          </p:cNvPr>
          <p:cNvSpPr txBox="1"/>
          <p:nvPr/>
        </p:nvSpPr>
        <p:spPr>
          <a:xfrm>
            <a:off x="3792511" y="17688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A17780-2559-6847-8549-FCF4BFB08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" y="2492896"/>
            <a:ext cx="11123307" cy="29628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01AE20-5268-FE40-94F7-BEA873E26679}"/>
              </a:ext>
            </a:extLst>
          </p:cNvPr>
          <p:cNvSpPr txBox="1"/>
          <p:nvPr/>
        </p:nvSpPr>
        <p:spPr>
          <a:xfrm rot="20077365">
            <a:off x="9772592" y="2862883"/>
            <a:ext cx="2016224" cy="5040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da-DK" sz="2000" dirty="0" err="1"/>
              <a:t>Defines</a:t>
            </a:r>
            <a:r>
              <a:rPr lang="da-DK" sz="2000" dirty="0"/>
              <a:t> </a:t>
            </a:r>
            <a:r>
              <a:rPr lang="da-DK" sz="2000" dirty="0" err="1"/>
              <a:t>custom</a:t>
            </a:r>
            <a:r>
              <a:rPr lang="da-DK" sz="2000" dirty="0"/>
              <a:t> parameters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8EAF9FC-5F13-2A42-A827-42ABA0C22DCF}"/>
              </a:ext>
            </a:extLst>
          </p:cNvPr>
          <p:cNvCxnSpPr/>
          <p:nvPr/>
        </p:nvCxnSpPr>
        <p:spPr>
          <a:xfrm flipH="1">
            <a:off x="9621982" y="2996952"/>
            <a:ext cx="722490" cy="475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892660-F6BF-5345-BB51-2AB78693B69C}"/>
              </a:ext>
            </a:extLst>
          </p:cNvPr>
          <p:cNvCxnSpPr>
            <a:cxnSpLocks/>
          </p:cNvCxnSpPr>
          <p:nvPr/>
        </p:nvCxnSpPr>
        <p:spPr>
          <a:xfrm flipH="1" flipV="1">
            <a:off x="9403774" y="2826328"/>
            <a:ext cx="924790" cy="1662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D823203-7F7C-BB43-BF5C-86D939D1087E}"/>
              </a:ext>
            </a:extLst>
          </p:cNvPr>
          <p:cNvSpPr txBox="1"/>
          <p:nvPr/>
        </p:nvSpPr>
        <p:spPr>
          <a:xfrm rot="733206">
            <a:off x="9447021" y="3867787"/>
            <a:ext cx="2070325" cy="3092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7500" lnSpcReduction="20000"/>
          </a:bodyPr>
          <a:lstStyle/>
          <a:p>
            <a:pPr algn="ctr"/>
            <a:r>
              <a:rPr lang="da-DK" sz="2000" dirty="0"/>
              <a:t>Sets min / max </a:t>
            </a:r>
            <a:r>
              <a:rPr lang="da-DK" sz="2000" dirty="0" err="1"/>
              <a:t>length</a:t>
            </a:r>
            <a:endParaRPr lang="da-DK" sz="20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9B685C-30F3-8A4D-AB19-DFAE35BA1AB8}"/>
              </a:ext>
            </a:extLst>
          </p:cNvPr>
          <p:cNvCxnSpPr>
            <a:cxnSpLocks/>
          </p:cNvCxnSpPr>
          <p:nvPr/>
        </p:nvCxnSpPr>
        <p:spPr>
          <a:xfrm flipH="1">
            <a:off x="7252855" y="3813464"/>
            <a:ext cx="2296390" cy="3948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D9C583-9070-6A48-AA1B-5191BE12ECB7}"/>
              </a:ext>
            </a:extLst>
          </p:cNvPr>
          <p:cNvSpPr txBox="1"/>
          <p:nvPr/>
        </p:nvSpPr>
        <p:spPr>
          <a:xfrm rot="21010314">
            <a:off x="8040363" y="5706779"/>
            <a:ext cx="2070325" cy="6278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da-DK" sz="2000" dirty="0" err="1"/>
              <a:t>Use</a:t>
            </a:r>
            <a:r>
              <a:rPr lang="da-DK" sz="2000" dirty="0"/>
              <a:t> of </a:t>
            </a:r>
            <a:r>
              <a:rPr lang="da-DK" sz="2000" dirty="0" err="1"/>
              <a:t>our</a:t>
            </a:r>
            <a:r>
              <a:rPr lang="da-DK" sz="2000" dirty="0"/>
              <a:t> </a:t>
            </a:r>
            <a:r>
              <a:rPr lang="da-DK" sz="2000" dirty="0" err="1"/>
              <a:t>custom</a:t>
            </a:r>
            <a:endParaRPr lang="da-DK" sz="2000" dirty="0"/>
          </a:p>
          <a:p>
            <a:pPr algn="ctr"/>
            <a:r>
              <a:rPr lang="da-DK" sz="2000" dirty="0"/>
              <a:t>parameters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A9D6A1-958A-524C-9578-352562F05DA4}"/>
              </a:ext>
            </a:extLst>
          </p:cNvPr>
          <p:cNvCxnSpPr>
            <a:cxnSpLocks/>
          </p:cNvCxnSpPr>
          <p:nvPr/>
        </p:nvCxnSpPr>
        <p:spPr>
          <a:xfrm flipH="1" flipV="1">
            <a:off x="8395856" y="5070764"/>
            <a:ext cx="467589" cy="67540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4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Python </a:t>
            </a:r>
            <a:r>
              <a:rPr lang="en-GB" dirty="0" err="1"/>
              <a:t>guide_bot</a:t>
            </a:r>
            <a:r>
              <a:rPr lang="en-GB" dirty="0"/>
              <a:t>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FFFF7-64FF-8F42-93FE-E4AF41BBF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5" y="2276872"/>
            <a:ext cx="11122495" cy="2104256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648E649-3EFD-3D4D-970F-51196971CC7F}"/>
              </a:ext>
            </a:extLst>
          </p:cNvPr>
          <p:cNvSpPr txBox="1">
            <a:spLocks/>
          </p:cNvSpPr>
          <p:nvPr/>
        </p:nvSpPr>
        <p:spPr>
          <a:xfrm>
            <a:off x="1487488" y="4581128"/>
            <a:ext cx="10896850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 hangingPunct="1"/>
            <a:r>
              <a:rPr lang="da-DK" sz="2400" dirty="0"/>
              <a:t> Writes </a:t>
            </a:r>
            <a:r>
              <a:rPr lang="da-DK" sz="2400" dirty="0" err="1"/>
              <a:t>project</a:t>
            </a:r>
            <a:r>
              <a:rPr lang="da-DK" sz="2400" dirty="0"/>
              <a:t> folder </a:t>
            </a:r>
            <a:r>
              <a:rPr lang="da-DK" sz="2400" dirty="0" err="1"/>
              <a:t>which</a:t>
            </a:r>
            <a:r>
              <a:rPr lang="da-DK" sz="2400" dirty="0"/>
              <a:t> </a:t>
            </a:r>
            <a:r>
              <a:rPr lang="da-DK" sz="2400" dirty="0" err="1"/>
              <a:t>should</a:t>
            </a:r>
            <a:r>
              <a:rPr lang="da-DK" sz="2400" dirty="0"/>
              <a:t> </a:t>
            </a:r>
            <a:r>
              <a:rPr lang="da-DK" sz="2400" dirty="0" err="1"/>
              <a:t>be</a:t>
            </a:r>
            <a:r>
              <a:rPr lang="da-DK" sz="2400" dirty="0"/>
              <a:t> </a:t>
            </a:r>
            <a:r>
              <a:rPr lang="da-DK" sz="2400" dirty="0" err="1"/>
              <a:t>uploaded</a:t>
            </a:r>
            <a:r>
              <a:rPr lang="da-DK" sz="2400" dirty="0"/>
              <a:t> to </a:t>
            </a:r>
            <a:r>
              <a:rPr lang="da-DK" sz="2400" dirty="0" err="1"/>
              <a:t>cluster</a:t>
            </a:r>
            <a:endParaRPr lang="da-DK" sz="2400" dirty="0"/>
          </a:p>
          <a:p>
            <a:pPr algn="just" hangingPunct="1"/>
            <a:r>
              <a:rPr lang="da-DK" sz="2400" dirty="0"/>
              <a:t> </a:t>
            </a:r>
            <a:r>
              <a:rPr lang="da-DK" sz="2400" dirty="0" err="1"/>
              <a:t>Contains</a:t>
            </a:r>
            <a:r>
              <a:rPr lang="da-DK" sz="2400" dirty="0"/>
              <a:t> script for </a:t>
            </a:r>
            <a:r>
              <a:rPr lang="da-DK" sz="2400" dirty="0" err="1"/>
              <a:t>running</a:t>
            </a:r>
            <a:r>
              <a:rPr lang="da-DK" sz="2400" dirty="0"/>
              <a:t> all </a:t>
            </a:r>
            <a:r>
              <a:rPr lang="da-DK" sz="2400" dirty="0" err="1"/>
              <a:t>optimizations</a:t>
            </a:r>
            <a:endParaRPr lang="da-DK" sz="2400" dirty="0"/>
          </a:p>
          <a:p>
            <a:pPr algn="just" hangingPunct="1"/>
            <a:r>
              <a:rPr lang="da-DK" sz="2400" dirty="0"/>
              <a:t> </a:t>
            </a:r>
            <a:r>
              <a:rPr lang="da-DK" sz="2400" dirty="0" err="1"/>
              <a:t>After</a:t>
            </a:r>
            <a:r>
              <a:rPr lang="da-DK" sz="2400" dirty="0"/>
              <a:t> jobs </a:t>
            </a:r>
            <a:r>
              <a:rPr lang="da-DK" sz="2400" dirty="0" err="1"/>
              <a:t>complete</a:t>
            </a:r>
            <a:r>
              <a:rPr lang="da-DK" sz="2400" dirty="0"/>
              <a:t> the data </a:t>
            </a:r>
            <a:r>
              <a:rPr lang="da-DK" sz="2400" dirty="0" err="1"/>
              <a:t>can</a:t>
            </a:r>
            <a:r>
              <a:rPr lang="da-DK" sz="2400" dirty="0"/>
              <a:t> </a:t>
            </a:r>
            <a:r>
              <a:rPr lang="da-DK" sz="2400" dirty="0" err="1"/>
              <a:t>be</a:t>
            </a:r>
            <a:r>
              <a:rPr lang="da-DK" sz="2400" dirty="0"/>
              <a:t> </a:t>
            </a:r>
            <a:r>
              <a:rPr lang="da-DK" sz="2400" dirty="0" err="1"/>
              <a:t>downloaded</a:t>
            </a:r>
            <a:endParaRPr lang="da-DK" sz="2400" dirty="0"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4D64F517-7491-1C4D-9724-DD604CDF7BFE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7C0D04DD-DC87-EE4D-BE59-76E3140A14C2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83EDA96B-17D8-5A46-89A4-049B307CD5A7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8AC744CF-DD94-2B48-8AD2-3828E9C07119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7006244F-6202-0A46-ABA5-FDB7C348A258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F829FF3D-982F-344D-82E5-67487BCC1B88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DFB48EB6-CCFA-C345-8AAF-441B011E75FC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5EAD1E83-216F-044C-B71D-A32A3C7A67D5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A5E6AF1A-267D-384D-B20E-AD717AB5E54E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3CD57E70-DDA7-DC44-9B84-9050A608DD30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957F6663-5E1A-2C46-8908-D9B7A6125A74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9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DD73AA2-8E23-0D41-8C00-59CD4B7B0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Introduction</a:t>
            </a:r>
            <a:endParaRPr lang="da-DK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7B4D2F7-3EC2-6A42-83E3-6C72C8E55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44595"/>
            <a:ext cx="6927108" cy="227500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guide_bot</a:t>
            </a:r>
            <a:r>
              <a:rPr lang="da-DK" dirty="0"/>
              <a:t> talk, </a:t>
            </a:r>
            <a:r>
              <a:rPr lang="da-DK" dirty="0" err="1"/>
              <a:t>shorter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planned</a:t>
            </a:r>
            <a:endParaRPr lang="da-DK" dirty="0"/>
          </a:p>
          <a:p>
            <a:pPr>
              <a:buFont typeface="Wingdings" pitchFamily="2" charset="2"/>
              <a:buChar char="§"/>
            </a:pPr>
            <a:r>
              <a:rPr lang="da-DK" dirty="0"/>
              <a:t> break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Union components and </a:t>
            </a:r>
            <a:r>
              <a:rPr lang="da-DK" dirty="0" err="1"/>
              <a:t>simulating</a:t>
            </a:r>
            <a:r>
              <a:rPr lang="da-DK" dirty="0"/>
              <a:t> sample </a:t>
            </a:r>
            <a:r>
              <a:rPr lang="da-DK" dirty="0" err="1"/>
              <a:t>environments</a:t>
            </a:r>
            <a:r>
              <a:rPr lang="da-DK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break</a:t>
            </a:r>
          </a:p>
          <a:p>
            <a:pPr>
              <a:buFont typeface="Wingdings" pitchFamily="2" charset="2"/>
              <a:buChar char="§"/>
            </a:pPr>
            <a:r>
              <a:rPr lang="da-DK" dirty="0"/>
              <a:t> </a:t>
            </a:r>
            <a:r>
              <a:rPr lang="da-DK" dirty="0" err="1"/>
              <a:t>McStasScript</a:t>
            </a:r>
            <a:r>
              <a:rPr lang="da-DK" dirty="0"/>
              <a:t> and </a:t>
            </a:r>
            <a:r>
              <a:rPr lang="da-DK" dirty="0" err="1"/>
              <a:t>oppertunity</a:t>
            </a:r>
            <a:r>
              <a:rPr lang="da-DK" dirty="0"/>
              <a:t> to </a:t>
            </a:r>
            <a:r>
              <a:rPr lang="da-DK" dirty="0" err="1"/>
              <a:t>try</a:t>
            </a:r>
            <a:r>
              <a:rPr lang="da-DK" dirty="0"/>
              <a:t> online!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28E589E-06BA-9643-9EB0-D93AA12C4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/>
              <a:t>Slight</a:t>
            </a:r>
            <a:r>
              <a:rPr lang="da-DK" dirty="0"/>
              <a:t> </a:t>
            </a:r>
            <a:r>
              <a:rPr lang="da-DK" dirty="0" err="1"/>
              <a:t>restructuring</a:t>
            </a:r>
            <a:r>
              <a:rPr lang="da-DK" dirty="0"/>
              <a:t> for </a:t>
            </a:r>
            <a:r>
              <a:rPr lang="da-DK" dirty="0" err="1"/>
              <a:t>today</a:t>
            </a:r>
            <a:r>
              <a:rPr lang="da-DK" dirty="0"/>
              <a:t>!</a:t>
            </a: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2E21BD3F-926B-AA42-B899-72412EC2C6E5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This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project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has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received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funding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from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the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European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Union’s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Horizon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2020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research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5" dirty="0">
                <a:solidFill>
                  <a:schemeClr val="tx1"/>
                </a:solidFill>
                <a:latin typeface="Muli" pitchFamily="2" charset="77"/>
                <a:cs typeface="Arial"/>
              </a:rPr>
              <a:t>and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innovation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20" dirty="0">
                <a:solidFill>
                  <a:schemeClr val="tx1"/>
                </a:solidFill>
                <a:latin typeface="Muli" pitchFamily="2" charset="77"/>
                <a:cs typeface="Arial"/>
              </a:rPr>
              <a:t>programme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under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grant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</a:t>
            </a:r>
            <a:r>
              <a:rPr sz="1200" spc="15" dirty="0">
                <a:solidFill>
                  <a:schemeClr val="tx1"/>
                </a:solidFill>
                <a:latin typeface="Muli" pitchFamily="2" charset="77"/>
                <a:cs typeface="Arial"/>
              </a:rPr>
              <a:t>agreement</a:t>
            </a:r>
            <a:r>
              <a:rPr sz="1200" spc="-10" dirty="0">
                <a:solidFill>
                  <a:schemeClr val="tx1"/>
                </a:solidFill>
                <a:latin typeface="Muli" pitchFamily="2" charset="77"/>
                <a:cs typeface="Arial"/>
              </a:rPr>
              <a:t> No. </a:t>
            </a:r>
            <a:r>
              <a:rPr sz="1200" spc="30" dirty="0">
                <a:solidFill>
                  <a:schemeClr val="tx1"/>
                </a:solidFill>
                <a:latin typeface="Muli" pitchFamily="2" charset="77"/>
                <a:cs typeface="Arial"/>
              </a:rPr>
              <a:t>823852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11" name="Gruppo 49">
            <a:extLst>
              <a:ext uri="{FF2B5EF4-FFF2-40B4-BE49-F238E27FC236}">
                <a16:creationId xmlns:a16="http://schemas.microsoft.com/office/drawing/2014/main" id="{B1166A54-457E-A84C-AEB7-E99830ACFA2E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7032C3A4-4291-C84D-B065-094EF0243065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868A2778-70E0-2549-9D81-EEC1F77F68D7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32DF27DE-EB70-9348-8DDD-7AB09A657203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6E0C7BE3-7CD7-524F-991B-4FE17EFA98DD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2CEEA822-1C8D-CA42-84CE-377AD37CC758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AAA8AE32-5049-2F48-A0CF-AFA62B498288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C1CBE324-F657-CD42-830C-8A8E00BD7B12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97E6BDAD-16CF-3B47-A246-8613CFBE3358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E93981FE-7516-F347-A579-1330BBDDDDD7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EEED94-A3D1-3740-8507-A9B9F70A5F2C}"/>
              </a:ext>
            </a:extLst>
          </p:cNvPr>
          <p:cNvSpPr txBox="1"/>
          <p:nvPr/>
        </p:nvSpPr>
        <p:spPr>
          <a:xfrm>
            <a:off x="470038" y="4243185"/>
            <a:ext cx="2376264" cy="6524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 err="1">
                <a:latin typeface="Athelas" panose="02000503000000020003" pitchFamily="2" charset="77"/>
              </a:rPr>
              <a:t>guide_bot</a:t>
            </a:r>
            <a:endParaRPr lang="da-DK" sz="3400" dirty="0">
              <a:latin typeface="Athelas" panose="02000503000000020003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92CAD-E227-A246-BBE6-07E6FCF9AFD2}"/>
              </a:ext>
            </a:extLst>
          </p:cNvPr>
          <p:cNvSpPr txBox="1"/>
          <p:nvPr/>
        </p:nvSpPr>
        <p:spPr>
          <a:xfrm>
            <a:off x="1124452" y="4895676"/>
            <a:ext cx="4959712" cy="6524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>
                <a:latin typeface="Athelas" panose="02000503000000020003" pitchFamily="2" charset="77"/>
              </a:rPr>
              <a:t>Union components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8E6891-C35A-FA43-BBC7-CB9F0FF2EBA8}"/>
              </a:ext>
            </a:extLst>
          </p:cNvPr>
          <p:cNvSpPr txBox="1"/>
          <p:nvPr/>
        </p:nvSpPr>
        <p:spPr>
          <a:xfrm>
            <a:off x="1950221" y="5554660"/>
            <a:ext cx="4959712" cy="864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3400" dirty="0" err="1">
                <a:latin typeface="Athelas" panose="02000503000000020003" pitchFamily="2" charset="77"/>
              </a:rPr>
              <a:t>McStasScript</a:t>
            </a:r>
            <a:endParaRPr lang="da-DK" sz="3400" dirty="0">
              <a:latin typeface="Athelas" panose="02000503000000020003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625A9-37B7-ED4B-B78F-BEBD77F802D8}"/>
              </a:ext>
            </a:extLst>
          </p:cNvPr>
          <p:cNvSpPr txBox="1"/>
          <p:nvPr/>
        </p:nvSpPr>
        <p:spPr>
          <a:xfrm>
            <a:off x="2650203" y="4393662"/>
            <a:ext cx="9014794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Automatic guide </a:t>
            </a:r>
            <a:r>
              <a:rPr lang="da-DK" sz="2000" dirty="0" err="1"/>
              <a:t>optimization</a:t>
            </a:r>
            <a:r>
              <a:rPr lang="da-DK" sz="2000" dirty="0"/>
              <a:t> given </a:t>
            </a:r>
            <a:r>
              <a:rPr lang="da-DK" sz="2000" dirty="0" err="1"/>
              <a:t>requirements</a:t>
            </a:r>
            <a:r>
              <a:rPr lang="da-DK" sz="2000" dirty="0"/>
              <a:t> and overall </a:t>
            </a:r>
            <a:r>
              <a:rPr lang="da-DK" sz="2000" dirty="0" err="1"/>
              <a:t>geometry</a:t>
            </a:r>
            <a:r>
              <a:rPr lang="da-DK" sz="2000" dirty="0"/>
              <a:t> (MATLAB)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AA509-B77C-7649-AB42-0D63FE32E0EA}"/>
              </a:ext>
            </a:extLst>
          </p:cNvPr>
          <p:cNvSpPr txBox="1"/>
          <p:nvPr/>
        </p:nvSpPr>
        <p:spPr>
          <a:xfrm>
            <a:off x="5438036" y="5046153"/>
            <a:ext cx="5637105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Modular samples, multiple </a:t>
            </a:r>
            <a:r>
              <a:rPr lang="da-DK" sz="2000" dirty="0" err="1"/>
              <a:t>scattering</a:t>
            </a:r>
            <a:r>
              <a:rPr lang="da-DK" sz="2000" dirty="0"/>
              <a:t> </a:t>
            </a:r>
            <a:r>
              <a:rPr lang="da-DK" sz="2000" dirty="0" err="1"/>
              <a:t>within</a:t>
            </a:r>
            <a:r>
              <a:rPr lang="da-DK" sz="2000" dirty="0"/>
              <a:t> </a:t>
            </a:r>
            <a:r>
              <a:rPr lang="da-DK" sz="2000" dirty="0" err="1"/>
              <a:t>McStas</a:t>
            </a:r>
            <a:endParaRPr lang="da-DK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0D0FE7-34AD-BA4C-A57C-68465605F059}"/>
              </a:ext>
            </a:extLst>
          </p:cNvPr>
          <p:cNvSpPr txBox="1"/>
          <p:nvPr/>
        </p:nvSpPr>
        <p:spPr>
          <a:xfrm>
            <a:off x="5890565" y="5698644"/>
            <a:ext cx="6120680" cy="4361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da-DK" sz="2000" dirty="0"/>
              <a:t>Flexible </a:t>
            </a:r>
            <a:r>
              <a:rPr lang="da-DK" sz="2000" dirty="0" err="1"/>
              <a:t>McStas</a:t>
            </a:r>
            <a:r>
              <a:rPr lang="da-DK" sz="2000" dirty="0"/>
              <a:t> </a:t>
            </a:r>
            <a:r>
              <a:rPr lang="da-DK" sz="2000" dirty="0" err="1"/>
              <a:t>Python</a:t>
            </a:r>
            <a:r>
              <a:rPr lang="da-DK" sz="2000" dirty="0"/>
              <a:t> API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B0776BF-758F-D34F-A71A-F282E032C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r="19327"/>
          <a:stretch/>
        </p:blipFill>
        <p:spPr>
          <a:xfrm>
            <a:off x="8563988" y="1438102"/>
            <a:ext cx="2912165" cy="2648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9FC09-98D1-BB43-BF1B-BAE43C91CEC3}"/>
              </a:ext>
            </a:extLst>
          </p:cNvPr>
          <p:cNvSpPr txBox="1"/>
          <p:nvPr/>
        </p:nvSpPr>
        <p:spPr>
          <a:xfrm rot="20521227">
            <a:off x="8974413" y="74572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solidFill>
                  <a:srgbClr val="666666"/>
                </a:solidFill>
              </a:rPr>
              <a:t>Mads Bertelsen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E4CB900A-756C-004F-B710-CC21D9F4FD32}"/>
              </a:ext>
            </a:extLst>
          </p:cNvPr>
          <p:cNvSpPr/>
          <p:nvPr/>
        </p:nvSpPr>
        <p:spPr>
          <a:xfrm rot="1256700">
            <a:off x="10258066" y="1049070"/>
            <a:ext cx="383477" cy="567424"/>
          </a:xfrm>
          <a:custGeom>
            <a:avLst/>
            <a:gdLst>
              <a:gd name="connsiteX0" fmla="*/ 0 w 855892"/>
              <a:gd name="connsiteY0" fmla="*/ 8988 h 587327"/>
              <a:gd name="connsiteX1" fmla="*/ 726830 w 855892"/>
              <a:gd name="connsiteY1" fmla="*/ 79327 h 587327"/>
              <a:gd name="connsiteX2" fmla="*/ 851876 w 855892"/>
              <a:gd name="connsiteY2" fmla="*/ 587327 h 58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5892" h="587327">
                <a:moveTo>
                  <a:pt x="0" y="8988"/>
                </a:moveTo>
                <a:cubicBezTo>
                  <a:pt x="292425" y="-4038"/>
                  <a:pt x="584851" y="-17063"/>
                  <a:pt x="726830" y="79327"/>
                </a:cubicBezTo>
                <a:cubicBezTo>
                  <a:pt x="868809" y="175717"/>
                  <a:pt x="860342" y="381522"/>
                  <a:pt x="851876" y="587327"/>
                </a:cubicBezTo>
              </a:path>
            </a:pathLst>
          </a:custGeom>
          <a:noFill/>
          <a:ln w="3810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96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Progress on python version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5CC3614-78DB-3247-AF81-C673A8545CCF}"/>
              </a:ext>
            </a:extLst>
          </p:cNvPr>
          <p:cNvSpPr txBox="1">
            <a:spLocks/>
          </p:cNvSpPr>
          <p:nvPr/>
        </p:nvSpPr>
        <p:spPr>
          <a:xfrm>
            <a:off x="609601" y="1997500"/>
            <a:ext cx="10896850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da-DK" sz="2400" dirty="0"/>
              <a:t> Exploration of the data</a:t>
            </a:r>
          </a:p>
          <a:p>
            <a:pPr lvl="2">
              <a:lnSpc>
                <a:spcPct val="150000"/>
              </a:lnSpc>
            </a:pPr>
            <a:r>
              <a:rPr lang="da-DK" sz="2400" dirty="0"/>
              <a:t> Show </a:t>
            </a:r>
            <a:r>
              <a:rPr lang="da-DK" sz="2400" dirty="0" err="1"/>
              <a:t>jupyter</a:t>
            </a:r>
            <a:r>
              <a:rPr lang="da-DK" sz="2400" dirty="0"/>
              <a:t> notebook live demo</a:t>
            </a:r>
          </a:p>
        </p:txBody>
      </p:sp>
    </p:spTree>
    <p:extLst>
      <p:ext uri="{BB962C8B-B14F-4D97-AF65-F5344CB8AC3E}">
        <p14:creationId xmlns:p14="http://schemas.microsoft.com/office/powerpoint/2010/main" val="4019825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Progress on python version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5CC3614-78DB-3247-AF81-C673A8545CCF}"/>
              </a:ext>
            </a:extLst>
          </p:cNvPr>
          <p:cNvSpPr txBox="1">
            <a:spLocks/>
          </p:cNvSpPr>
          <p:nvPr/>
        </p:nvSpPr>
        <p:spPr>
          <a:xfrm>
            <a:off x="609601" y="1700808"/>
            <a:ext cx="10896850" cy="4968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dirty="0"/>
              <a:t> Additional new features in python version</a:t>
            </a:r>
          </a:p>
          <a:p>
            <a:pPr lvl="2"/>
            <a:r>
              <a:rPr lang="en-GB" dirty="0"/>
              <a:t> User defined constraints</a:t>
            </a:r>
          </a:p>
          <a:p>
            <a:pPr lvl="2"/>
            <a:r>
              <a:rPr lang="en-GB" dirty="0"/>
              <a:t> Scan as many dimensions as desired</a:t>
            </a:r>
          </a:p>
          <a:p>
            <a:pPr lvl="2"/>
            <a:r>
              <a:rPr lang="en-GB" dirty="0"/>
              <a:t> Have analysis runs for as many moderators as desired</a:t>
            </a:r>
          </a:p>
          <a:p>
            <a:pPr lvl="2"/>
            <a:r>
              <a:rPr lang="en-GB" dirty="0"/>
              <a:t> Easier addition of sources, figure of merit, clusters, guide elements, …</a:t>
            </a:r>
          </a:p>
          <a:p>
            <a:pPr>
              <a:lnSpc>
                <a:spcPct val="150000"/>
              </a:lnSpc>
            </a:pPr>
            <a:r>
              <a:rPr lang="en-GB" dirty="0"/>
              <a:t> Features not yet implemented in python version</a:t>
            </a:r>
          </a:p>
          <a:p>
            <a:pPr lvl="2"/>
            <a:r>
              <a:rPr lang="en-GB" dirty="0"/>
              <a:t> System to handle loosing line of sight</a:t>
            </a:r>
          </a:p>
          <a:p>
            <a:pPr lvl="2"/>
            <a:r>
              <a:rPr lang="en-GB" dirty="0"/>
              <a:t> More guide elements (only straight, elliptic and gap available now)</a:t>
            </a:r>
          </a:p>
          <a:p>
            <a:pPr lvl="2"/>
            <a:r>
              <a:rPr lang="en-GB" dirty="0"/>
              <a:t> General system handling reflectivity options</a:t>
            </a:r>
          </a:p>
          <a:p>
            <a:pPr lvl="2"/>
            <a:r>
              <a:rPr lang="en-GB" dirty="0"/>
              <a:t> Coating optimization</a:t>
            </a:r>
          </a:p>
          <a:p>
            <a:pPr lvl="2"/>
            <a:r>
              <a:rPr lang="en-GB" dirty="0"/>
              <a:t> Plotting of the finished guide</a:t>
            </a:r>
          </a:p>
          <a:p>
            <a:pPr lvl="2"/>
            <a:r>
              <a:rPr lang="en-GB" dirty="0"/>
              <a:t> Nice report for each optimized guide</a:t>
            </a:r>
          </a:p>
        </p:txBody>
      </p:sp>
    </p:spTree>
    <p:extLst>
      <p:ext uri="{BB962C8B-B14F-4D97-AF65-F5344CB8AC3E}">
        <p14:creationId xmlns:p14="http://schemas.microsoft.com/office/powerpoint/2010/main" val="3756888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5CC3614-78DB-3247-AF81-C673A8545CCF}"/>
              </a:ext>
            </a:extLst>
          </p:cNvPr>
          <p:cNvSpPr txBox="1">
            <a:spLocks/>
          </p:cNvSpPr>
          <p:nvPr/>
        </p:nvSpPr>
        <p:spPr>
          <a:xfrm>
            <a:off x="609601" y="1997500"/>
            <a:ext cx="10896850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sz="2000" dirty="0"/>
              <a:t>The process of guide design can be made significantly easier with a tool like </a:t>
            </a:r>
            <a:r>
              <a:rPr lang="en-GB" sz="2000" dirty="0" err="1"/>
              <a:t>guide_bot</a:t>
            </a:r>
            <a:endParaRPr lang="en-GB" sz="2000" dirty="0"/>
          </a:p>
          <a:p>
            <a:pPr hangingPunct="1">
              <a:lnSpc>
                <a:spcPct val="150000"/>
              </a:lnSpc>
            </a:pPr>
            <a:r>
              <a:rPr lang="en-GB" sz="2000" dirty="0"/>
              <a:t>The first version of </a:t>
            </a:r>
            <a:r>
              <a:rPr lang="en-GB" sz="2000" dirty="0" err="1"/>
              <a:t>guide_bot</a:t>
            </a:r>
            <a:r>
              <a:rPr lang="en-GB" sz="2000" dirty="0"/>
              <a:t> had external users and arguably high impact</a:t>
            </a:r>
          </a:p>
          <a:p>
            <a:pPr hangingPunct="1">
              <a:lnSpc>
                <a:spcPct val="150000"/>
              </a:lnSpc>
            </a:pPr>
            <a:r>
              <a:rPr lang="en-GB" sz="2000" dirty="0"/>
              <a:t>My apologies for not maintaining the software</a:t>
            </a:r>
          </a:p>
          <a:p>
            <a:pPr hangingPunct="1">
              <a:lnSpc>
                <a:spcPct val="150000"/>
              </a:lnSpc>
            </a:pPr>
            <a:endParaRPr lang="en-GB" sz="2000" dirty="0"/>
          </a:p>
          <a:p>
            <a:pPr hangingPunct="1">
              <a:lnSpc>
                <a:spcPct val="150000"/>
              </a:lnSpc>
            </a:pPr>
            <a:r>
              <a:rPr lang="en-GB" sz="2000" dirty="0"/>
              <a:t>New python version on the way, hope this will satisfy the needs of the community</a:t>
            </a:r>
          </a:p>
          <a:p>
            <a:pPr hangingPunct="1">
              <a:lnSpc>
                <a:spcPct val="150000"/>
              </a:lnSpc>
            </a:pPr>
            <a:r>
              <a:rPr lang="en-GB" sz="2000" dirty="0"/>
              <a:t>More professional software, easier to contribute / collaborate, easier to install </a:t>
            </a:r>
            <a:r>
              <a:rPr lang="en-GB" sz="2000"/>
              <a:t>and truly open </a:t>
            </a:r>
            <a:r>
              <a:rPr lang="en-GB" sz="2000" dirty="0"/>
              <a:t>source</a:t>
            </a:r>
          </a:p>
          <a:p>
            <a:pPr>
              <a:lnSpc>
                <a:spcPct val="150000"/>
              </a:lnSpc>
            </a:pPr>
            <a:r>
              <a:rPr lang="en-US" u="sng" dirty="0">
                <a:hlinkClick r:id="rId2"/>
              </a:rPr>
              <a:t>https://git.esss.dk/highness/guide_bot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9320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BE9F-916A-E74F-AA48-EE7E1DDD5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Thanks</a:t>
            </a:r>
            <a:r>
              <a:rPr lang="da-DK" dirty="0"/>
              <a:t> for </a:t>
            </a:r>
            <a:r>
              <a:rPr lang="da-DK" dirty="0" err="1"/>
              <a:t>your</a:t>
            </a:r>
            <a:r>
              <a:rPr lang="da-DK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4176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Guide design workflow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290764E-5AFD-784B-9863-27579DB2F440}"/>
              </a:ext>
            </a:extLst>
          </p:cNvPr>
          <p:cNvSpPr txBox="1">
            <a:spLocks/>
          </p:cNvSpPr>
          <p:nvPr/>
        </p:nvSpPr>
        <p:spPr>
          <a:xfrm>
            <a:off x="609601" y="1997500"/>
            <a:ext cx="10896850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dirty="0"/>
              <a:t> General problem, provide the best guide for given beam requirements</a:t>
            </a:r>
          </a:p>
          <a:p>
            <a:pPr hangingPunct="1">
              <a:lnSpc>
                <a:spcPct val="150000"/>
              </a:lnSpc>
            </a:pPr>
            <a:r>
              <a:rPr lang="en-GB" dirty="0"/>
              <a:t> Guide design is a laborious process and many alternative solutions exists</a:t>
            </a:r>
          </a:p>
          <a:p>
            <a:pPr>
              <a:lnSpc>
                <a:spcPct val="150000"/>
              </a:lnSpc>
            </a:pPr>
            <a:r>
              <a:rPr lang="en-GB" dirty="0"/>
              <a:t> In many cases the amount of work involved means only few solutions are investigated</a:t>
            </a: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A6765270-9798-604F-86E9-A789EA82D20B}"/>
              </a:ext>
            </a:extLst>
          </p:cNvPr>
          <p:cNvSpPr txBox="1"/>
          <p:nvPr/>
        </p:nvSpPr>
        <p:spPr>
          <a:xfrm>
            <a:off x="1184343" y="6522581"/>
            <a:ext cx="959636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HighNESS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is </a:t>
            </a:r>
            <a:r>
              <a:rPr lang="da-DK" sz="1200" spc="5" dirty="0" err="1">
                <a:solidFill>
                  <a:schemeClr val="tx1"/>
                </a:solidFill>
                <a:latin typeface="Muli" pitchFamily="2" charset="77"/>
                <a:cs typeface="Arial"/>
              </a:rPr>
              <a:t>funded</a:t>
            </a:r>
            <a:r>
              <a:rPr lang="da-DK" sz="1200" spc="5" dirty="0">
                <a:solidFill>
                  <a:schemeClr val="tx1"/>
                </a:solidFill>
                <a:latin typeface="Muli" pitchFamily="2" charset="77"/>
                <a:cs typeface="Arial"/>
              </a:rPr>
              <a:t> by the European Framework for Research and Innovation Horizon 2020, under grant agreement 951782</a:t>
            </a:r>
            <a:endParaRPr sz="1200" dirty="0">
              <a:solidFill>
                <a:schemeClr val="tx1"/>
              </a:solidFill>
              <a:latin typeface="Muli" pitchFamily="2" charset="77"/>
              <a:cs typeface="Arial"/>
            </a:endParaRPr>
          </a:p>
        </p:txBody>
      </p:sp>
      <p:grpSp>
        <p:nvGrpSpPr>
          <p:cNvPr id="9" name="Gruppo 49">
            <a:extLst>
              <a:ext uri="{FF2B5EF4-FFF2-40B4-BE49-F238E27FC236}">
                <a16:creationId xmlns:a16="http://schemas.microsoft.com/office/drawing/2014/main" id="{8D70444F-F7C7-DE43-8224-E4D1FF30E8ED}"/>
              </a:ext>
            </a:extLst>
          </p:cNvPr>
          <p:cNvGrpSpPr/>
          <p:nvPr/>
        </p:nvGrpSpPr>
        <p:grpSpPr>
          <a:xfrm>
            <a:off x="352538" y="6254272"/>
            <a:ext cx="687589" cy="488315"/>
            <a:chOff x="995362" y="6228257"/>
            <a:chExt cx="486409" cy="345440"/>
          </a:xfrm>
        </p:grpSpPr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C277A3A1-E8E2-1844-BAF4-FCA174474B5E}"/>
                </a:ext>
              </a:extLst>
            </p:cNvPr>
            <p:cNvSpPr/>
            <p:nvPr/>
          </p:nvSpPr>
          <p:spPr>
            <a:xfrm>
              <a:off x="995362" y="6228257"/>
              <a:ext cx="486409" cy="345440"/>
            </a:xfrm>
            <a:custGeom>
              <a:avLst/>
              <a:gdLst/>
              <a:ahLst/>
              <a:cxnLst/>
              <a:rect l="l" t="t" r="r" b="b"/>
              <a:pathLst>
                <a:path w="486409" h="345440">
                  <a:moveTo>
                    <a:pt x="0" y="345097"/>
                  </a:moveTo>
                  <a:lnTo>
                    <a:pt x="486282" y="345097"/>
                  </a:lnTo>
                  <a:lnTo>
                    <a:pt x="486282" y="0"/>
                  </a:lnTo>
                  <a:lnTo>
                    <a:pt x="0" y="0"/>
                  </a:lnTo>
                  <a:lnTo>
                    <a:pt x="0" y="345097"/>
                  </a:lnTo>
                  <a:close/>
                </a:path>
              </a:pathLst>
            </a:custGeom>
            <a:solidFill>
              <a:srgbClr val="094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F4D50B56-85BF-C942-BDC2-F394D3366C75}"/>
                </a:ext>
              </a:extLst>
            </p:cNvPr>
            <p:cNvSpPr/>
            <p:nvPr/>
          </p:nvSpPr>
          <p:spPr>
            <a:xfrm>
              <a:off x="1097493" y="6259376"/>
              <a:ext cx="86594" cy="852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396EA7BA-FE77-FB4F-B653-8B4D140B8947}"/>
                </a:ext>
              </a:extLst>
            </p:cNvPr>
            <p:cNvSpPr/>
            <p:nvPr/>
          </p:nvSpPr>
          <p:spPr>
            <a:xfrm>
              <a:off x="1219894" y="6240415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23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6" y="25438"/>
                  </a:lnTo>
                  <a:lnTo>
                    <a:pt x="24117" y="20523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6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6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4A053A92-8B22-5E48-ACB0-43631FA3FAC6}"/>
                </a:ext>
              </a:extLst>
            </p:cNvPr>
            <p:cNvSpPr/>
            <p:nvPr/>
          </p:nvSpPr>
          <p:spPr>
            <a:xfrm>
              <a:off x="1290485" y="6259376"/>
              <a:ext cx="86715" cy="852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9D10EA66-5C9B-CA42-A451-C61299A65029}"/>
                </a:ext>
              </a:extLst>
            </p:cNvPr>
            <p:cNvSpPr/>
            <p:nvPr/>
          </p:nvSpPr>
          <p:spPr>
            <a:xfrm>
              <a:off x="1361198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839"/>
                  </a:moveTo>
                  <a:lnTo>
                    <a:pt x="0" y="12839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552"/>
                  </a:lnTo>
                  <a:lnTo>
                    <a:pt x="25704" y="25552"/>
                  </a:lnTo>
                  <a:lnTo>
                    <a:pt x="24117" y="20650"/>
                  </a:lnTo>
                  <a:lnTo>
                    <a:pt x="34899" y="12839"/>
                  </a:lnTo>
                  <a:close/>
                </a:path>
                <a:path w="34925" h="33654">
                  <a:moveTo>
                    <a:pt x="25704" y="25552"/>
                  </a:moveTo>
                  <a:lnTo>
                    <a:pt x="17449" y="25552"/>
                  </a:lnTo>
                  <a:lnTo>
                    <a:pt x="28232" y="33362"/>
                  </a:lnTo>
                  <a:lnTo>
                    <a:pt x="25704" y="25552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839"/>
                  </a:lnTo>
                  <a:lnTo>
                    <a:pt x="21564" y="12839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C75C2A65-D6BF-094E-9F56-E4565829B162}"/>
                </a:ext>
              </a:extLst>
            </p:cNvPr>
            <p:cNvSpPr/>
            <p:nvPr/>
          </p:nvSpPr>
          <p:spPr>
            <a:xfrm>
              <a:off x="1290485" y="6453160"/>
              <a:ext cx="86601" cy="85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E9419174-E8F5-8A4D-BD2C-EFB6CAEAD13F}"/>
                </a:ext>
              </a:extLst>
            </p:cNvPr>
            <p:cNvSpPr/>
            <p:nvPr/>
          </p:nvSpPr>
          <p:spPr>
            <a:xfrm>
              <a:off x="1219782" y="6524114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535"/>
                  </a:lnTo>
                  <a:lnTo>
                    <a:pt x="6667" y="33248"/>
                  </a:lnTo>
                  <a:lnTo>
                    <a:pt x="17449" y="25438"/>
                  </a:lnTo>
                  <a:lnTo>
                    <a:pt x="25704" y="25438"/>
                  </a:lnTo>
                  <a:lnTo>
                    <a:pt x="24117" y="20535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704" y="25438"/>
                  </a:moveTo>
                  <a:lnTo>
                    <a:pt x="17449" y="25438"/>
                  </a:lnTo>
                  <a:lnTo>
                    <a:pt x="28232" y="33248"/>
                  </a:lnTo>
                  <a:lnTo>
                    <a:pt x="25704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32A338D8-4E7A-0842-9957-AE790DD9B51A}"/>
                </a:ext>
              </a:extLst>
            </p:cNvPr>
            <p:cNvSpPr/>
            <p:nvPr/>
          </p:nvSpPr>
          <p:spPr>
            <a:xfrm>
              <a:off x="1097382" y="6453161"/>
              <a:ext cx="86705" cy="8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B0DFF023-9B21-DA46-A994-0CA039DA637E}"/>
                </a:ext>
              </a:extLst>
            </p:cNvPr>
            <p:cNvSpPr/>
            <p:nvPr/>
          </p:nvSpPr>
          <p:spPr>
            <a:xfrm>
              <a:off x="1078483" y="6382207"/>
              <a:ext cx="34925" cy="33655"/>
            </a:xfrm>
            <a:custGeom>
              <a:avLst/>
              <a:gdLst/>
              <a:ahLst/>
              <a:cxnLst/>
              <a:rect l="l" t="t" r="r" b="b"/>
              <a:pathLst>
                <a:path w="34925" h="33654">
                  <a:moveTo>
                    <a:pt x="34899" y="12725"/>
                  </a:moveTo>
                  <a:lnTo>
                    <a:pt x="0" y="12725"/>
                  </a:lnTo>
                  <a:lnTo>
                    <a:pt x="10782" y="20650"/>
                  </a:lnTo>
                  <a:lnTo>
                    <a:pt x="6667" y="33362"/>
                  </a:lnTo>
                  <a:lnTo>
                    <a:pt x="17449" y="25438"/>
                  </a:lnTo>
                  <a:lnTo>
                    <a:pt x="25667" y="25438"/>
                  </a:lnTo>
                  <a:lnTo>
                    <a:pt x="24117" y="20650"/>
                  </a:lnTo>
                  <a:lnTo>
                    <a:pt x="34899" y="12725"/>
                  </a:lnTo>
                  <a:close/>
                </a:path>
                <a:path w="34925" h="33654">
                  <a:moveTo>
                    <a:pt x="25667" y="25438"/>
                  </a:moveTo>
                  <a:lnTo>
                    <a:pt x="17449" y="25438"/>
                  </a:lnTo>
                  <a:lnTo>
                    <a:pt x="28232" y="33362"/>
                  </a:lnTo>
                  <a:lnTo>
                    <a:pt x="25667" y="25438"/>
                  </a:lnTo>
                  <a:close/>
                </a:path>
                <a:path w="34925" h="33654">
                  <a:moveTo>
                    <a:pt x="17449" y="0"/>
                  </a:moveTo>
                  <a:lnTo>
                    <a:pt x="13334" y="12725"/>
                  </a:lnTo>
                  <a:lnTo>
                    <a:pt x="21564" y="12725"/>
                  </a:lnTo>
                  <a:lnTo>
                    <a:pt x="17449" y="0"/>
                  </a:lnTo>
                  <a:close/>
                </a:path>
              </a:pathLst>
            </a:custGeom>
            <a:solidFill>
              <a:srgbClr val="F9E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4865DC7-EA11-1547-9755-A5E854F2D42A}"/>
              </a:ext>
            </a:extLst>
          </p:cNvPr>
          <p:cNvSpPr txBox="1"/>
          <p:nvPr/>
        </p:nvSpPr>
        <p:spPr>
          <a:xfrm>
            <a:off x="2089444" y="3631440"/>
            <a:ext cx="2944821" cy="93886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da-DK" sz="2000" dirty="0" err="1"/>
              <a:t>Beam</a:t>
            </a:r>
            <a:r>
              <a:rPr lang="da-DK" sz="2000" dirty="0"/>
              <a:t> </a:t>
            </a:r>
            <a:r>
              <a:rPr lang="da-DK" sz="2000" dirty="0" err="1"/>
              <a:t>requirements</a:t>
            </a:r>
            <a:r>
              <a:rPr lang="da-DK" sz="2000" dirty="0"/>
              <a:t> and </a:t>
            </a:r>
            <a:r>
              <a:rPr lang="da-DK" sz="2000" dirty="0" err="1"/>
              <a:t>constraints</a:t>
            </a:r>
            <a:endParaRPr lang="da-DK" sz="2000" dirty="0"/>
          </a:p>
          <a:p>
            <a:pPr algn="ctr"/>
            <a:r>
              <a:rPr lang="da-DK" sz="1700" dirty="0"/>
              <a:t>(</a:t>
            </a:r>
            <a:r>
              <a:rPr lang="da-DK" sz="1700" dirty="0" err="1"/>
              <a:t>figure</a:t>
            </a:r>
            <a:r>
              <a:rPr lang="da-DK" sz="1700" dirty="0"/>
              <a:t> of merit)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773A94-2149-C74F-9DE7-368FD10537E5}"/>
              </a:ext>
            </a:extLst>
          </p:cNvPr>
          <p:cNvSpPr txBox="1"/>
          <p:nvPr/>
        </p:nvSpPr>
        <p:spPr>
          <a:xfrm>
            <a:off x="6704241" y="3847463"/>
            <a:ext cx="3024336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da-DK" sz="2000" dirty="0" err="1"/>
              <a:t>Think</a:t>
            </a:r>
            <a:r>
              <a:rPr lang="da-DK" sz="2000" dirty="0"/>
              <a:t> of guide </a:t>
            </a:r>
            <a:r>
              <a:rPr lang="da-DK" sz="2000" dirty="0" err="1"/>
              <a:t>geometries</a:t>
            </a:r>
            <a:endParaRPr lang="da-DK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2B4647-E12C-B247-A7E9-913BF0BEA328}"/>
              </a:ext>
            </a:extLst>
          </p:cNvPr>
          <p:cNvSpPr txBox="1"/>
          <p:nvPr/>
        </p:nvSpPr>
        <p:spPr>
          <a:xfrm>
            <a:off x="6308197" y="5683668"/>
            <a:ext cx="3816424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2000" dirty="0"/>
              <a:t>Simulate, optimize, characterize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F35271-C712-B946-B6AF-221FA307E18A}"/>
              </a:ext>
            </a:extLst>
          </p:cNvPr>
          <p:cNvSpPr txBox="1"/>
          <p:nvPr/>
        </p:nvSpPr>
        <p:spPr>
          <a:xfrm>
            <a:off x="8573310" y="62013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7D1379-9C22-074B-BA85-F75CCE7CA40C}"/>
              </a:ext>
            </a:extLst>
          </p:cNvPr>
          <p:cNvSpPr txBox="1"/>
          <p:nvPr/>
        </p:nvSpPr>
        <p:spPr>
          <a:xfrm>
            <a:off x="2355264" y="5683668"/>
            <a:ext cx="2433258" cy="64807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GB" sz="2000" dirty="0"/>
              <a:t>Compare solutions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4B635-D6F2-0E47-A73C-D0A52CF4B726}"/>
              </a:ext>
            </a:extLst>
          </p:cNvPr>
          <p:cNvSpPr txBox="1"/>
          <p:nvPr/>
        </p:nvSpPr>
        <p:spPr>
          <a:xfrm>
            <a:off x="3688272" y="604480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da-DK" sz="2000" dirty="0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F082913-4B88-B147-853A-052AC5181FDA}"/>
              </a:ext>
            </a:extLst>
          </p:cNvPr>
          <p:cNvSpPr/>
          <p:nvPr/>
        </p:nvSpPr>
        <p:spPr>
          <a:xfrm>
            <a:off x="5365197" y="3983655"/>
            <a:ext cx="1008112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CA5CCEEA-B34F-FC46-AACE-001E3109F8B7}"/>
              </a:ext>
            </a:extLst>
          </p:cNvPr>
          <p:cNvSpPr/>
          <p:nvPr/>
        </p:nvSpPr>
        <p:spPr>
          <a:xfrm rot="5400000">
            <a:off x="7616216" y="5072983"/>
            <a:ext cx="1008112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669B0C14-6AAE-9A4E-9694-3BC118EEE92A}"/>
              </a:ext>
            </a:extLst>
          </p:cNvPr>
          <p:cNvSpPr/>
          <p:nvPr/>
        </p:nvSpPr>
        <p:spPr>
          <a:xfrm rot="10800000">
            <a:off x="5365197" y="5819859"/>
            <a:ext cx="1008112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B3874C5-494A-CB46-8BD6-96F3339521B8}"/>
              </a:ext>
            </a:extLst>
          </p:cNvPr>
          <p:cNvSpPr/>
          <p:nvPr/>
        </p:nvSpPr>
        <p:spPr>
          <a:xfrm rot="16200000">
            <a:off x="3067836" y="5054980"/>
            <a:ext cx="1008112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69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290764E-5AFD-784B-9863-27579DB2F440}"/>
              </a:ext>
            </a:extLst>
          </p:cNvPr>
          <p:cNvSpPr txBox="1">
            <a:spLocks/>
          </p:cNvSpPr>
          <p:nvPr/>
        </p:nvSpPr>
        <p:spPr>
          <a:xfrm>
            <a:off x="609601" y="1997500"/>
            <a:ext cx="10896850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GB" dirty="0"/>
              <a:t> </a:t>
            </a:r>
            <a:r>
              <a:rPr lang="en-GB" dirty="0" err="1"/>
              <a:t>guide_bot</a:t>
            </a:r>
            <a:r>
              <a:rPr lang="en-GB" dirty="0"/>
              <a:t> was my attempt to provide a tool that will ease the process of guide design</a:t>
            </a:r>
          </a:p>
          <a:p>
            <a:pPr hangingPunct="1">
              <a:lnSpc>
                <a:spcPct val="150000"/>
              </a:lnSpc>
            </a:pPr>
            <a:r>
              <a:rPr lang="en-GB" dirty="0"/>
              <a:t> The first version of </a:t>
            </a:r>
            <a:r>
              <a:rPr lang="en-GB" dirty="0" err="1"/>
              <a:t>guide_bot</a:t>
            </a:r>
            <a:r>
              <a:rPr lang="en-GB" dirty="0"/>
              <a:t> was written in 2013 using MATLAB</a:t>
            </a:r>
          </a:p>
          <a:p>
            <a:pPr lvl="2"/>
            <a:r>
              <a:rPr lang="en-GB" dirty="0"/>
              <a:t> Simple system for describing guide geometry</a:t>
            </a:r>
          </a:p>
          <a:p>
            <a:pPr lvl="2"/>
            <a:r>
              <a:rPr lang="en-GB" dirty="0"/>
              <a:t> Writes </a:t>
            </a:r>
            <a:r>
              <a:rPr lang="en-GB" dirty="0" err="1"/>
              <a:t>McStas</a:t>
            </a:r>
            <a:r>
              <a:rPr lang="en-GB" dirty="0"/>
              <a:t> instrument file corresponding to the geometry</a:t>
            </a:r>
          </a:p>
          <a:p>
            <a:pPr lvl="2"/>
            <a:r>
              <a:rPr lang="en-GB" dirty="0"/>
              <a:t> Sets up numerical optimization using </a:t>
            </a:r>
            <a:r>
              <a:rPr lang="en-GB" dirty="0" err="1"/>
              <a:t>iFit</a:t>
            </a:r>
            <a:r>
              <a:rPr lang="en-GB" dirty="0"/>
              <a:t> written by Emmanuel </a:t>
            </a:r>
            <a:r>
              <a:rPr lang="en-GB" dirty="0" err="1"/>
              <a:t>Farhi</a:t>
            </a:r>
            <a:endParaRPr lang="en-GB" dirty="0"/>
          </a:p>
          <a:p>
            <a:pPr lvl="2"/>
            <a:r>
              <a:rPr lang="en-GB" dirty="0"/>
              <a:t> Runs on ESS DMSC cluster</a:t>
            </a:r>
          </a:p>
          <a:p>
            <a:pPr lvl="2"/>
            <a:r>
              <a:rPr lang="en-GB" dirty="0"/>
              <a:t> Produces figures describing the guide performance</a:t>
            </a:r>
          </a:p>
          <a:p>
            <a:pPr>
              <a:lnSpc>
                <a:spcPct val="150000"/>
              </a:lnSpc>
            </a:pPr>
            <a:r>
              <a:rPr lang="en-GB" dirty="0"/>
              <a:t> This first version of </a:t>
            </a:r>
            <a:r>
              <a:rPr lang="en-GB" dirty="0" err="1"/>
              <a:t>guide_bot</a:t>
            </a:r>
            <a:r>
              <a:rPr lang="en-GB" dirty="0"/>
              <a:t> is sadly obsolete</a:t>
            </a:r>
          </a:p>
          <a:p>
            <a:pPr>
              <a:lnSpc>
                <a:spcPct val="150000"/>
              </a:lnSpc>
            </a:pPr>
            <a:r>
              <a:rPr lang="en-GB" dirty="0"/>
              <a:t> New version is being written in python</a:t>
            </a:r>
          </a:p>
        </p:txBody>
      </p:sp>
      <p:pic>
        <p:nvPicPr>
          <p:cNvPr id="9" name="mcstas_logo_371x218.png">
            <a:extLst>
              <a:ext uri="{FF2B5EF4-FFF2-40B4-BE49-F238E27FC236}">
                <a16:creationId xmlns:a16="http://schemas.microsoft.com/office/drawing/2014/main" id="{B6E6E36B-AD83-E84A-BE36-AF58D349F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7650" y="2102159"/>
            <a:ext cx="1348003" cy="792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atlablogo.png">
            <a:extLst>
              <a:ext uri="{FF2B5EF4-FFF2-40B4-BE49-F238E27FC236}">
                <a16:creationId xmlns:a16="http://schemas.microsoft.com/office/drawing/2014/main" id="{1F651BC2-33E2-634D-8D4B-575D614B9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3745" y="3139558"/>
            <a:ext cx="1953441" cy="73864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027">
            <a:extLst>
              <a:ext uri="{FF2B5EF4-FFF2-40B4-BE49-F238E27FC236}">
                <a16:creationId xmlns:a16="http://schemas.microsoft.com/office/drawing/2014/main" id="{176B8D14-D87E-B74D-A39A-FD8C0AAF6EB3}"/>
              </a:ext>
            </a:extLst>
          </p:cNvPr>
          <p:cNvSpPr/>
          <p:nvPr/>
        </p:nvSpPr>
        <p:spPr>
          <a:xfrm>
            <a:off x="11221652" y="3531730"/>
            <a:ext cx="72219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4800">
                <a:solidFill>
                  <a:srgbClr val="535353"/>
                </a:solidFill>
                <a:latin typeface="CMU Serif"/>
                <a:ea typeface="CMU Serif"/>
                <a:cs typeface="CMU Serif"/>
                <a:sym typeface="CMU Serif"/>
              </a:defRPr>
            </a:lvl1pPr>
          </a:lstStyle>
          <a:p>
            <a:r>
              <a:rPr sz="2400" dirty="0" err="1"/>
              <a:t>iFit</a:t>
            </a:r>
            <a:endParaRPr sz="2400" dirty="0"/>
          </a:p>
        </p:txBody>
      </p:sp>
      <p:pic>
        <p:nvPicPr>
          <p:cNvPr id="12" name="computer.tiff">
            <a:extLst>
              <a:ext uri="{FF2B5EF4-FFF2-40B4-BE49-F238E27FC236}">
                <a16:creationId xmlns:a16="http://schemas.microsoft.com/office/drawing/2014/main" id="{72C8D4BA-2CE1-BF47-908A-8AC0484C4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94927" y="4205012"/>
            <a:ext cx="1309443" cy="194873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E7CDA-086C-9347-B402-4E530F8F7EC9}"/>
              </a:ext>
            </a:extLst>
          </p:cNvPr>
          <p:cNvSpPr txBox="1"/>
          <p:nvPr/>
        </p:nvSpPr>
        <p:spPr>
          <a:xfrm>
            <a:off x="170370" y="6021672"/>
            <a:ext cx="8931235" cy="86409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da-DK" sz="1400" dirty="0"/>
              <a:t>Bertelsen, M.  (2017). The </a:t>
            </a:r>
            <a:r>
              <a:rPr lang="da-DK" sz="1400" dirty="0" err="1"/>
              <a:t>automatic</a:t>
            </a:r>
            <a:r>
              <a:rPr lang="da-DK" sz="1400" dirty="0"/>
              <a:t> neutron guide </a:t>
            </a:r>
            <a:r>
              <a:rPr lang="da-DK" sz="1400" dirty="0" err="1"/>
              <a:t>optimizer</a:t>
            </a:r>
            <a:r>
              <a:rPr lang="da-DK" sz="1400" dirty="0"/>
              <a:t> </a:t>
            </a:r>
            <a:r>
              <a:rPr lang="da-DK" sz="1400" dirty="0" err="1"/>
              <a:t>guide_bot</a:t>
            </a:r>
            <a:r>
              <a:rPr lang="da-DK" sz="1400" dirty="0"/>
              <a:t>.</a:t>
            </a:r>
          </a:p>
          <a:p>
            <a:r>
              <a:rPr lang="da-DK" sz="1400" i="1" dirty="0" err="1"/>
              <a:t>Nuclear</a:t>
            </a:r>
            <a:r>
              <a:rPr lang="da-DK" sz="1400" i="1" dirty="0"/>
              <a:t> Instruments and Methods in </a:t>
            </a:r>
            <a:r>
              <a:rPr lang="da-DK" sz="1400" i="1" dirty="0" err="1"/>
              <a:t>Physics</a:t>
            </a:r>
            <a:r>
              <a:rPr lang="da-DK" sz="1400" i="1" dirty="0"/>
              <a:t> Research </a:t>
            </a:r>
            <a:r>
              <a:rPr lang="da-DK" sz="1400" i="1" dirty="0" err="1"/>
              <a:t>Section</a:t>
            </a:r>
            <a:r>
              <a:rPr lang="da-DK" sz="1400" i="1" dirty="0"/>
              <a:t> A: Accelerators, </a:t>
            </a:r>
            <a:r>
              <a:rPr lang="da-DK" sz="1400" i="1" dirty="0" err="1"/>
              <a:t>Spectrometers</a:t>
            </a:r>
            <a:r>
              <a:rPr lang="da-DK" sz="1400" i="1" dirty="0"/>
              <a:t>, </a:t>
            </a:r>
            <a:r>
              <a:rPr lang="da-DK" sz="1400" i="1" dirty="0" err="1"/>
              <a:t>Detectors</a:t>
            </a:r>
            <a:r>
              <a:rPr lang="da-DK" sz="1400" i="1" dirty="0"/>
              <a:t> and Associated </a:t>
            </a:r>
            <a:r>
              <a:rPr lang="da-DK" sz="1400" i="1" dirty="0" err="1"/>
              <a:t>Equipment</a:t>
            </a:r>
            <a:r>
              <a:rPr lang="da-DK" sz="1400" dirty="0"/>
              <a:t>, </a:t>
            </a:r>
            <a:r>
              <a:rPr lang="da-DK" sz="1400" i="1" dirty="0"/>
              <a:t>830</a:t>
            </a:r>
            <a:r>
              <a:rPr lang="da-DK" sz="1400" dirty="0"/>
              <a:t>, 313-324. </a:t>
            </a:r>
            <a:r>
              <a:rPr lang="da-DK" sz="1400" dirty="0">
                <a:hlinkClick r:id="rId5" tooltip="Persistent link using digital object identifier"/>
              </a:rPr>
              <a:t>https://doi.org/10.1016/j.nima.2017.06.012</a:t>
            </a:r>
            <a:endParaRPr lang="da-DK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A420F-C70C-4942-B11A-55AA3E49317E}"/>
              </a:ext>
            </a:extLst>
          </p:cNvPr>
          <p:cNvSpPr txBox="1"/>
          <p:nvPr/>
        </p:nvSpPr>
        <p:spPr>
          <a:xfrm>
            <a:off x="170370" y="5687721"/>
            <a:ext cx="6710536" cy="33580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r>
              <a:rPr lang="da-DK" sz="2000" dirty="0">
                <a:hlinkClick r:id="rId6"/>
              </a:rPr>
              <a:t>https://github.com/mads-bertelsen/guide_bot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04676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6BA98-C937-7142-9098-B99691C564C4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</a:t>
            </a:r>
            <a:r>
              <a:rPr lang="da-DK" sz="2400" u="sng" dirty="0"/>
              <a:t>Job </a:t>
            </a:r>
            <a:r>
              <a:rPr lang="da-DK" sz="2400" u="sng" dirty="0" err="1"/>
              <a:t>description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Geometry</a:t>
            </a:r>
            <a:r>
              <a:rPr lang="da-DK" sz="2400" dirty="0"/>
              <a:t> </a:t>
            </a:r>
            <a:r>
              <a:rPr lang="da-DK" sz="2400" dirty="0" err="1"/>
              <a:t>string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290764E-5AFD-784B-9863-27579DB2F440}"/>
              </a:ext>
            </a:extLst>
          </p:cNvPr>
          <p:cNvSpPr txBox="1">
            <a:spLocks/>
          </p:cNvSpPr>
          <p:nvPr/>
        </p:nvSpPr>
        <p:spPr>
          <a:xfrm>
            <a:off x="6447099" y="1997500"/>
            <a:ext cx="5059351" cy="425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9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414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6156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828000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1025999" marR="0" indent="-198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da-DK" sz="2400" dirty="0" err="1"/>
              <a:t>Description</a:t>
            </a:r>
            <a:r>
              <a:rPr lang="da-DK" sz="2400" dirty="0"/>
              <a:t> of </a:t>
            </a:r>
            <a:r>
              <a:rPr lang="da-DK" sz="2400" dirty="0" err="1"/>
              <a:t>desired</a:t>
            </a:r>
            <a:r>
              <a:rPr lang="da-DK" sz="2400" dirty="0"/>
              <a:t> </a:t>
            </a:r>
            <a:r>
              <a:rPr lang="da-DK" sz="2400" dirty="0" err="1"/>
              <a:t>beam</a:t>
            </a:r>
            <a:endParaRPr lang="da-DK" sz="2400" dirty="0"/>
          </a:p>
          <a:p>
            <a:pPr hangingPunct="1">
              <a:lnSpc>
                <a:spcPct val="150000"/>
              </a:lnSpc>
            </a:pPr>
            <a:r>
              <a:rPr lang="da-DK" sz="2400" dirty="0"/>
              <a:t>Instrument </a:t>
            </a:r>
            <a:r>
              <a:rPr lang="da-DK" sz="2400" dirty="0" err="1"/>
              <a:t>length</a:t>
            </a:r>
            <a:endParaRPr lang="da-DK" sz="2400" dirty="0"/>
          </a:p>
          <a:p>
            <a:pPr hangingPunct="1">
              <a:lnSpc>
                <a:spcPct val="150000"/>
              </a:lnSpc>
            </a:pPr>
            <a:r>
              <a:rPr lang="da-DK" sz="2400" dirty="0"/>
              <a:t>Facility information</a:t>
            </a:r>
          </a:p>
          <a:p>
            <a:pPr hangingPunct="1">
              <a:lnSpc>
                <a:spcPct val="150000"/>
              </a:lnSpc>
            </a:pPr>
            <a:r>
              <a:rPr lang="da-DK" sz="2400" dirty="0"/>
              <a:t>Computing options</a:t>
            </a:r>
          </a:p>
          <a:p>
            <a:pPr hangingPunct="1">
              <a:lnSpc>
                <a:spcPct val="150000"/>
              </a:lnSpc>
            </a:pPr>
            <a:r>
              <a:rPr lang="da-DK" sz="2400" dirty="0"/>
              <a:t>Coating </a:t>
            </a:r>
            <a:r>
              <a:rPr lang="da-DK" sz="2400" dirty="0" err="1"/>
              <a:t>description</a:t>
            </a:r>
            <a:r>
              <a:rPr lang="da-DK" sz="2400" dirty="0"/>
              <a:t> (not </a:t>
            </a:r>
            <a:r>
              <a:rPr lang="da-DK" sz="2400" dirty="0" err="1"/>
              <a:t>optimized</a:t>
            </a:r>
            <a:r>
              <a:rPr lang="da-D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577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8" name="Group 1045">
            <a:extLst>
              <a:ext uri="{FF2B5EF4-FFF2-40B4-BE49-F238E27FC236}">
                <a16:creationId xmlns:a16="http://schemas.microsoft.com/office/drawing/2014/main" id="{9BFB0FAE-6D1D-CA40-B328-CA5B3BB8072D}"/>
              </a:ext>
            </a:extLst>
          </p:cNvPr>
          <p:cNvGrpSpPr/>
          <p:nvPr/>
        </p:nvGrpSpPr>
        <p:grpSpPr>
          <a:xfrm>
            <a:off x="5159896" y="3525191"/>
            <a:ext cx="6171038" cy="1939670"/>
            <a:chOff x="-139700" y="-139699"/>
            <a:chExt cx="13487923" cy="4239501"/>
          </a:xfrm>
        </p:grpSpPr>
        <p:grpSp>
          <p:nvGrpSpPr>
            <p:cNvPr id="9" name="Group 1040">
              <a:extLst>
                <a:ext uri="{FF2B5EF4-FFF2-40B4-BE49-F238E27FC236}">
                  <a16:creationId xmlns:a16="http://schemas.microsoft.com/office/drawing/2014/main" id="{97EE1DD1-6E94-B446-8B5A-0DE3FB45F103}"/>
                </a:ext>
              </a:extLst>
            </p:cNvPr>
            <p:cNvGrpSpPr/>
            <p:nvPr/>
          </p:nvGrpSpPr>
          <p:grpSpPr>
            <a:xfrm>
              <a:off x="-139701" y="-139700"/>
              <a:ext cx="13487925" cy="4239502"/>
              <a:chOff x="0" y="0"/>
              <a:chExt cx="13487923" cy="4239501"/>
            </a:xfrm>
          </p:grpSpPr>
          <p:sp>
            <p:nvSpPr>
              <p:cNvPr id="14" name="Shape 1039">
                <a:extLst>
                  <a:ext uri="{FF2B5EF4-FFF2-40B4-BE49-F238E27FC236}">
                    <a16:creationId xmlns:a16="http://schemas.microsoft.com/office/drawing/2014/main" id="{3497C029-AC7D-6349-8908-B1139EBBA985}"/>
                  </a:ext>
                </a:extLst>
              </p:cNvPr>
              <p:cNvSpPr/>
              <p:nvPr/>
            </p:nvSpPr>
            <p:spPr>
              <a:xfrm>
                <a:off x="139700" y="139700"/>
                <a:ext cx="13208524" cy="39601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3242" tIns="23242" rIns="23242" bIns="23242" numCol="1" anchor="ctr">
                <a:noAutofit/>
              </a:bodyPr>
              <a:lstStyle/>
              <a:p>
                <a:pPr defTabSz="267272">
                  <a:defRPr sz="3600">
                    <a:solidFill>
                      <a:srgbClr val="535353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 sz="1647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4FC590B8-71FF-BA4F-95A0-1B68140480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0"/>
                <a:ext cx="13487925" cy="4239502"/>
              </a:xfrm>
              <a:prstGeom prst="rect">
                <a:avLst/>
              </a:prstGeom>
              <a:effectLst/>
            </p:spPr>
          </p:pic>
        </p:grpSp>
        <p:sp>
          <p:nvSpPr>
            <p:cNvPr id="10" name="Shape 1041">
              <a:extLst>
                <a:ext uri="{FF2B5EF4-FFF2-40B4-BE49-F238E27FC236}">
                  <a16:creationId xmlns:a16="http://schemas.microsoft.com/office/drawing/2014/main" id="{E1468BA2-8AE9-C242-B10E-9CFD62E551F7}"/>
                </a:ext>
              </a:extLst>
            </p:cNvPr>
            <p:cNvSpPr/>
            <p:nvPr/>
          </p:nvSpPr>
          <p:spPr>
            <a:xfrm>
              <a:off x="240565" y="166977"/>
              <a:ext cx="188028" cy="362614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11" name="Shape 1042">
              <a:extLst>
                <a:ext uri="{FF2B5EF4-FFF2-40B4-BE49-F238E27FC236}">
                  <a16:creationId xmlns:a16="http://schemas.microsoft.com/office/drawing/2014/main" id="{3ED73040-A147-884F-981B-4DCA9354D240}"/>
                </a:ext>
              </a:extLst>
            </p:cNvPr>
            <p:cNvSpPr/>
            <p:nvPr/>
          </p:nvSpPr>
          <p:spPr>
            <a:xfrm>
              <a:off x="12713158" y="1378711"/>
              <a:ext cx="188028" cy="119921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12" name="Shape 1043">
              <a:extLst>
                <a:ext uri="{FF2B5EF4-FFF2-40B4-BE49-F238E27FC236}">
                  <a16:creationId xmlns:a16="http://schemas.microsoft.com/office/drawing/2014/main" id="{E507A30A-CE8A-8C47-8857-C5E2309F3C6F}"/>
                </a:ext>
              </a:extLst>
            </p:cNvPr>
            <p:cNvSpPr/>
            <p:nvPr/>
          </p:nvSpPr>
          <p:spPr>
            <a:xfrm>
              <a:off x="2181677" y="786789"/>
              <a:ext cx="9498687" cy="385757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13" name="Shape 1044">
              <a:extLst>
                <a:ext uri="{FF2B5EF4-FFF2-40B4-BE49-F238E27FC236}">
                  <a16:creationId xmlns:a16="http://schemas.microsoft.com/office/drawing/2014/main" id="{762897B2-2090-8542-88E0-615A2984293F}"/>
                </a:ext>
              </a:extLst>
            </p:cNvPr>
            <p:cNvSpPr/>
            <p:nvPr/>
          </p:nvSpPr>
          <p:spPr>
            <a:xfrm flipV="1">
              <a:off x="2181677" y="2811583"/>
              <a:ext cx="9498687" cy="385757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</p:grpSp>
      <p:sp>
        <p:nvSpPr>
          <p:cNvPr id="16" name="Shape 1046">
            <a:extLst>
              <a:ext uri="{FF2B5EF4-FFF2-40B4-BE49-F238E27FC236}">
                <a16:creationId xmlns:a16="http://schemas.microsoft.com/office/drawing/2014/main" id="{34B74BBD-9FC2-AF42-8A66-8FE050A51ECE}"/>
              </a:ext>
            </a:extLst>
          </p:cNvPr>
          <p:cNvSpPr/>
          <p:nvPr/>
        </p:nvSpPr>
        <p:spPr>
          <a:xfrm>
            <a:off x="5223813" y="2768781"/>
            <a:ext cx="6043205" cy="53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3242" tIns="23242" rIns="23242" bIns="23242" anchor="b">
            <a:normAutofit lnSpcReduction="10000"/>
          </a:bodyPr>
          <a:lstStyle>
            <a:lvl1pPr defTabSz="525779">
              <a:defRPr sz="7019"/>
            </a:lvl1pPr>
          </a:lstStyle>
          <a:p>
            <a:pPr algn="ctr"/>
            <a:r>
              <a:rPr sz="3211" dirty="0"/>
              <a:t>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BB6E636-F443-9C4F-A6C0-8D2FB92A3FDD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Geometry</a:t>
            </a:r>
            <a:r>
              <a:rPr lang="da-DK" sz="2400" u="sng" dirty="0"/>
              <a:t> </a:t>
            </a:r>
            <a:r>
              <a:rPr lang="da-DK" sz="2400" u="sng" dirty="0" err="1"/>
              <a:t>string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733422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9" name="Group 1060">
            <a:extLst>
              <a:ext uri="{FF2B5EF4-FFF2-40B4-BE49-F238E27FC236}">
                <a16:creationId xmlns:a16="http://schemas.microsoft.com/office/drawing/2014/main" id="{DA068893-AB16-EB44-9C44-45C03563B124}"/>
              </a:ext>
            </a:extLst>
          </p:cNvPr>
          <p:cNvGrpSpPr/>
          <p:nvPr/>
        </p:nvGrpSpPr>
        <p:grpSpPr>
          <a:xfrm>
            <a:off x="5159896" y="3525190"/>
            <a:ext cx="6170798" cy="1939599"/>
            <a:chOff x="-139700" y="-139700"/>
            <a:chExt cx="13487400" cy="4239344"/>
          </a:xfrm>
        </p:grpSpPr>
        <p:grpSp>
          <p:nvGrpSpPr>
            <p:cNvPr id="20" name="Group 1053">
              <a:extLst>
                <a:ext uri="{FF2B5EF4-FFF2-40B4-BE49-F238E27FC236}">
                  <a16:creationId xmlns:a16="http://schemas.microsoft.com/office/drawing/2014/main" id="{1536DD0E-3820-554B-A512-CB6A81B3BE3E}"/>
                </a:ext>
              </a:extLst>
            </p:cNvPr>
            <p:cNvGrpSpPr/>
            <p:nvPr/>
          </p:nvGrpSpPr>
          <p:grpSpPr>
            <a:xfrm>
              <a:off x="-139701" y="-139701"/>
              <a:ext cx="13487401" cy="4239346"/>
              <a:chOff x="0" y="0"/>
              <a:chExt cx="13487400" cy="4239344"/>
            </a:xfrm>
          </p:grpSpPr>
          <p:sp>
            <p:nvSpPr>
              <p:cNvPr id="27" name="Shape 1052">
                <a:extLst>
                  <a:ext uri="{FF2B5EF4-FFF2-40B4-BE49-F238E27FC236}">
                    <a16:creationId xmlns:a16="http://schemas.microsoft.com/office/drawing/2014/main" id="{638A0F6D-F31F-E04B-91F7-C6BB8A0B7347}"/>
                  </a:ext>
                </a:extLst>
              </p:cNvPr>
              <p:cNvSpPr/>
              <p:nvPr/>
            </p:nvSpPr>
            <p:spPr>
              <a:xfrm>
                <a:off x="139700" y="139700"/>
                <a:ext cx="13208000" cy="39599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23242" tIns="23242" rIns="23242" bIns="23242" numCol="1" anchor="ctr">
                <a:noAutofit/>
              </a:bodyPr>
              <a:lstStyle/>
              <a:p>
                <a:pPr defTabSz="267272">
                  <a:defRPr sz="3600">
                    <a:solidFill>
                      <a:srgbClr val="535353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 sz="1647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361FAB6-15EC-DD4A-AC2D-26898B7145EF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1"/>
                <a:ext cx="13487401" cy="4239346"/>
              </a:xfrm>
              <a:prstGeom prst="rect">
                <a:avLst/>
              </a:prstGeom>
              <a:effectLst/>
            </p:spPr>
          </p:pic>
        </p:grpSp>
        <p:sp>
          <p:nvSpPr>
            <p:cNvPr id="21" name="Shape 1054">
              <a:extLst>
                <a:ext uri="{FF2B5EF4-FFF2-40B4-BE49-F238E27FC236}">
                  <a16:creationId xmlns:a16="http://schemas.microsoft.com/office/drawing/2014/main" id="{6B66C350-265E-DE4A-8DA9-9C8933697FB0}"/>
                </a:ext>
              </a:extLst>
            </p:cNvPr>
            <p:cNvSpPr/>
            <p:nvPr/>
          </p:nvSpPr>
          <p:spPr>
            <a:xfrm>
              <a:off x="240556" y="166970"/>
              <a:ext cx="188020" cy="362600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22" name="Shape 1055">
              <a:extLst>
                <a:ext uri="{FF2B5EF4-FFF2-40B4-BE49-F238E27FC236}">
                  <a16:creationId xmlns:a16="http://schemas.microsoft.com/office/drawing/2014/main" id="{D0C96ABB-E390-9146-AF32-6222FE09CDED}"/>
                </a:ext>
              </a:extLst>
            </p:cNvPr>
            <p:cNvSpPr/>
            <p:nvPr/>
          </p:nvSpPr>
          <p:spPr>
            <a:xfrm>
              <a:off x="12712654" y="1378657"/>
              <a:ext cx="188020" cy="119917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FFFFFF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23" name="Shape 1056">
              <a:extLst>
                <a:ext uri="{FF2B5EF4-FFF2-40B4-BE49-F238E27FC236}">
                  <a16:creationId xmlns:a16="http://schemas.microsoft.com/office/drawing/2014/main" id="{FE862F27-3801-8943-A521-BD57ECD05A23}"/>
                </a:ext>
              </a:extLst>
            </p:cNvPr>
            <p:cNvSpPr/>
            <p:nvPr/>
          </p:nvSpPr>
          <p:spPr>
            <a:xfrm flipV="1">
              <a:off x="2181591" y="448838"/>
              <a:ext cx="4390511" cy="337921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24" name="Shape 1057">
              <a:extLst>
                <a:ext uri="{FF2B5EF4-FFF2-40B4-BE49-F238E27FC236}">
                  <a16:creationId xmlns:a16="http://schemas.microsoft.com/office/drawing/2014/main" id="{08884C19-BB28-3641-BF10-4C09247FED58}"/>
                </a:ext>
              </a:extLst>
            </p:cNvPr>
            <p:cNvSpPr/>
            <p:nvPr/>
          </p:nvSpPr>
          <p:spPr>
            <a:xfrm>
              <a:off x="2181591" y="3197213"/>
              <a:ext cx="4340639" cy="333403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25" name="Shape 1058">
              <a:extLst>
                <a:ext uri="{FF2B5EF4-FFF2-40B4-BE49-F238E27FC236}">
                  <a16:creationId xmlns:a16="http://schemas.microsoft.com/office/drawing/2014/main" id="{4F3143CC-BF34-8E48-AABD-41DFFA49EFA8}"/>
                </a:ext>
              </a:extLst>
            </p:cNvPr>
            <p:cNvSpPr/>
            <p:nvPr/>
          </p:nvSpPr>
          <p:spPr>
            <a:xfrm flipV="1">
              <a:off x="6512767" y="2802097"/>
              <a:ext cx="5109658" cy="728802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sp>
          <p:nvSpPr>
            <p:cNvPr id="26" name="Shape 1059">
              <a:extLst>
                <a:ext uri="{FF2B5EF4-FFF2-40B4-BE49-F238E27FC236}">
                  <a16:creationId xmlns:a16="http://schemas.microsoft.com/office/drawing/2014/main" id="{3303B757-C96F-554B-A0DB-3D38117C2A93}"/>
                </a:ext>
              </a:extLst>
            </p:cNvPr>
            <p:cNvSpPr/>
            <p:nvPr/>
          </p:nvSpPr>
          <p:spPr>
            <a:xfrm>
              <a:off x="6562590" y="452988"/>
              <a:ext cx="5059835" cy="728800"/>
            </a:xfrm>
            <a:prstGeom prst="line">
              <a:avLst/>
            </a:prstGeom>
            <a:noFill/>
            <a:ln w="63500" cap="flat">
              <a:solidFill>
                <a:srgbClr val="5A5F5E"/>
              </a:solidFill>
              <a:prstDash val="solid"/>
              <a:miter lim="400000"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</p:grpSp>
      <p:sp>
        <p:nvSpPr>
          <p:cNvPr id="29" name="Shape 1061">
            <a:extLst>
              <a:ext uri="{FF2B5EF4-FFF2-40B4-BE49-F238E27FC236}">
                <a16:creationId xmlns:a16="http://schemas.microsoft.com/office/drawing/2014/main" id="{8056B608-1431-AB46-8303-0FDEF8D6EC0B}"/>
              </a:ext>
            </a:extLst>
          </p:cNvPr>
          <p:cNvSpPr/>
          <p:nvPr/>
        </p:nvSpPr>
        <p:spPr>
          <a:xfrm>
            <a:off x="5225232" y="2768780"/>
            <a:ext cx="6043205" cy="53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3242" tIns="23242" rIns="23242" bIns="23242" anchor="b">
            <a:normAutofit lnSpcReduction="10000"/>
          </a:bodyPr>
          <a:lstStyle>
            <a:lvl1pPr defTabSz="525779">
              <a:defRPr sz="7019"/>
            </a:lvl1pPr>
          </a:lstStyle>
          <a:p>
            <a:pPr algn="ctr"/>
            <a:r>
              <a:rPr sz="3211" dirty="0"/>
              <a:t>S 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1619DE2A-1EA6-D047-92AF-A379EFF9C69C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Geometry</a:t>
            </a:r>
            <a:r>
              <a:rPr lang="da-DK" sz="2400" u="sng" dirty="0"/>
              <a:t> </a:t>
            </a:r>
            <a:r>
              <a:rPr lang="da-DK" sz="2400" u="sng" dirty="0" err="1"/>
              <a:t>string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022362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guide_bot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1068">
            <a:extLst>
              <a:ext uri="{FF2B5EF4-FFF2-40B4-BE49-F238E27FC236}">
                <a16:creationId xmlns:a16="http://schemas.microsoft.com/office/drawing/2014/main" id="{DD97AA6A-ADB0-F048-8C07-96FC66B6EC14}"/>
              </a:ext>
            </a:extLst>
          </p:cNvPr>
          <p:cNvGrpSpPr/>
          <p:nvPr/>
        </p:nvGrpSpPr>
        <p:grpSpPr>
          <a:xfrm>
            <a:off x="5159896" y="3525186"/>
            <a:ext cx="6170798" cy="1939599"/>
            <a:chOff x="0" y="0"/>
            <a:chExt cx="13487400" cy="4239344"/>
          </a:xfrm>
        </p:grpSpPr>
        <p:sp>
          <p:nvSpPr>
            <p:cNvPr id="8" name="Shape 1067">
              <a:extLst>
                <a:ext uri="{FF2B5EF4-FFF2-40B4-BE49-F238E27FC236}">
                  <a16:creationId xmlns:a16="http://schemas.microsoft.com/office/drawing/2014/main" id="{540A1D20-45DC-C540-B857-D699B9956FA8}"/>
                </a:ext>
              </a:extLst>
            </p:cNvPr>
            <p:cNvSpPr/>
            <p:nvPr/>
          </p:nvSpPr>
          <p:spPr>
            <a:xfrm>
              <a:off x="139700" y="139700"/>
              <a:ext cx="13208000" cy="39599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23242" tIns="23242" rIns="23242" bIns="23242" numCol="1" anchor="ctr">
              <a:noAutofit/>
            </a:bodyPr>
            <a:lstStyle/>
            <a:p>
              <a:pPr defTabSz="267272">
                <a:defRPr sz="3600">
                  <a:solidFill>
                    <a:srgbClr val="535353"/>
                  </a:solid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 sz="1647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92583D-278D-3C44-82E6-CC894139246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487401" cy="4239346"/>
            </a:xfrm>
            <a:prstGeom prst="rect">
              <a:avLst/>
            </a:prstGeom>
            <a:effectLst/>
          </p:spPr>
        </p:pic>
      </p:grpSp>
      <p:sp>
        <p:nvSpPr>
          <p:cNvPr id="10" name="Shape 1069">
            <a:extLst>
              <a:ext uri="{FF2B5EF4-FFF2-40B4-BE49-F238E27FC236}">
                <a16:creationId xmlns:a16="http://schemas.microsoft.com/office/drawing/2014/main" id="{2473D27A-954E-624B-AB57-25CB3B9ED2DF}"/>
              </a:ext>
            </a:extLst>
          </p:cNvPr>
          <p:cNvSpPr/>
          <p:nvPr/>
        </p:nvSpPr>
        <p:spPr>
          <a:xfrm>
            <a:off x="5333873" y="3665495"/>
            <a:ext cx="86024" cy="165898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1" name="Shape 1070">
            <a:extLst>
              <a:ext uri="{FF2B5EF4-FFF2-40B4-BE49-F238E27FC236}">
                <a16:creationId xmlns:a16="http://schemas.microsoft.com/office/drawing/2014/main" id="{FCF8ECB7-41FC-0D42-9352-60B273E8098A}"/>
              </a:ext>
            </a:extLst>
          </p:cNvPr>
          <p:cNvSpPr/>
          <p:nvPr/>
        </p:nvSpPr>
        <p:spPr>
          <a:xfrm>
            <a:off x="11040146" y="4219869"/>
            <a:ext cx="86024" cy="5486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2" name="Shape 1071">
            <a:extLst>
              <a:ext uri="{FF2B5EF4-FFF2-40B4-BE49-F238E27FC236}">
                <a16:creationId xmlns:a16="http://schemas.microsoft.com/office/drawing/2014/main" id="{927146EB-1674-9144-B222-AD20EC2359FF}"/>
              </a:ext>
            </a:extLst>
          </p:cNvPr>
          <p:cNvSpPr/>
          <p:nvPr/>
        </p:nvSpPr>
        <p:spPr>
          <a:xfrm flipV="1">
            <a:off x="6221940" y="3795140"/>
            <a:ext cx="732697" cy="153923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3" name="Shape 1072">
            <a:extLst>
              <a:ext uri="{FF2B5EF4-FFF2-40B4-BE49-F238E27FC236}">
                <a16:creationId xmlns:a16="http://schemas.microsoft.com/office/drawing/2014/main" id="{0958DC33-7082-C246-ABD9-244C3DD2A17B}"/>
              </a:ext>
            </a:extLst>
          </p:cNvPr>
          <p:cNvSpPr/>
          <p:nvPr/>
        </p:nvSpPr>
        <p:spPr>
          <a:xfrm>
            <a:off x="6221941" y="5051901"/>
            <a:ext cx="702048" cy="154084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4" name="Shape 1073">
            <a:extLst>
              <a:ext uri="{FF2B5EF4-FFF2-40B4-BE49-F238E27FC236}">
                <a16:creationId xmlns:a16="http://schemas.microsoft.com/office/drawing/2014/main" id="{06094A72-D6DA-644A-B8A6-FD49FB4E9C4F}"/>
              </a:ext>
            </a:extLst>
          </p:cNvPr>
          <p:cNvSpPr/>
          <p:nvPr/>
        </p:nvSpPr>
        <p:spPr>
          <a:xfrm flipV="1">
            <a:off x="6918492" y="5168198"/>
            <a:ext cx="1174606" cy="36391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5" name="Shape 1074">
            <a:extLst>
              <a:ext uri="{FF2B5EF4-FFF2-40B4-BE49-F238E27FC236}">
                <a16:creationId xmlns:a16="http://schemas.microsoft.com/office/drawing/2014/main" id="{028B1BAF-A07A-0B40-83EC-1AC59D738AC9}"/>
              </a:ext>
            </a:extLst>
          </p:cNvPr>
          <p:cNvSpPr/>
          <p:nvPr/>
        </p:nvSpPr>
        <p:spPr>
          <a:xfrm>
            <a:off x="6941286" y="3796374"/>
            <a:ext cx="1132829" cy="42764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6" name="Shape 1075">
            <a:extLst>
              <a:ext uri="{FF2B5EF4-FFF2-40B4-BE49-F238E27FC236}">
                <a16:creationId xmlns:a16="http://schemas.microsoft.com/office/drawing/2014/main" id="{2896455E-65BD-AC42-BBC9-D16213F4E969}"/>
              </a:ext>
            </a:extLst>
          </p:cNvPr>
          <p:cNvSpPr/>
          <p:nvPr/>
        </p:nvSpPr>
        <p:spPr>
          <a:xfrm>
            <a:off x="7464563" y="3790077"/>
            <a:ext cx="1923112" cy="1425688"/>
          </a:xfrm>
          <a:prstGeom prst="ellips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7" name="Shape 1076">
            <a:extLst>
              <a:ext uri="{FF2B5EF4-FFF2-40B4-BE49-F238E27FC236}">
                <a16:creationId xmlns:a16="http://schemas.microsoft.com/office/drawing/2014/main" id="{3ED72E03-98DF-F34C-A994-F28AA4536B63}"/>
              </a:ext>
            </a:extLst>
          </p:cNvPr>
          <p:cNvSpPr/>
          <p:nvPr/>
        </p:nvSpPr>
        <p:spPr>
          <a:xfrm>
            <a:off x="6816541" y="3877513"/>
            <a:ext cx="1332034" cy="12788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8" name="Shape 1077">
            <a:extLst>
              <a:ext uri="{FF2B5EF4-FFF2-40B4-BE49-F238E27FC236}">
                <a16:creationId xmlns:a16="http://schemas.microsoft.com/office/drawing/2014/main" id="{667BCEA7-6D53-304B-A058-B2D5B4935076}"/>
              </a:ext>
            </a:extLst>
          </p:cNvPr>
          <p:cNvSpPr/>
          <p:nvPr/>
        </p:nvSpPr>
        <p:spPr>
          <a:xfrm flipV="1">
            <a:off x="7554981" y="5051901"/>
            <a:ext cx="765652" cy="7558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19" name="Shape 1078">
            <a:extLst>
              <a:ext uri="{FF2B5EF4-FFF2-40B4-BE49-F238E27FC236}">
                <a16:creationId xmlns:a16="http://schemas.microsoft.com/office/drawing/2014/main" id="{DFA6842A-1118-C840-BE7C-691BFBED6DF6}"/>
              </a:ext>
            </a:extLst>
          </p:cNvPr>
          <p:cNvSpPr/>
          <p:nvPr/>
        </p:nvSpPr>
        <p:spPr>
          <a:xfrm>
            <a:off x="7565892" y="3873300"/>
            <a:ext cx="831700" cy="3001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20" name="Shape 1079">
            <a:extLst>
              <a:ext uri="{FF2B5EF4-FFF2-40B4-BE49-F238E27FC236}">
                <a16:creationId xmlns:a16="http://schemas.microsoft.com/office/drawing/2014/main" id="{5B1468EC-2414-9844-A552-3056D0045A60}"/>
              </a:ext>
            </a:extLst>
          </p:cNvPr>
          <p:cNvSpPr/>
          <p:nvPr/>
        </p:nvSpPr>
        <p:spPr>
          <a:xfrm>
            <a:off x="9118200" y="3896367"/>
            <a:ext cx="580896" cy="1258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21" name="Shape 1080">
            <a:extLst>
              <a:ext uri="{FF2B5EF4-FFF2-40B4-BE49-F238E27FC236}">
                <a16:creationId xmlns:a16="http://schemas.microsoft.com/office/drawing/2014/main" id="{5C6165EF-812D-644E-8884-B8F411FA79E3}"/>
              </a:ext>
            </a:extLst>
          </p:cNvPr>
          <p:cNvSpPr/>
          <p:nvPr/>
        </p:nvSpPr>
        <p:spPr>
          <a:xfrm>
            <a:off x="9111963" y="4008069"/>
            <a:ext cx="1540458" cy="112705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22" name="Shape 1081">
            <a:extLst>
              <a:ext uri="{FF2B5EF4-FFF2-40B4-BE49-F238E27FC236}">
                <a16:creationId xmlns:a16="http://schemas.microsoft.com/office/drawing/2014/main" id="{4500FE95-C598-5041-A83F-80C25DF8ACFD}"/>
              </a:ext>
            </a:extLst>
          </p:cNvPr>
          <p:cNvSpPr/>
          <p:nvPr/>
        </p:nvSpPr>
        <p:spPr>
          <a:xfrm flipV="1">
            <a:off x="9115701" y="4844886"/>
            <a:ext cx="1526806" cy="150435"/>
          </a:xfrm>
          <a:prstGeom prst="line">
            <a:avLst/>
          </a:prstGeom>
          <a:ln w="63500">
            <a:solidFill>
              <a:srgbClr val="5A5F5E"/>
            </a:solidFill>
            <a:miter lim="400000"/>
          </a:ln>
        </p:spPr>
        <p:txBody>
          <a:bodyPr lIns="23242" tIns="23242" rIns="23242" bIns="23242" anchor="ctr"/>
          <a:lstStyle/>
          <a:p>
            <a:pPr defTabSz="267272">
              <a:defRPr sz="36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1647"/>
          </a:p>
        </p:txBody>
      </p:sp>
      <p:sp>
        <p:nvSpPr>
          <p:cNvPr id="23" name="Shape 1082">
            <a:extLst>
              <a:ext uri="{FF2B5EF4-FFF2-40B4-BE49-F238E27FC236}">
                <a16:creationId xmlns:a16="http://schemas.microsoft.com/office/drawing/2014/main" id="{A26C4A3E-3A28-3241-A195-4473008FB967}"/>
              </a:ext>
            </a:extLst>
          </p:cNvPr>
          <p:cNvSpPr/>
          <p:nvPr/>
        </p:nvSpPr>
        <p:spPr>
          <a:xfrm>
            <a:off x="5225232" y="2768776"/>
            <a:ext cx="6043205" cy="53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3242" tIns="23242" rIns="23242" bIns="23242" anchor="b">
            <a:normAutofit lnSpcReduction="10000"/>
          </a:bodyPr>
          <a:lstStyle>
            <a:lvl1pPr defTabSz="525779">
              <a:defRPr sz="7019"/>
            </a:lvl1pPr>
          </a:lstStyle>
          <a:p>
            <a:pPr algn="ctr"/>
            <a:r>
              <a:rPr sz="3211" dirty="0"/>
              <a:t>S S E 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C9AE897A-5D09-5547-90B5-D3D93FB5677C}"/>
              </a:ext>
            </a:extLst>
          </p:cNvPr>
          <p:cNvSpPr txBox="1">
            <a:spLocks/>
          </p:cNvSpPr>
          <p:nvPr/>
        </p:nvSpPr>
        <p:spPr>
          <a:xfrm>
            <a:off x="609600" y="1704867"/>
            <a:ext cx="4278760" cy="4545579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Input</a:t>
            </a:r>
            <a:br>
              <a:rPr lang="da-DK" sz="2400" dirty="0"/>
            </a:br>
            <a:r>
              <a:rPr lang="da-DK" sz="2400" dirty="0"/>
              <a:t>    Job </a:t>
            </a:r>
            <a:r>
              <a:rPr lang="da-DK" sz="2400" dirty="0" err="1"/>
              <a:t>description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u="sng" dirty="0" err="1"/>
              <a:t>Geometry</a:t>
            </a:r>
            <a:r>
              <a:rPr lang="da-DK" sz="2400" u="sng" dirty="0"/>
              <a:t> </a:t>
            </a:r>
            <a:r>
              <a:rPr lang="da-DK" sz="2400" u="sng" dirty="0" err="1"/>
              <a:t>string</a:t>
            </a:r>
            <a:endParaRPr lang="da-DK" sz="2400" u="sng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 err="1"/>
              <a:t>Optimization</a:t>
            </a:r>
            <a:endParaRPr lang="da-DK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</a:t>
            </a:r>
            <a:r>
              <a:rPr lang="da-DK" sz="2400" dirty="0" err="1"/>
              <a:t>Optimization</a:t>
            </a:r>
            <a:r>
              <a:rPr lang="da-DK" sz="2400" dirty="0"/>
              <a:t> of the guide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dirty="0"/>
              <a:t>Output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Guide </a:t>
            </a:r>
            <a:r>
              <a:rPr lang="da-DK" sz="2400" dirty="0" err="1"/>
              <a:t>characterization</a:t>
            </a:r>
            <a:endParaRPr lang="da-DK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dirty="0"/>
              <a:t>    Scan of </a:t>
            </a:r>
            <a:r>
              <a:rPr lang="da-DK" sz="2400" dirty="0" err="1"/>
              <a:t>optimizations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5482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17649</TotalTime>
  <Words>1689</Words>
  <Application>Microsoft Macintosh PowerPoint</Application>
  <PresentationFormat>Widescreen</PresentationFormat>
  <Paragraphs>377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Athelas</vt:lpstr>
      <vt:lpstr>Calibri</vt:lpstr>
      <vt:lpstr>CMU Serif</vt:lpstr>
      <vt:lpstr>Gill Sans Light</vt:lpstr>
      <vt:lpstr>Muli</vt:lpstr>
      <vt:lpstr>Times New Roman</vt:lpstr>
      <vt:lpstr>Verdana</vt:lpstr>
      <vt:lpstr>Wingdings</vt:lpstr>
      <vt:lpstr>Office-tema</vt:lpstr>
      <vt:lpstr>2_Anpassad formgivning</vt:lpstr>
      <vt:lpstr>guide_bot</vt:lpstr>
      <vt:lpstr>Introduction</vt:lpstr>
      <vt:lpstr>Introduction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guide_bot</vt:lpstr>
      <vt:lpstr>Thanks for your attention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guide_bot and the Union components </dc:title>
  <dc:creator>Microsoft Office User</dc:creator>
  <cp:lastModifiedBy>Microsoft Office User</cp:lastModifiedBy>
  <cp:revision>84</cp:revision>
  <dcterms:created xsi:type="dcterms:W3CDTF">2019-06-28T08:25:52Z</dcterms:created>
  <dcterms:modified xsi:type="dcterms:W3CDTF">2021-06-04T12:52:08Z</dcterms:modified>
</cp:coreProperties>
</file>