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80" r:id="rId2"/>
    <p:sldId id="408" r:id="rId3"/>
    <p:sldId id="412" r:id="rId4"/>
    <p:sldId id="416" r:id="rId5"/>
    <p:sldId id="413" r:id="rId6"/>
    <p:sldId id="418" r:id="rId7"/>
    <p:sldId id="436" r:id="rId8"/>
    <p:sldId id="417" r:id="rId9"/>
    <p:sldId id="419" r:id="rId10"/>
    <p:sldId id="423" r:id="rId11"/>
    <p:sldId id="415" r:id="rId12"/>
    <p:sldId id="410" r:id="rId13"/>
    <p:sldId id="411" r:id="rId14"/>
    <p:sldId id="409" r:id="rId15"/>
    <p:sldId id="414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80" r:id="rId24"/>
    <p:sldId id="381" r:id="rId25"/>
    <p:sldId id="382" r:id="rId26"/>
    <p:sldId id="406" r:id="rId27"/>
    <p:sldId id="420" r:id="rId28"/>
    <p:sldId id="421" r:id="rId29"/>
    <p:sldId id="383" r:id="rId30"/>
    <p:sldId id="384" r:id="rId31"/>
    <p:sldId id="385" r:id="rId32"/>
    <p:sldId id="386" r:id="rId33"/>
    <p:sldId id="396" r:id="rId34"/>
    <p:sldId id="388" r:id="rId35"/>
    <p:sldId id="422" r:id="rId36"/>
    <p:sldId id="437" r:id="rId37"/>
    <p:sldId id="397" r:id="rId38"/>
    <p:sldId id="398" r:id="rId39"/>
    <p:sldId id="402" r:id="rId40"/>
    <p:sldId id="401" r:id="rId41"/>
    <p:sldId id="399" r:id="rId42"/>
    <p:sldId id="403" r:id="rId43"/>
    <p:sldId id="438" r:id="rId44"/>
    <p:sldId id="279" r:id="rId4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FA1"/>
    <a:srgbClr val="E69456"/>
    <a:srgbClr val="CCCCCC"/>
    <a:srgbClr val="1C6F9F"/>
    <a:srgbClr val="666666"/>
    <a:srgbClr val="FECC99"/>
    <a:srgbClr val="FEE6CC"/>
    <a:srgbClr val="CCDFDB"/>
    <a:srgbClr val="E5F0EC"/>
    <a:srgbClr val="D7E5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62" autoAdjust="0"/>
    <p:restoredTop sz="94681" autoAdjust="0"/>
  </p:normalViewPr>
  <p:slideViewPr>
    <p:cSldViewPr snapToGrid="0" snapToObjects="1">
      <p:cViewPr varScale="1">
        <p:scale>
          <a:sx n="138" d="100"/>
          <a:sy n="138" d="100"/>
        </p:scale>
        <p:origin x="17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2021-06-04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23149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2021-06-04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2021-06-04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image" Target="../media/image29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image" Target="../media/image28.jpe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Union components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they are and how to use them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Mads </a:t>
            </a:r>
            <a:r>
              <a:rPr lang="en-GB" dirty="0" err="1"/>
              <a:t>Bertelsen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2021-04-06</a:t>
            </a:r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id="{F69DDA58-A9F3-1D4B-9470-8EAFC97EE705}"/>
              </a:ext>
            </a:extLst>
          </p:cNvPr>
          <p:cNvSpPr txBox="1"/>
          <p:nvPr/>
        </p:nvSpPr>
        <p:spPr>
          <a:xfrm>
            <a:off x="5784699" y="5916007"/>
            <a:ext cx="9596362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bg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bg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bg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bg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endParaRPr lang="da-DK" sz="1200" spc="-10" dirty="0">
              <a:solidFill>
                <a:schemeClr val="bg1"/>
              </a:solidFill>
              <a:latin typeface="Muli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chemeClr val="bg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bg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bg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bg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bg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bg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8" name="Gruppo 49">
            <a:extLst>
              <a:ext uri="{FF2B5EF4-FFF2-40B4-BE49-F238E27FC236}">
                <a16:creationId xmlns:a16="http://schemas.microsoft.com/office/drawing/2014/main" id="{F8DF3415-9187-F54A-863E-67CE47E2E60C}"/>
              </a:ext>
            </a:extLst>
          </p:cNvPr>
          <p:cNvGrpSpPr/>
          <p:nvPr/>
        </p:nvGrpSpPr>
        <p:grpSpPr>
          <a:xfrm>
            <a:off x="4907533" y="5876692"/>
            <a:ext cx="687589" cy="488315"/>
            <a:chOff x="995362" y="6228257"/>
            <a:chExt cx="486409" cy="345440"/>
          </a:xfrm>
        </p:grpSpPr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1C3C897E-B05E-F344-820B-328056D3F10C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518CAED8-CD65-0A46-BC69-67FE53F0DE86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0">
              <a:extLst>
                <a:ext uri="{FF2B5EF4-FFF2-40B4-BE49-F238E27FC236}">
                  <a16:creationId xmlns:a16="http://schemas.microsoft.com/office/drawing/2014/main" id="{2CE26DBE-4367-5E45-B4CE-B9D6C3506C8D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19430ADD-CCDE-5F4C-8F25-A5BA24472F3A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61CA1D16-D2EF-A74E-8298-9021E3731ACB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5EDC1E95-EC3A-CA4A-9F87-C406241B573A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4">
              <a:extLst>
                <a:ext uri="{FF2B5EF4-FFF2-40B4-BE49-F238E27FC236}">
                  <a16:creationId xmlns:a16="http://schemas.microsoft.com/office/drawing/2014/main" id="{E40CCFC3-1463-4149-A355-7DCE5CCA4C67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5">
              <a:extLst>
                <a:ext uri="{FF2B5EF4-FFF2-40B4-BE49-F238E27FC236}">
                  <a16:creationId xmlns:a16="http://schemas.microsoft.com/office/drawing/2014/main" id="{2933055B-098D-7B4B-9F63-B7A35FA880D5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6">
              <a:extLst>
                <a:ext uri="{FF2B5EF4-FFF2-40B4-BE49-F238E27FC236}">
                  <a16:creationId xmlns:a16="http://schemas.microsoft.com/office/drawing/2014/main" id="{3ED0BDB8-91FA-4E4D-9D61-1489904EA40D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839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9B0D-2380-814D-B9F9-062593A8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Union master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739A7-3B6F-2243-8051-C7E09BAC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AFE19-37A4-4C44-9C38-3913E990CA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/>
              <a:t>Overview</a:t>
            </a:r>
            <a:r>
              <a:rPr lang="da-DK" dirty="0"/>
              <a:t> of a Union </a:t>
            </a:r>
            <a:r>
              <a:rPr lang="da-DK" dirty="0" err="1"/>
              <a:t>setup</a:t>
            </a:r>
            <a:endParaRPr lang="da-DK"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6F70AE33-BFF4-7741-9759-2E82379D42B3}"/>
              </a:ext>
            </a:extLst>
          </p:cNvPr>
          <p:cNvSpPr txBox="1"/>
          <p:nvPr/>
        </p:nvSpPr>
        <p:spPr>
          <a:xfrm>
            <a:off x="6050005" y="1928469"/>
            <a:ext cx="4410177" cy="45468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198000" indent="-198000">
              <a:spcBef>
                <a:spcPts val="400"/>
              </a:spcBef>
              <a:buSzPct val="100000"/>
              <a:buChar char="•"/>
              <a:defRPr sz="1800"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ABB26-411E-D249-8D0B-30EB48A91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24" y="1423857"/>
            <a:ext cx="8255000" cy="4978400"/>
          </a:xfrm>
          <a:prstGeom prst="rect">
            <a:avLst/>
          </a:prstGeom>
        </p:spPr>
      </p:pic>
      <p:sp>
        <p:nvSpPr>
          <p:cNvPr id="10" name="object 17">
            <a:extLst>
              <a:ext uri="{FF2B5EF4-FFF2-40B4-BE49-F238E27FC236}">
                <a16:creationId xmlns:a16="http://schemas.microsoft.com/office/drawing/2014/main" id="{A2849900-6230-674A-ADE0-A31378E6D8FB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1" name="Gruppo 49">
            <a:extLst>
              <a:ext uri="{FF2B5EF4-FFF2-40B4-BE49-F238E27FC236}">
                <a16:creationId xmlns:a16="http://schemas.microsoft.com/office/drawing/2014/main" id="{A4B6D057-0CD6-4240-A767-3E0E1C6B2F1B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C9D3B8E1-978E-074B-8D3F-A8205866272A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06C9E51E-BCE4-8A42-B7F6-96EFF5069A1D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E08D176E-2F4B-274E-A148-77044D2CF757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DE0B69FB-73C6-B349-8AF8-6B234D827B40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7195B6E8-D95B-8940-9D85-18CFF6530EA9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2F59B6D0-FAE4-8644-9EA9-696A89B38959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FDFE48FD-D85C-2146-9341-F8DEEBF363B6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E071CA01-E7B4-D14D-8899-FFBFA6FC338F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F128557D-8E75-3940-B60B-999D37E166D3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04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BD24-007F-5E45-965E-F3B807DB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Introduction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CDFAA-3725-4244-8676-E363C4EA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07F66-3A42-6D4C-A8F4-56AB1CB96A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943134" cy="507076"/>
          </a:xfrm>
        </p:spPr>
        <p:txBody>
          <a:bodyPr/>
          <a:lstStyle/>
          <a:p>
            <a:r>
              <a:rPr lang="da-DK" dirty="0"/>
              <a:t>How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improve</a:t>
            </a:r>
            <a:r>
              <a:rPr lang="da-DK" dirty="0"/>
              <a:t> the situation?</a:t>
            </a:r>
          </a:p>
        </p:txBody>
      </p:sp>
      <p:pic>
        <p:nvPicPr>
          <p:cNvPr id="8" name="sample_replica_absorption.png">
            <a:extLst>
              <a:ext uri="{FF2B5EF4-FFF2-40B4-BE49-F238E27FC236}">
                <a16:creationId xmlns:a16="http://schemas.microsoft.com/office/drawing/2014/main" id="{434DF6E6-D1CD-324F-9EA6-5468CD5F8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13910" t="9494" r="6911" b="11508"/>
          <a:stretch>
            <a:fillRect/>
          </a:stretch>
        </p:blipFill>
        <p:spPr>
          <a:xfrm>
            <a:off x="9673630" y="265370"/>
            <a:ext cx="2116028" cy="607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ample_picture.JPG">
            <a:extLst>
              <a:ext uri="{FF2B5EF4-FFF2-40B4-BE49-F238E27FC236}">
                <a16:creationId xmlns:a16="http://schemas.microsoft.com/office/drawing/2014/main" id="{28696C34-9760-1C49-90DF-19B09C632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30884" t="8343" r="27409" b="21578"/>
          <a:stretch>
            <a:fillRect/>
          </a:stretch>
        </p:blipFill>
        <p:spPr>
          <a:xfrm>
            <a:off x="9680248" y="265373"/>
            <a:ext cx="2415998" cy="608859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531">
            <a:extLst>
              <a:ext uri="{FF2B5EF4-FFF2-40B4-BE49-F238E27FC236}">
                <a16:creationId xmlns:a16="http://schemas.microsoft.com/office/drawing/2014/main" id="{6A440E99-638C-2E4A-B054-EE6AC76E026C}"/>
              </a:ext>
            </a:extLst>
          </p:cNvPr>
          <p:cNvSpPr/>
          <p:nvPr/>
        </p:nvSpPr>
        <p:spPr>
          <a:xfrm>
            <a:off x="9788793" y="6090257"/>
            <a:ext cx="1885687" cy="24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</a:defRPr>
            </a:lvl1pPr>
          </a:lstStyle>
          <a:p>
            <a:r>
              <a:rPr sz="1329"/>
              <a:t>Photo by Pia Ray Jensen</a:t>
            </a:r>
          </a:p>
        </p:txBody>
      </p:sp>
      <p:pic>
        <p:nvPicPr>
          <p:cNvPr id="11" name="sample_replica_narrow.pdf">
            <a:extLst>
              <a:ext uri="{FF2B5EF4-FFF2-40B4-BE49-F238E27FC236}">
                <a16:creationId xmlns:a16="http://schemas.microsoft.com/office/drawing/2014/main" id="{6396914A-1AC3-9F41-AE6F-99E9583BF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2270" r="20654"/>
          <a:stretch>
            <a:fillRect/>
          </a:stretch>
        </p:blipFill>
        <p:spPr>
          <a:xfrm>
            <a:off x="7478649" y="304747"/>
            <a:ext cx="2091679" cy="593978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EB4B9D7-E09C-7D4B-B63D-9AFA4AF7A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819356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dirty="0"/>
              <a:t> Sample holders with complicated geometry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Consists of many different materials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No clear order in which neutrons would pass through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Could have co aligned crystals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Twinned crystals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It could all be in a sample environment</a:t>
            </a:r>
          </a:p>
          <a:p>
            <a:pP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703E5846-5EEE-7E40-861C-D5E9BEC3C6F0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4" name="Gruppo 49">
            <a:extLst>
              <a:ext uri="{FF2B5EF4-FFF2-40B4-BE49-F238E27FC236}">
                <a16:creationId xmlns:a16="http://schemas.microsoft.com/office/drawing/2014/main" id="{D1F49728-B8D3-4949-B936-EB732E77B9C3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71FA93D8-C414-BA47-B5C9-7F0F7AB95DAF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EB20B04F-0A89-324F-9128-E712A22897A4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E0A5520F-0FA6-5643-B158-D73741EC5628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A35BC84F-1776-4E49-BCF0-A071B0863460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82B16F5F-7B47-8742-88A5-6627562C07E9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BBB8BF21-9372-4B4D-A4FC-2CB94445B050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4">
              <a:extLst>
                <a:ext uri="{FF2B5EF4-FFF2-40B4-BE49-F238E27FC236}">
                  <a16:creationId xmlns:a16="http://schemas.microsoft.com/office/drawing/2014/main" id="{18C70BBB-E4C5-7549-A638-A588ADE66EE8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5">
              <a:extLst>
                <a:ext uri="{FF2B5EF4-FFF2-40B4-BE49-F238E27FC236}">
                  <a16:creationId xmlns:a16="http://schemas.microsoft.com/office/drawing/2014/main" id="{26CF6834-B31E-4547-84C9-4D409EC13E18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6">
              <a:extLst>
                <a:ext uri="{FF2B5EF4-FFF2-40B4-BE49-F238E27FC236}">
                  <a16:creationId xmlns:a16="http://schemas.microsoft.com/office/drawing/2014/main" id="{93789255-43AC-2145-95F1-FA12F3F130CB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7783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9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AFB7-4098-6648-8B3E-338EB3C0C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Multiple </a:t>
            </a:r>
            <a:r>
              <a:rPr lang="da-DK" dirty="0" err="1"/>
              <a:t>scattering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F18D6-87E0-444F-B881-A3664F2A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68FEAB-F9ED-9E42-9D67-2FF3EC4BCE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/>
              <a:t>Logic</a:t>
            </a:r>
            <a:r>
              <a:rPr lang="da-DK" dirty="0"/>
              <a:t> in </a:t>
            </a:r>
            <a:r>
              <a:rPr lang="da-DK" dirty="0" err="1"/>
              <a:t>McStas</a:t>
            </a:r>
            <a:r>
              <a:rPr lang="da-DK" dirty="0"/>
              <a:t> instrument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85E1C-2F90-0840-B4C1-B5D06CE08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334457" cy="444479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Multiple </a:t>
            </a:r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handled</a:t>
            </a:r>
            <a:r>
              <a:rPr lang="da-DK" dirty="0"/>
              <a:t> in </a:t>
            </a:r>
            <a:r>
              <a:rPr lang="da-DK" dirty="0" err="1"/>
              <a:t>Union_master</a:t>
            </a:r>
            <a:r>
              <a:rPr lang="da-DK" dirty="0"/>
              <a:t> component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Neutron </a:t>
            </a:r>
            <a:r>
              <a:rPr lang="da-DK" dirty="0" err="1"/>
              <a:t>handed</a:t>
            </a:r>
            <a:r>
              <a:rPr lang="da-DK" dirty="0"/>
              <a:t> back to instrument component </a:t>
            </a:r>
            <a:r>
              <a:rPr lang="da-DK" dirty="0" err="1"/>
              <a:t>sequence</a:t>
            </a:r>
            <a:endParaRPr lang="da-DK" dirty="0"/>
          </a:p>
        </p:txBody>
      </p:sp>
      <p:grpSp>
        <p:nvGrpSpPr>
          <p:cNvPr id="8" name="Group 1299">
            <a:extLst>
              <a:ext uri="{FF2B5EF4-FFF2-40B4-BE49-F238E27FC236}">
                <a16:creationId xmlns:a16="http://schemas.microsoft.com/office/drawing/2014/main" id="{3549F86A-221C-094C-BDDD-D18F2FF78C0E}"/>
              </a:ext>
            </a:extLst>
          </p:cNvPr>
          <p:cNvGrpSpPr/>
          <p:nvPr/>
        </p:nvGrpSpPr>
        <p:grpSpPr>
          <a:xfrm>
            <a:off x="5528234" y="2928863"/>
            <a:ext cx="1824010" cy="613708"/>
            <a:chOff x="0" y="0"/>
            <a:chExt cx="4118299" cy="1385644"/>
          </a:xfrm>
        </p:grpSpPr>
        <p:sp>
          <p:nvSpPr>
            <p:cNvPr id="9" name="Shape 1297">
              <a:extLst>
                <a:ext uri="{FF2B5EF4-FFF2-40B4-BE49-F238E27FC236}">
                  <a16:creationId xmlns:a16="http://schemas.microsoft.com/office/drawing/2014/main" id="{81D3B70D-0E20-F242-898F-606B3E26CA4C}"/>
                </a:ext>
              </a:extLst>
            </p:cNvPr>
            <p:cNvSpPr/>
            <p:nvPr/>
          </p:nvSpPr>
          <p:spPr>
            <a:xfrm>
              <a:off x="0" y="0"/>
              <a:ext cx="4118300" cy="0"/>
            </a:xfrm>
            <a:prstGeom prst="line">
              <a:avLst/>
            </a:prstGeom>
            <a:noFill/>
            <a:ln w="50800" cap="flat">
              <a:solidFill>
                <a:srgbClr val="426836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10" name="Shape 1298">
              <a:extLst>
                <a:ext uri="{FF2B5EF4-FFF2-40B4-BE49-F238E27FC236}">
                  <a16:creationId xmlns:a16="http://schemas.microsoft.com/office/drawing/2014/main" id="{C70B7583-A403-244E-828A-CCBC64561299}"/>
                </a:ext>
              </a:extLst>
            </p:cNvPr>
            <p:cNvSpPr/>
            <p:nvPr/>
          </p:nvSpPr>
          <p:spPr>
            <a:xfrm>
              <a:off x="0" y="1385644"/>
              <a:ext cx="4118300" cy="1"/>
            </a:xfrm>
            <a:prstGeom prst="line">
              <a:avLst/>
            </a:prstGeom>
            <a:noFill/>
            <a:ln w="50800" cap="flat">
              <a:solidFill>
                <a:srgbClr val="426836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</p:grpSp>
      <p:sp>
        <p:nvSpPr>
          <p:cNvPr id="11" name="Shape 1300">
            <a:extLst>
              <a:ext uri="{FF2B5EF4-FFF2-40B4-BE49-F238E27FC236}">
                <a16:creationId xmlns:a16="http://schemas.microsoft.com/office/drawing/2014/main" id="{8A274026-0169-E341-A41E-2D787D6DE5F5}"/>
              </a:ext>
            </a:extLst>
          </p:cNvPr>
          <p:cNvSpPr/>
          <p:nvPr/>
        </p:nvSpPr>
        <p:spPr>
          <a:xfrm rot="5400000">
            <a:off x="4745086" y="3180229"/>
            <a:ext cx="912490" cy="110976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2" name="Shape 1301">
            <a:extLst>
              <a:ext uri="{FF2B5EF4-FFF2-40B4-BE49-F238E27FC236}">
                <a16:creationId xmlns:a16="http://schemas.microsoft.com/office/drawing/2014/main" id="{C96AF6F0-F3D1-5446-8C60-4F9B768D0B2D}"/>
              </a:ext>
            </a:extLst>
          </p:cNvPr>
          <p:cNvSpPr/>
          <p:nvPr/>
        </p:nvSpPr>
        <p:spPr>
          <a:xfrm rot="21452906">
            <a:off x="9658310" y="2575512"/>
            <a:ext cx="334905" cy="66411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3" name="Shape 1302">
            <a:extLst>
              <a:ext uri="{FF2B5EF4-FFF2-40B4-BE49-F238E27FC236}">
                <a16:creationId xmlns:a16="http://schemas.microsoft.com/office/drawing/2014/main" id="{66545040-809A-0D40-BF25-538BFD1B86F0}"/>
              </a:ext>
            </a:extLst>
          </p:cNvPr>
          <p:cNvSpPr/>
          <p:nvPr/>
        </p:nvSpPr>
        <p:spPr>
          <a:xfrm>
            <a:off x="7156845" y="956850"/>
            <a:ext cx="1910246" cy="1910245"/>
          </a:xfrm>
          <a:prstGeom prst="ellipse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4" name="Shape 1303">
            <a:extLst>
              <a:ext uri="{FF2B5EF4-FFF2-40B4-BE49-F238E27FC236}">
                <a16:creationId xmlns:a16="http://schemas.microsoft.com/office/drawing/2014/main" id="{A8CEC201-FDF3-B444-B954-E5FFC99EAD0E}"/>
              </a:ext>
            </a:extLst>
          </p:cNvPr>
          <p:cNvSpPr/>
          <p:nvPr/>
        </p:nvSpPr>
        <p:spPr>
          <a:xfrm>
            <a:off x="7258667" y="1064429"/>
            <a:ext cx="1706603" cy="170660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5" name="Shape 1304">
            <a:extLst>
              <a:ext uri="{FF2B5EF4-FFF2-40B4-BE49-F238E27FC236}">
                <a16:creationId xmlns:a16="http://schemas.microsoft.com/office/drawing/2014/main" id="{C25C7AC9-5820-B548-ABB0-83A6AD7D88A5}"/>
              </a:ext>
            </a:extLst>
          </p:cNvPr>
          <p:cNvSpPr/>
          <p:nvPr/>
        </p:nvSpPr>
        <p:spPr>
          <a:xfrm>
            <a:off x="7464881" y="1264882"/>
            <a:ext cx="1294175" cy="1294175"/>
          </a:xfrm>
          <a:prstGeom prst="ellipse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6" name="Shape 1305">
            <a:extLst>
              <a:ext uri="{FF2B5EF4-FFF2-40B4-BE49-F238E27FC236}">
                <a16:creationId xmlns:a16="http://schemas.microsoft.com/office/drawing/2014/main" id="{6C9C824D-B226-D349-A844-C9118BFF444D}"/>
              </a:ext>
            </a:extLst>
          </p:cNvPr>
          <p:cNvSpPr/>
          <p:nvPr/>
        </p:nvSpPr>
        <p:spPr>
          <a:xfrm>
            <a:off x="7540187" y="1339626"/>
            <a:ext cx="1156209" cy="115620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7" name="Shape 1306">
            <a:extLst>
              <a:ext uri="{FF2B5EF4-FFF2-40B4-BE49-F238E27FC236}">
                <a16:creationId xmlns:a16="http://schemas.microsoft.com/office/drawing/2014/main" id="{EFD11538-1A88-504E-AE95-2F43E3E7FC2D}"/>
              </a:ext>
            </a:extLst>
          </p:cNvPr>
          <p:cNvSpPr/>
          <p:nvPr/>
        </p:nvSpPr>
        <p:spPr>
          <a:xfrm>
            <a:off x="8085703" y="1829303"/>
            <a:ext cx="222409" cy="222409"/>
          </a:xfrm>
          <a:prstGeom prst="ellipse">
            <a:avLst/>
          </a:prstGeom>
          <a:solidFill>
            <a:schemeClr val="accent1">
              <a:satOff val="20231"/>
              <a:lumOff val="-16526"/>
            </a:schemeClr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8" name="Shape 1307">
            <a:extLst>
              <a:ext uri="{FF2B5EF4-FFF2-40B4-BE49-F238E27FC236}">
                <a16:creationId xmlns:a16="http://schemas.microsoft.com/office/drawing/2014/main" id="{626F37B6-556E-8D4F-B08D-5FFFDE5BDEE3}"/>
              </a:ext>
            </a:extLst>
          </p:cNvPr>
          <p:cNvSpPr/>
          <p:nvPr/>
        </p:nvSpPr>
        <p:spPr>
          <a:xfrm rot="5991588">
            <a:off x="7935961" y="1714249"/>
            <a:ext cx="252655" cy="255820"/>
          </a:xfrm>
          <a:prstGeom prst="rect">
            <a:avLst/>
          </a:prstGeom>
          <a:solidFill>
            <a:srgbClr val="B15E29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9" name="Shape 1308">
            <a:extLst>
              <a:ext uri="{FF2B5EF4-FFF2-40B4-BE49-F238E27FC236}">
                <a16:creationId xmlns:a16="http://schemas.microsoft.com/office/drawing/2014/main" id="{0D012961-692B-2546-BC34-C9D6C042886C}"/>
              </a:ext>
            </a:extLst>
          </p:cNvPr>
          <p:cNvSpPr/>
          <p:nvPr/>
        </p:nvSpPr>
        <p:spPr>
          <a:xfrm>
            <a:off x="7839880" y="1606895"/>
            <a:ext cx="222409" cy="222409"/>
          </a:xfrm>
          <a:prstGeom prst="ellipse">
            <a:avLst/>
          </a:prstGeom>
          <a:solidFill>
            <a:srgbClr val="651961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0" name="Shape 1309">
            <a:extLst>
              <a:ext uri="{FF2B5EF4-FFF2-40B4-BE49-F238E27FC236}">
                <a16:creationId xmlns:a16="http://schemas.microsoft.com/office/drawing/2014/main" id="{B1DC14A2-4175-734C-8D55-5E1ECA9FDE27}"/>
              </a:ext>
            </a:extLst>
          </p:cNvPr>
          <p:cNvSpPr/>
          <p:nvPr/>
        </p:nvSpPr>
        <p:spPr>
          <a:xfrm>
            <a:off x="7951084" y="1909109"/>
            <a:ext cx="222409" cy="222408"/>
          </a:xfrm>
          <a:prstGeom prst="ellipse">
            <a:avLst/>
          </a:prstGeom>
          <a:solidFill>
            <a:srgbClr val="651E1C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1" name="Shape 1311">
            <a:extLst>
              <a:ext uri="{FF2B5EF4-FFF2-40B4-BE49-F238E27FC236}">
                <a16:creationId xmlns:a16="http://schemas.microsoft.com/office/drawing/2014/main" id="{1E68B3DC-C550-B84A-AB90-4013B8B65D9B}"/>
              </a:ext>
            </a:extLst>
          </p:cNvPr>
          <p:cNvSpPr/>
          <p:nvPr/>
        </p:nvSpPr>
        <p:spPr>
          <a:xfrm>
            <a:off x="7989493" y="4948464"/>
            <a:ext cx="55081" cy="55081"/>
          </a:xfrm>
          <a:prstGeom prst="ellipse">
            <a:avLst/>
          </a:prstGeom>
          <a:solidFill>
            <a:srgbClr val="FFFFFF"/>
          </a:solidFill>
          <a:ln w="1397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2" name="Shape 1312">
            <a:extLst>
              <a:ext uri="{FF2B5EF4-FFF2-40B4-BE49-F238E27FC236}">
                <a16:creationId xmlns:a16="http://schemas.microsoft.com/office/drawing/2014/main" id="{E2CE8316-D5C0-4240-935F-274256D4E8A4}"/>
              </a:ext>
            </a:extLst>
          </p:cNvPr>
          <p:cNvSpPr/>
          <p:nvPr/>
        </p:nvSpPr>
        <p:spPr>
          <a:xfrm>
            <a:off x="5773478" y="4976005"/>
            <a:ext cx="1533173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3" name="Shape 1313">
            <a:extLst>
              <a:ext uri="{FF2B5EF4-FFF2-40B4-BE49-F238E27FC236}">
                <a16:creationId xmlns:a16="http://schemas.microsoft.com/office/drawing/2014/main" id="{41544E5C-8A93-434C-93A9-2FCB0BE556F6}"/>
              </a:ext>
            </a:extLst>
          </p:cNvPr>
          <p:cNvSpPr/>
          <p:nvPr/>
        </p:nvSpPr>
        <p:spPr>
          <a:xfrm>
            <a:off x="5724219" y="4924585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4" name="Shape 1314">
            <a:extLst>
              <a:ext uri="{FF2B5EF4-FFF2-40B4-BE49-F238E27FC236}">
                <a16:creationId xmlns:a16="http://schemas.microsoft.com/office/drawing/2014/main" id="{56E70F7D-6055-9A4D-9F62-255FE0DC47E4}"/>
              </a:ext>
            </a:extLst>
          </p:cNvPr>
          <p:cNvSpPr/>
          <p:nvPr/>
        </p:nvSpPr>
        <p:spPr>
          <a:xfrm>
            <a:off x="6489202" y="4924585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5" name="Shape 1315">
            <a:extLst>
              <a:ext uri="{FF2B5EF4-FFF2-40B4-BE49-F238E27FC236}">
                <a16:creationId xmlns:a16="http://schemas.microsoft.com/office/drawing/2014/main" id="{2B72F408-D414-5448-A27B-BCBA73269CE5}"/>
              </a:ext>
            </a:extLst>
          </p:cNvPr>
          <p:cNvSpPr/>
          <p:nvPr/>
        </p:nvSpPr>
        <p:spPr>
          <a:xfrm>
            <a:off x="7254186" y="4924585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6" name="Shape 1316">
            <a:extLst>
              <a:ext uri="{FF2B5EF4-FFF2-40B4-BE49-F238E27FC236}">
                <a16:creationId xmlns:a16="http://schemas.microsoft.com/office/drawing/2014/main" id="{B313883A-1FB7-F74A-85EA-D3C2561FBB7D}"/>
              </a:ext>
            </a:extLst>
          </p:cNvPr>
          <p:cNvSpPr/>
          <p:nvPr/>
        </p:nvSpPr>
        <p:spPr>
          <a:xfrm>
            <a:off x="8784152" y="4924585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7" name="Shape 1317">
            <a:extLst>
              <a:ext uri="{FF2B5EF4-FFF2-40B4-BE49-F238E27FC236}">
                <a16:creationId xmlns:a16="http://schemas.microsoft.com/office/drawing/2014/main" id="{6A34AAD6-CC87-CC4E-ADF0-2F2243DF2FFA}"/>
              </a:ext>
            </a:extLst>
          </p:cNvPr>
          <p:cNvSpPr/>
          <p:nvPr/>
        </p:nvSpPr>
        <p:spPr>
          <a:xfrm>
            <a:off x="9549135" y="4924585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8" name="Shape 1318">
            <a:extLst>
              <a:ext uri="{FF2B5EF4-FFF2-40B4-BE49-F238E27FC236}">
                <a16:creationId xmlns:a16="http://schemas.microsoft.com/office/drawing/2014/main" id="{AE678B06-385E-D547-81AA-06FADDF3A1EB}"/>
              </a:ext>
            </a:extLst>
          </p:cNvPr>
          <p:cNvSpPr/>
          <p:nvPr/>
        </p:nvSpPr>
        <p:spPr>
          <a:xfrm>
            <a:off x="7267555" y="4976005"/>
            <a:ext cx="699905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9" name="Shape 1319">
            <a:extLst>
              <a:ext uri="{FF2B5EF4-FFF2-40B4-BE49-F238E27FC236}">
                <a16:creationId xmlns:a16="http://schemas.microsoft.com/office/drawing/2014/main" id="{A40F5AA4-D45C-444F-8778-B48B393A623E}"/>
              </a:ext>
            </a:extLst>
          </p:cNvPr>
          <p:cNvSpPr/>
          <p:nvPr/>
        </p:nvSpPr>
        <p:spPr>
          <a:xfrm flipH="1">
            <a:off x="8066233" y="4978362"/>
            <a:ext cx="810395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0" name="Shape 1320">
            <a:extLst>
              <a:ext uri="{FF2B5EF4-FFF2-40B4-BE49-F238E27FC236}">
                <a16:creationId xmlns:a16="http://schemas.microsoft.com/office/drawing/2014/main" id="{8C521838-00A6-FB4B-AAAE-EDCA14E693D0}"/>
              </a:ext>
            </a:extLst>
          </p:cNvPr>
          <p:cNvSpPr/>
          <p:nvPr/>
        </p:nvSpPr>
        <p:spPr>
          <a:xfrm>
            <a:off x="8840200" y="4978362"/>
            <a:ext cx="768763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1" name="Shape 1321">
            <a:extLst>
              <a:ext uri="{FF2B5EF4-FFF2-40B4-BE49-F238E27FC236}">
                <a16:creationId xmlns:a16="http://schemas.microsoft.com/office/drawing/2014/main" id="{63833C9D-D330-A040-BC3E-0D1CACEB2B63}"/>
              </a:ext>
            </a:extLst>
          </p:cNvPr>
          <p:cNvSpPr/>
          <p:nvPr/>
        </p:nvSpPr>
        <p:spPr>
          <a:xfrm>
            <a:off x="4696751" y="4233974"/>
            <a:ext cx="5784988" cy="6282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22500" tIns="22500" rIns="22500" bIns="22500" anchor="ctr"/>
          <a:lstStyle/>
          <a:p>
            <a:pPr algn="l" defTabSz="2024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531"/>
          </a:p>
        </p:txBody>
      </p:sp>
      <p:sp>
        <p:nvSpPr>
          <p:cNvPr id="32" name="Shape 1322">
            <a:extLst>
              <a:ext uri="{FF2B5EF4-FFF2-40B4-BE49-F238E27FC236}">
                <a16:creationId xmlns:a16="http://schemas.microsoft.com/office/drawing/2014/main" id="{37928C57-4C49-5442-AF88-808A663F780B}"/>
              </a:ext>
            </a:extLst>
          </p:cNvPr>
          <p:cNvSpPr/>
          <p:nvPr/>
        </p:nvSpPr>
        <p:spPr>
          <a:xfrm>
            <a:off x="4752633" y="4229092"/>
            <a:ext cx="1268530" cy="29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 sz="3600">
                <a:solidFill>
                  <a:srgbClr val="575757"/>
                </a:solidFill>
              </a:defRPr>
            </a:lvl1pPr>
          </a:lstStyle>
          <a:p>
            <a:r>
              <a:rPr sz="1594"/>
              <a:t>Instrument file</a:t>
            </a:r>
          </a:p>
        </p:txBody>
      </p:sp>
      <p:sp>
        <p:nvSpPr>
          <p:cNvPr id="33" name="Shape 1323">
            <a:extLst>
              <a:ext uri="{FF2B5EF4-FFF2-40B4-BE49-F238E27FC236}">
                <a16:creationId xmlns:a16="http://schemas.microsoft.com/office/drawing/2014/main" id="{B4142B31-CCF9-4C40-811F-8F7F8D2CED7A}"/>
              </a:ext>
            </a:extLst>
          </p:cNvPr>
          <p:cNvSpPr/>
          <p:nvPr/>
        </p:nvSpPr>
        <p:spPr>
          <a:xfrm>
            <a:off x="4750675" y="3937758"/>
            <a:ext cx="1816757" cy="29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 sz="3600">
                <a:solidFill>
                  <a:srgbClr val="575757"/>
                </a:solidFill>
              </a:defRPr>
            </a:lvl1pPr>
          </a:lstStyle>
          <a:p>
            <a:r>
              <a:rPr sz="1594"/>
              <a:t>Simulated 3D space</a:t>
            </a:r>
          </a:p>
        </p:txBody>
      </p:sp>
      <p:sp>
        <p:nvSpPr>
          <p:cNvPr id="34" name="Shape 1324">
            <a:extLst>
              <a:ext uri="{FF2B5EF4-FFF2-40B4-BE49-F238E27FC236}">
                <a16:creationId xmlns:a16="http://schemas.microsoft.com/office/drawing/2014/main" id="{6B41EF53-774D-2544-BB84-C6109D46F04D}"/>
              </a:ext>
            </a:extLst>
          </p:cNvPr>
          <p:cNvSpPr/>
          <p:nvPr/>
        </p:nvSpPr>
        <p:spPr>
          <a:xfrm>
            <a:off x="7340472" y="3156099"/>
            <a:ext cx="909230" cy="139824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5" name="Shape 1325">
            <a:extLst>
              <a:ext uri="{FF2B5EF4-FFF2-40B4-BE49-F238E27FC236}">
                <a16:creationId xmlns:a16="http://schemas.microsoft.com/office/drawing/2014/main" id="{C66D06D7-48A7-A648-868A-47BEC03486F9}"/>
              </a:ext>
            </a:extLst>
          </p:cNvPr>
          <p:cNvSpPr/>
          <p:nvPr/>
        </p:nvSpPr>
        <p:spPr>
          <a:xfrm flipV="1">
            <a:off x="5245025" y="3009232"/>
            <a:ext cx="298170" cy="69111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6" name="Shape 1326">
            <a:extLst>
              <a:ext uri="{FF2B5EF4-FFF2-40B4-BE49-F238E27FC236}">
                <a16:creationId xmlns:a16="http://schemas.microsoft.com/office/drawing/2014/main" id="{41B06039-4732-0140-A160-262B7BEDC9BD}"/>
              </a:ext>
            </a:extLst>
          </p:cNvPr>
          <p:cNvSpPr/>
          <p:nvPr/>
        </p:nvSpPr>
        <p:spPr>
          <a:xfrm>
            <a:off x="5872422" y="2930193"/>
            <a:ext cx="1478019" cy="227524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7" name="Shape 1327">
            <a:extLst>
              <a:ext uri="{FF2B5EF4-FFF2-40B4-BE49-F238E27FC236}">
                <a16:creationId xmlns:a16="http://schemas.microsoft.com/office/drawing/2014/main" id="{AF159C51-3358-F240-80D1-287311F50391}"/>
              </a:ext>
            </a:extLst>
          </p:cNvPr>
          <p:cNvSpPr/>
          <p:nvPr/>
        </p:nvSpPr>
        <p:spPr>
          <a:xfrm flipV="1">
            <a:off x="5537289" y="2929971"/>
            <a:ext cx="342415" cy="80806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8" name="Shape 1328">
            <a:extLst>
              <a:ext uri="{FF2B5EF4-FFF2-40B4-BE49-F238E27FC236}">
                <a16:creationId xmlns:a16="http://schemas.microsoft.com/office/drawing/2014/main" id="{994FE8F2-BC79-9644-A99E-8413ED1A6F2C}"/>
              </a:ext>
            </a:extLst>
          </p:cNvPr>
          <p:cNvSpPr/>
          <p:nvPr/>
        </p:nvSpPr>
        <p:spPr>
          <a:xfrm>
            <a:off x="9894681" y="1695794"/>
            <a:ext cx="0" cy="877176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9" name="Shape 1329">
            <a:extLst>
              <a:ext uri="{FF2B5EF4-FFF2-40B4-BE49-F238E27FC236}">
                <a16:creationId xmlns:a16="http://schemas.microsoft.com/office/drawing/2014/main" id="{E240AD67-5499-F54B-A6A2-58E3425F6551}"/>
              </a:ext>
            </a:extLst>
          </p:cNvPr>
          <p:cNvSpPr/>
          <p:nvPr/>
        </p:nvSpPr>
        <p:spPr>
          <a:xfrm>
            <a:off x="7703304" y="2722031"/>
            <a:ext cx="542768" cy="573169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0" name="Shape 1330">
            <a:extLst>
              <a:ext uri="{FF2B5EF4-FFF2-40B4-BE49-F238E27FC236}">
                <a16:creationId xmlns:a16="http://schemas.microsoft.com/office/drawing/2014/main" id="{4C4EF8B2-C7D2-5C4E-803A-350646D2E359}"/>
              </a:ext>
            </a:extLst>
          </p:cNvPr>
          <p:cNvSpPr/>
          <p:nvPr/>
        </p:nvSpPr>
        <p:spPr>
          <a:xfrm flipH="1">
            <a:off x="7592031" y="1675390"/>
            <a:ext cx="332262" cy="517572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1" name="Shape 1331">
            <a:extLst>
              <a:ext uri="{FF2B5EF4-FFF2-40B4-BE49-F238E27FC236}">
                <a16:creationId xmlns:a16="http://schemas.microsoft.com/office/drawing/2014/main" id="{880A09E4-D8A0-804E-9DF9-AAF1D120D140}"/>
              </a:ext>
            </a:extLst>
          </p:cNvPr>
          <p:cNvSpPr/>
          <p:nvPr/>
        </p:nvSpPr>
        <p:spPr>
          <a:xfrm>
            <a:off x="7914494" y="1664842"/>
            <a:ext cx="315917" cy="264190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2" name="Shape 1332">
            <a:extLst>
              <a:ext uri="{FF2B5EF4-FFF2-40B4-BE49-F238E27FC236}">
                <a16:creationId xmlns:a16="http://schemas.microsoft.com/office/drawing/2014/main" id="{BD159620-C4AE-A44F-AAA8-96300F626F59}"/>
              </a:ext>
            </a:extLst>
          </p:cNvPr>
          <p:cNvSpPr/>
          <p:nvPr/>
        </p:nvSpPr>
        <p:spPr>
          <a:xfrm flipV="1">
            <a:off x="8224300" y="1347148"/>
            <a:ext cx="127293" cy="585481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3" name="Shape 1333">
            <a:extLst>
              <a:ext uri="{FF2B5EF4-FFF2-40B4-BE49-F238E27FC236}">
                <a16:creationId xmlns:a16="http://schemas.microsoft.com/office/drawing/2014/main" id="{6A43F819-EA61-7B49-BCE2-2FE4631A998C}"/>
              </a:ext>
            </a:extLst>
          </p:cNvPr>
          <p:cNvSpPr/>
          <p:nvPr/>
        </p:nvSpPr>
        <p:spPr>
          <a:xfrm flipV="1">
            <a:off x="7976971" y="1025074"/>
            <a:ext cx="397607" cy="620035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4" name="Shape 1334">
            <a:extLst>
              <a:ext uri="{FF2B5EF4-FFF2-40B4-BE49-F238E27FC236}">
                <a16:creationId xmlns:a16="http://schemas.microsoft.com/office/drawing/2014/main" id="{EC414894-CE54-E349-B77E-56660AAEF517}"/>
              </a:ext>
            </a:extLst>
          </p:cNvPr>
          <p:cNvSpPr/>
          <p:nvPr/>
        </p:nvSpPr>
        <p:spPr>
          <a:xfrm flipH="1" flipV="1">
            <a:off x="8370046" y="1036155"/>
            <a:ext cx="475543" cy="1380987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5" name="Shape 1335">
            <a:extLst>
              <a:ext uri="{FF2B5EF4-FFF2-40B4-BE49-F238E27FC236}">
                <a16:creationId xmlns:a16="http://schemas.microsoft.com/office/drawing/2014/main" id="{8FA7AC70-32D2-5544-BB8C-C91A6E13CA0B}"/>
              </a:ext>
            </a:extLst>
          </p:cNvPr>
          <p:cNvSpPr/>
          <p:nvPr/>
        </p:nvSpPr>
        <p:spPr>
          <a:xfrm flipH="1">
            <a:off x="8832805" y="2302748"/>
            <a:ext cx="152201" cy="109417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6" name="Shape 1336">
            <a:extLst>
              <a:ext uri="{FF2B5EF4-FFF2-40B4-BE49-F238E27FC236}">
                <a16:creationId xmlns:a16="http://schemas.microsoft.com/office/drawing/2014/main" id="{C969C773-E92F-484D-B621-2D85331542ED}"/>
              </a:ext>
            </a:extLst>
          </p:cNvPr>
          <p:cNvSpPr/>
          <p:nvPr/>
        </p:nvSpPr>
        <p:spPr>
          <a:xfrm flipV="1">
            <a:off x="7976579" y="1349780"/>
            <a:ext cx="381593" cy="295595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7" name="Shape 1349">
            <a:extLst>
              <a:ext uri="{FF2B5EF4-FFF2-40B4-BE49-F238E27FC236}">
                <a16:creationId xmlns:a16="http://schemas.microsoft.com/office/drawing/2014/main" id="{D6C158FF-ACAF-0343-9E71-2933B960BC9F}"/>
              </a:ext>
            </a:extLst>
          </p:cNvPr>
          <p:cNvSpPr/>
          <p:nvPr/>
        </p:nvSpPr>
        <p:spPr>
          <a:xfrm>
            <a:off x="5811679" y="4695228"/>
            <a:ext cx="695268" cy="203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7" extrusionOk="0">
                <a:moveTo>
                  <a:pt x="0" y="14857"/>
                </a:moveTo>
                <a:cubicBezTo>
                  <a:pt x="7242" y="-5393"/>
                  <a:pt x="14442" y="-4943"/>
                  <a:pt x="21600" y="16207"/>
                </a:cubicBezTo>
              </a:path>
            </a:pathLst>
          </a:custGeom>
          <a:ln w="381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  <a:tailEnd type="triangle"/>
          </a:ln>
        </p:spPr>
        <p:txBody>
          <a:bodyPr/>
          <a:lstStyle/>
          <a:p>
            <a:endParaRPr sz="2215"/>
          </a:p>
        </p:txBody>
      </p:sp>
      <p:sp>
        <p:nvSpPr>
          <p:cNvPr id="48" name="Shape 1350">
            <a:extLst>
              <a:ext uri="{FF2B5EF4-FFF2-40B4-BE49-F238E27FC236}">
                <a16:creationId xmlns:a16="http://schemas.microsoft.com/office/drawing/2014/main" id="{F9BDC85C-C297-9243-8956-61304C5D3676}"/>
              </a:ext>
            </a:extLst>
          </p:cNvPr>
          <p:cNvSpPr/>
          <p:nvPr/>
        </p:nvSpPr>
        <p:spPr>
          <a:xfrm>
            <a:off x="6583894" y="4695228"/>
            <a:ext cx="695268" cy="203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7" extrusionOk="0">
                <a:moveTo>
                  <a:pt x="0" y="14857"/>
                </a:moveTo>
                <a:cubicBezTo>
                  <a:pt x="7242" y="-5393"/>
                  <a:pt x="14442" y="-4943"/>
                  <a:pt x="21600" y="16207"/>
                </a:cubicBezTo>
              </a:path>
            </a:pathLst>
          </a:custGeom>
          <a:ln w="381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  <a:tailEnd type="triangle"/>
          </a:ln>
        </p:spPr>
        <p:txBody>
          <a:bodyPr/>
          <a:lstStyle/>
          <a:p>
            <a:endParaRPr sz="2215"/>
          </a:p>
        </p:txBody>
      </p:sp>
      <p:sp>
        <p:nvSpPr>
          <p:cNvPr id="49" name="Shape 1351">
            <a:extLst>
              <a:ext uri="{FF2B5EF4-FFF2-40B4-BE49-F238E27FC236}">
                <a16:creationId xmlns:a16="http://schemas.microsoft.com/office/drawing/2014/main" id="{A25A7B1F-BFA4-EB4E-AD6E-577E9F90C29D}"/>
              </a:ext>
            </a:extLst>
          </p:cNvPr>
          <p:cNvSpPr/>
          <p:nvPr/>
        </p:nvSpPr>
        <p:spPr>
          <a:xfrm>
            <a:off x="7347573" y="4690329"/>
            <a:ext cx="625807" cy="203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7" extrusionOk="0">
                <a:moveTo>
                  <a:pt x="0" y="14857"/>
                </a:moveTo>
                <a:cubicBezTo>
                  <a:pt x="7288" y="-5393"/>
                  <a:pt x="14488" y="-4943"/>
                  <a:pt x="21600" y="16207"/>
                </a:cubicBezTo>
              </a:path>
            </a:pathLst>
          </a:custGeom>
          <a:ln w="381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  <a:tailEnd type="triangle"/>
          </a:ln>
        </p:spPr>
        <p:txBody>
          <a:bodyPr/>
          <a:lstStyle/>
          <a:p>
            <a:endParaRPr sz="2215"/>
          </a:p>
        </p:txBody>
      </p:sp>
      <p:sp>
        <p:nvSpPr>
          <p:cNvPr id="50" name="Shape 1352">
            <a:extLst>
              <a:ext uri="{FF2B5EF4-FFF2-40B4-BE49-F238E27FC236}">
                <a16:creationId xmlns:a16="http://schemas.microsoft.com/office/drawing/2014/main" id="{257D7C61-C554-604C-BC25-84EDB215FF35}"/>
              </a:ext>
            </a:extLst>
          </p:cNvPr>
          <p:cNvSpPr/>
          <p:nvPr/>
        </p:nvSpPr>
        <p:spPr>
          <a:xfrm>
            <a:off x="8079129" y="4696502"/>
            <a:ext cx="729998" cy="201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5" extrusionOk="0">
                <a:moveTo>
                  <a:pt x="0" y="15048"/>
                </a:moveTo>
                <a:cubicBezTo>
                  <a:pt x="7198" y="-5395"/>
                  <a:pt x="14398" y="-5009"/>
                  <a:pt x="21600" y="16205"/>
                </a:cubicBezTo>
              </a:path>
            </a:pathLst>
          </a:custGeom>
          <a:ln w="381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  <a:tailEnd type="triangle"/>
          </a:ln>
        </p:spPr>
        <p:txBody>
          <a:bodyPr/>
          <a:lstStyle/>
          <a:p>
            <a:endParaRPr sz="2215"/>
          </a:p>
        </p:txBody>
      </p:sp>
      <p:sp>
        <p:nvSpPr>
          <p:cNvPr id="51" name="Shape 1353">
            <a:extLst>
              <a:ext uri="{FF2B5EF4-FFF2-40B4-BE49-F238E27FC236}">
                <a16:creationId xmlns:a16="http://schemas.microsoft.com/office/drawing/2014/main" id="{868259DC-AE1B-5445-B2E7-D3FA904F16E9}"/>
              </a:ext>
            </a:extLst>
          </p:cNvPr>
          <p:cNvSpPr/>
          <p:nvPr/>
        </p:nvSpPr>
        <p:spPr>
          <a:xfrm>
            <a:off x="8879081" y="4695228"/>
            <a:ext cx="695268" cy="203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7" extrusionOk="0">
                <a:moveTo>
                  <a:pt x="0" y="14857"/>
                </a:moveTo>
                <a:cubicBezTo>
                  <a:pt x="7242" y="-5393"/>
                  <a:pt x="14442" y="-4943"/>
                  <a:pt x="21600" y="16207"/>
                </a:cubicBezTo>
              </a:path>
            </a:pathLst>
          </a:custGeom>
          <a:ln w="381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  <a:tailEnd type="triangle"/>
          </a:ln>
        </p:spPr>
        <p:txBody>
          <a:bodyPr/>
          <a:lstStyle/>
          <a:p>
            <a:endParaRPr sz="2215"/>
          </a:p>
        </p:txBody>
      </p:sp>
      <p:sp>
        <p:nvSpPr>
          <p:cNvPr id="52" name="Shape 1342">
            <a:extLst>
              <a:ext uri="{FF2B5EF4-FFF2-40B4-BE49-F238E27FC236}">
                <a16:creationId xmlns:a16="http://schemas.microsoft.com/office/drawing/2014/main" id="{7C66A628-5B7D-BD47-A85D-BC3E9F404BED}"/>
              </a:ext>
            </a:extLst>
          </p:cNvPr>
          <p:cNvSpPr/>
          <p:nvPr/>
        </p:nvSpPr>
        <p:spPr>
          <a:xfrm>
            <a:off x="7592805" y="2185292"/>
            <a:ext cx="113009" cy="543895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3" name="Shape 1343">
            <a:extLst>
              <a:ext uri="{FF2B5EF4-FFF2-40B4-BE49-F238E27FC236}">
                <a16:creationId xmlns:a16="http://schemas.microsoft.com/office/drawing/2014/main" id="{EB0F397E-2EF3-FE40-99B5-EB85E29066D9}"/>
              </a:ext>
            </a:extLst>
          </p:cNvPr>
          <p:cNvSpPr/>
          <p:nvPr/>
        </p:nvSpPr>
        <p:spPr>
          <a:xfrm flipH="1">
            <a:off x="8975178" y="1683468"/>
            <a:ext cx="911617" cy="626200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5" name="Shape 1345">
            <a:extLst>
              <a:ext uri="{FF2B5EF4-FFF2-40B4-BE49-F238E27FC236}">
                <a16:creationId xmlns:a16="http://schemas.microsoft.com/office/drawing/2014/main" id="{8B8C6CF7-3766-7B42-BD7A-435D1173B26A}"/>
              </a:ext>
            </a:extLst>
          </p:cNvPr>
          <p:cNvSpPr/>
          <p:nvPr/>
        </p:nvSpPr>
        <p:spPr>
          <a:xfrm rot="17718755">
            <a:off x="7998906" y="3188996"/>
            <a:ext cx="618410" cy="67726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56" name="Shape 1346">
            <a:extLst>
              <a:ext uri="{FF2B5EF4-FFF2-40B4-BE49-F238E27FC236}">
                <a16:creationId xmlns:a16="http://schemas.microsoft.com/office/drawing/2014/main" id="{4FC07A65-478D-834C-A2E1-469B57A9103B}"/>
              </a:ext>
            </a:extLst>
          </p:cNvPr>
          <p:cNvSpPr/>
          <p:nvPr/>
        </p:nvSpPr>
        <p:spPr>
          <a:xfrm rot="1352439">
            <a:off x="9320631" y="1575417"/>
            <a:ext cx="936274" cy="77387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57" name="object 17">
            <a:extLst>
              <a:ext uri="{FF2B5EF4-FFF2-40B4-BE49-F238E27FC236}">
                <a16:creationId xmlns:a16="http://schemas.microsoft.com/office/drawing/2014/main" id="{4EF90A69-4DFD-6140-8366-78E7AD9B5E85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58" name="Gruppo 49">
            <a:extLst>
              <a:ext uri="{FF2B5EF4-FFF2-40B4-BE49-F238E27FC236}">
                <a16:creationId xmlns:a16="http://schemas.microsoft.com/office/drawing/2014/main" id="{319AF9C4-691F-0F4C-8AE1-9FF3B1EA1A21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59" name="object 18">
              <a:extLst>
                <a:ext uri="{FF2B5EF4-FFF2-40B4-BE49-F238E27FC236}">
                  <a16:creationId xmlns:a16="http://schemas.microsoft.com/office/drawing/2014/main" id="{A869CF4D-E444-C24E-8DAA-B6BE06E234E0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9">
              <a:extLst>
                <a:ext uri="{FF2B5EF4-FFF2-40B4-BE49-F238E27FC236}">
                  <a16:creationId xmlns:a16="http://schemas.microsoft.com/office/drawing/2014/main" id="{BCBDC6CE-8714-D446-9A18-57EB6EEC451B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0">
              <a:extLst>
                <a:ext uri="{FF2B5EF4-FFF2-40B4-BE49-F238E27FC236}">
                  <a16:creationId xmlns:a16="http://schemas.microsoft.com/office/drawing/2014/main" id="{E42519BB-65A8-CF41-A637-E2CB10BD0D37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21">
              <a:extLst>
                <a:ext uri="{FF2B5EF4-FFF2-40B4-BE49-F238E27FC236}">
                  <a16:creationId xmlns:a16="http://schemas.microsoft.com/office/drawing/2014/main" id="{7FF16DAE-898B-7C49-B55D-151B78D34259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2">
              <a:extLst>
                <a:ext uri="{FF2B5EF4-FFF2-40B4-BE49-F238E27FC236}">
                  <a16:creationId xmlns:a16="http://schemas.microsoft.com/office/drawing/2014/main" id="{F380ADC4-0756-AD48-8AA4-1DDA989402D7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3">
              <a:extLst>
                <a:ext uri="{FF2B5EF4-FFF2-40B4-BE49-F238E27FC236}">
                  <a16:creationId xmlns:a16="http://schemas.microsoft.com/office/drawing/2014/main" id="{D377EC6F-E929-2449-A6FE-6083A475F6D9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4">
              <a:extLst>
                <a:ext uri="{FF2B5EF4-FFF2-40B4-BE49-F238E27FC236}">
                  <a16:creationId xmlns:a16="http://schemas.microsoft.com/office/drawing/2014/main" id="{FB8F0A42-7879-9243-A911-5763175101F4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5">
              <a:extLst>
                <a:ext uri="{FF2B5EF4-FFF2-40B4-BE49-F238E27FC236}">
                  <a16:creationId xmlns:a16="http://schemas.microsoft.com/office/drawing/2014/main" id="{4490B9B8-1098-574C-A1F0-FAC1D2A997CB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6">
              <a:extLst>
                <a:ext uri="{FF2B5EF4-FFF2-40B4-BE49-F238E27FC236}">
                  <a16:creationId xmlns:a16="http://schemas.microsoft.com/office/drawing/2014/main" id="{99C57B3F-0B27-704B-8710-6C697D5B608B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46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39" grpId="0" animBg="1" advAuto="0"/>
      <p:bldP spid="40" grpId="0" animBg="1" advAuto="0"/>
      <p:bldP spid="41" grpId="0" animBg="1" advAuto="0"/>
      <p:bldP spid="42" grpId="0" animBg="1" advAuto="0"/>
      <p:bldP spid="43" grpId="0" animBg="1" advAuto="0"/>
      <p:bldP spid="44" grpId="0" animBg="1" advAuto="0"/>
      <p:bldP spid="45" grpId="0" animBg="1" advAuto="0"/>
      <p:bldP spid="46" grpId="0" animBg="1" advAuto="0"/>
      <p:bldP spid="47" grpId="0" animBg="1" advAuto="0"/>
      <p:bldP spid="47" grpId="1" animBg="1" advAuto="0"/>
      <p:bldP spid="48" grpId="0" animBg="1" advAuto="0"/>
      <p:bldP spid="48" grpId="1" animBg="1" advAuto="0"/>
      <p:bldP spid="49" grpId="0" animBg="1" advAuto="0"/>
      <p:bldP spid="49" grpId="1" animBg="1" advAuto="0"/>
      <p:bldP spid="50" grpId="0" animBg="1" advAuto="0"/>
      <p:bldP spid="50" grpId="1" animBg="1" advAuto="0"/>
      <p:bldP spid="51" grpId="0" animBg="1" advAuto="0"/>
      <p:bldP spid="51" grpId="1" animBg="1" advAuto="0"/>
      <p:bldP spid="52" grpId="0" animBg="1" advAuto="0"/>
      <p:bldP spid="53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95DB1-D06D-4343-9681-737387D3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grpSp>
        <p:nvGrpSpPr>
          <p:cNvPr id="8" name="Group 1358">
            <a:extLst>
              <a:ext uri="{FF2B5EF4-FFF2-40B4-BE49-F238E27FC236}">
                <a16:creationId xmlns:a16="http://schemas.microsoft.com/office/drawing/2014/main" id="{14B45E55-FDB8-4B49-911F-4AFEA32667FF}"/>
              </a:ext>
            </a:extLst>
          </p:cNvPr>
          <p:cNvGrpSpPr/>
          <p:nvPr/>
        </p:nvGrpSpPr>
        <p:grpSpPr>
          <a:xfrm>
            <a:off x="5528234" y="2928863"/>
            <a:ext cx="1824010" cy="613708"/>
            <a:chOff x="0" y="0"/>
            <a:chExt cx="4118299" cy="1385644"/>
          </a:xfrm>
        </p:grpSpPr>
        <p:sp>
          <p:nvSpPr>
            <p:cNvPr id="9" name="Shape 1356">
              <a:extLst>
                <a:ext uri="{FF2B5EF4-FFF2-40B4-BE49-F238E27FC236}">
                  <a16:creationId xmlns:a16="http://schemas.microsoft.com/office/drawing/2014/main" id="{C67820C3-74CA-F04A-96DE-81B852E936C4}"/>
                </a:ext>
              </a:extLst>
            </p:cNvPr>
            <p:cNvSpPr/>
            <p:nvPr/>
          </p:nvSpPr>
          <p:spPr>
            <a:xfrm>
              <a:off x="0" y="0"/>
              <a:ext cx="4118300" cy="0"/>
            </a:xfrm>
            <a:prstGeom prst="line">
              <a:avLst/>
            </a:prstGeom>
            <a:noFill/>
            <a:ln w="50800" cap="flat">
              <a:solidFill>
                <a:srgbClr val="426836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10" name="Shape 1357">
              <a:extLst>
                <a:ext uri="{FF2B5EF4-FFF2-40B4-BE49-F238E27FC236}">
                  <a16:creationId xmlns:a16="http://schemas.microsoft.com/office/drawing/2014/main" id="{34DC23C8-3EEE-1B43-8146-5B5AAD03E673}"/>
                </a:ext>
              </a:extLst>
            </p:cNvPr>
            <p:cNvSpPr/>
            <p:nvPr/>
          </p:nvSpPr>
          <p:spPr>
            <a:xfrm>
              <a:off x="0" y="1385644"/>
              <a:ext cx="4118300" cy="1"/>
            </a:xfrm>
            <a:prstGeom prst="line">
              <a:avLst/>
            </a:prstGeom>
            <a:noFill/>
            <a:ln w="50800" cap="flat">
              <a:solidFill>
                <a:srgbClr val="426836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</p:grpSp>
      <p:sp>
        <p:nvSpPr>
          <p:cNvPr id="11" name="Shape 1359">
            <a:extLst>
              <a:ext uri="{FF2B5EF4-FFF2-40B4-BE49-F238E27FC236}">
                <a16:creationId xmlns:a16="http://schemas.microsoft.com/office/drawing/2014/main" id="{800EAD17-84DE-954D-B9EB-991E92C77810}"/>
              </a:ext>
            </a:extLst>
          </p:cNvPr>
          <p:cNvSpPr/>
          <p:nvPr/>
        </p:nvSpPr>
        <p:spPr>
          <a:xfrm rot="5400000">
            <a:off x="4745086" y="3180229"/>
            <a:ext cx="912490" cy="110976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2" name="Shape 1360">
            <a:extLst>
              <a:ext uri="{FF2B5EF4-FFF2-40B4-BE49-F238E27FC236}">
                <a16:creationId xmlns:a16="http://schemas.microsoft.com/office/drawing/2014/main" id="{1A6A448B-C21E-BF45-8D4A-C0BFBA94F893}"/>
              </a:ext>
            </a:extLst>
          </p:cNvPr>
          <p:cNvSpPr/>
          <p:nvPr/>
        </p:nvSpPr>
        <p:spPr>
          <a:xfrm rot="21452906">
            <a:off x="9658310" y="2575512"/>
            <a:ext cx="334905" cy="66411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3" name="Shape 1361">
            <a:extLst>
              <a:ext uri="{FF2B5EF4-FFF2-40B4-BE49-F238E27FC236}">
                <a16:creationId xmlns:a16="http://schemas.microsoft.com/office/drawing/2014/main" id="{FD5CD9E8-840B-1048-98D1-516655C39DA8}"/>
              </a:ext>
            </a:extLst>
          </p:cNvPr>
          <p:cNvSpPr/>
          <p:nvPr/>
        </p:nvSpPr>
        <p:spPr>
          <a:xfrm>
            <a:off x="7156845" y="956850"/>
            <a:ext cx="1910246" cy="1910245"/>
          </a:xfrm>
          <a:prstGeom prst="ellipse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4" name="Shape 1362">
            <a:extLst>
              <a:ext uri="{FF2B5EF4-FFF2-40B4-BE49-F238E27FC236}">
                <a16:creationId xmlns:a16="http://schemas.microsoft.com/office/drawing/2014/main" id="{57FD81AC-75A2-D145-BA57-DEA58DEB4EF8}"/>
              </a:ext>
            </a:extLst>
          </p:cNvPr>
          <p:cNvSpPr/>
          <p:nvPr/>
        </p:nvSpPr>
        <p:spPr>
          <a:xfrm>
            <a:off x="7258667" y="1064429"/>
            <a:ext cx="1706603" cy="170660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5" name="Shape 1363">
            <a:extLst>
              <a:ext uri="{FF2B5EF4-FFF2-40B4-BE49-F238E27FC236}">
                <a16:creationId xmlns:a16="http://schemas.microsoft.com/office/drawing/2014/main" id="{B17C657D-F62D-0842-91BC-2DB31C805B4F}"/>
              </a:ext>
            </a:extLst>
          </p:cNvPr>
          <p:cNvSpPr/>
          <p:nvPr/>
        </p:nvSpPr>
        <p:spPr>
          <a:xfrm>
            <a:off x="7464881" y="1264882"/>
            <a:ext cx="1294175" cy="1294175"/>
          </a:xfrm>
          <a:prstGeom prst="ellipse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6" name="Shape 1364">
            <a:extLst>
              <a:ext uri="{FF2B5EF4-FFF2-40B4-BE49-F238E27FC236}">
                <a16:creationId xmlns:a16="http://schemas.microsoft.com/office/drawing/2014/main" id="{9B5718BD-A27C-7D49-8F08-92E0086EB84F}"/>
              </a:ext>
            </a:extLst>
          </p:cNvPr>
          <p:cNvSpPr/>
          <p:nvPr/>
        </p:nvSpPr>
        <p:spPr>
          <a:xfrm>
            <a:off x="7540187" y="1339626"/>
            <a:ext cx="1156209" cy="115620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7" name="Shape 1365">
            <a:extLst>
              <a:ext uri="{FF2B5EF4-FFF2-40B4-BE49-F238E27FC236}">
                <a16:creationId xmlns:a16="http://schemas.microsoft.com/office/drawing/2014/main" id="{9F4D4B84-FB31-8A4E-B40D-75D7CC6F81FF}"/>
              </a:ext>
            </a:extLst>
          </p:cNvPr>
          <p:cNvSpPr/>
          <p:nvPr/>
        </p:nvSpPr>
        <p:spPr>
          <a:xfrm>
            <a:off x="8085703" y="1829302"/>
            <a:ext cx="222409" cy="222408"/>
          </a:xfrm>
          <a:prstGeom prst="ellipse">
            <a:avLst/>
          </a:prstGeom>
          <a:solidFill>
            <a:schemeClr val="accent1">
              <a:satOff val="20231"/>
              <a:lumOff val="-16526"/>
            </a:schemeClr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8" name="Shape 1366">
            <a:extLst>
              <a:ext uri="{FF2B5EF4-FFF2-40B4-BE49-F238E27FC236}">
                <a16:creationId xmlns:a16="http://schemas.microsoft.com/office/drawing/2014/main" id="{C0430995-B1F2-2240-82B0-5C0CAEF24F2D}"/>
              </a:ext>
            </a:extLst>
          </p:cNvPr>
          <p:cNvSpPr/>
          <p:nvPr/>
        </p:nvSpPr>
        <p:spPr>
          <a:xfrm rot="5991588">
            <a:off x="7935961" y="1714249"/>
            <a:ext cx="252655" cy="255820"/>
          </a:xfrm>
          <a:prstGeom prst="rect">
            <a:avLst/>
          </a:prstGeom>
          <a:solidFill>
            <a:srgbClr val="B15E29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9" name="Shape 1367">
            <a:extLst>
              <a:ext uri="{FF2B5EF4-FFF2-40B4-BE49-F238E27FC236}">
                <a16:creationId xmlns:a16="http://schemas.microsoft.com/office/drawing/2014/main" id="{DE5B56DA-38B8-E744-A448-B79D0803646C}"/>
              </a:ext>
            </a:extLst>
          </p:cNvPr>
          <p:cNvSpPr/>
          <p:nvPr/>
        </p:nvSpPr>
        <p:spPr>
          <a:xfrm>
            <a:off x="7839880" y="1606895"/>
            <a:ext cx="222409" cy="222409"/>
          </a:xfrm>
          <a:prstGeom prst="ellipse">
            <a:avLst/>
          </a:prstGeom>
          <a:solidFill>
            <a:srgbClr val="651961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0" name="Shape 1368">
            <a:extLst>
              <a:ext uri="{FF2B5EF4-FFF2-40B4-BE49-F238E27FC236}">
                <a16:creationId xmlns:a16="http://schemas.microsoft.com/office/drawing/2014/main" id="{46C2249C-E5F6-B84D-9181-94EB47F32FB2}"/>
              </a:ext>
            </a:extLst>
          </p:cNvPr>
          <p:cNvSpPr/>
          <p:nvPr/>
        </p:nvSpPr>
        <p:spPr>
          <a:xfrm>
            <a:off x="7951084" y="1909109"/>
            <a:ext cx="222409" cy="222408"/>
          </a:xfrm>
          <a:prstGeom prst="ellipse">
            <a:avLst/>
          </a:prstGeom>
          <a:solidFill>
            <a:srgbClr val="651E1C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1" name="Shape 1369">
            <a:extLst>
              <a:ext uri="{FF2B5EF4-FFF2-40B4-BE49-F238E27FC236}">
                <a16:creationId xmlns:a16="http://schemas.microsoft.com/office/drawing/2014/main" id="{43810B08-1E97-FF4C-B596-6615536EA7D7}"/>
              </a:ext>
            </a:extLst>
          </p:cNvPr>
          <p:cNvSpPr/>
          <p:nvPr/>
        </p:nvSpPr>
        <p:spPr>
          <a:xfrm>
            <a:off x="7340472" y="3156099"/>
            <a:ext cx="909230" cy="139824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2" name="Shape 1370">
            <a:extLst>
              <a:ext uri="{FF2B5EF4-FFF2-40B4-BE49-F238E27FC236}">
                <a16:creationId xmlns:a16="http://schemas.microsoft.com/office/drawing/2014/main" id="{63F9A199-3992-EC44-8AC5-247B9CCBE8D1}"/>
              </a:ext>
            </a:extLst>
          </p:cNvPr>
          <p:cNvSpPr/>
          <p:nvPr/>
        </p:nvSpPr>
        <p:spPr>
          <a:xfrm flipV="1">
            <a:off x="5245025" y="3009232"/>
            <a:ext cx="298170" cy="69111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3" name="Shape 1371">
            <a:extLst>
              <a:ext uri="{FF2B5EF4-FFF2-40B4-BE49-F238E27FC236}">
                <a16:creationId xmlns:a16="http://schemas.microsoft.com/office/drawing/2014/main" id="{1BB75205-2F8A-2846-ABAC-5E18546F216F}"/>
              </a:ext>
            </a:extLst>
          </p:cNvPr>
          <p:cNvSpPr/>
          <p:nvPr/>
        </p:nvSpPr>
        <p:spPr>
          <a:xfrm>
            <a:off x="5872422" y="2930193"/>
            <a:ext cx="1478019" cy="227524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4" name="Shape 1372">
            <a:extLst>
              <a:ext uri="{FF2B5EF4-FFF2-40B4-BE49-F238E27FC236}">
                <a16:creationId xmlns:a16="http://schemas.microsoft.com/office/drawing/2014/main" id="{AA313B99-CC72-1943-84B9-D2209E2D1D5F}"/>
              </a:ext>
            </a:extLst>
          </p:cNvPr>
          <p:cNvSpPr/>
          <p:nvPr/>
        </p:nvSpPr>
        <p:spPr>
          <a:xfrm flipV="1">
            <a:off x="5537289" y="2929971"/>
            <a:ext cx="342415" cy="80806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5" name="Shape 1373">
            <a:extLst>
              <a:ext uri="{FF2B5EF4-FFF2-40B4-BE49-F238E27FC236}">
                <a16:creationId xmlns:a16="http://schemas.microsoft.com/office/drawing/2014/main" id="{B7142ADE-2925-A046-8753-3A6B93E09FFF}"/>
              </a:ext>
            </a:extLst>
          </p:cNvPr>
          <p:cNvSpPr/>
          <p:nvPr/>
        </p:nvSpPr>
        <p:spPr>
          <a:xfrm>
            <a:off x="9894681" y="1695794"/>
            <a:ext cx="0" cy="877176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6" name="Shape 1374">
            <a:extLst>
              <a:ext uri="{FF2B5EF4-FFF2-40B4-BE49-F238E27FC236}">
                <a16:creationId xmlns:a16="http://schemas.microsoft.com/office/drawing/2014/main" id="{69471D8F-95FE-C244-BAC5-7AF1C2FED9A8}"/>
              </a:ext>
            </a:extLst>
          </p:cNvPr>
          <p:cNvSpPr/>
          <p:nvPr/>
        </p:nvSpPr>
        <p:spPr>
          <a:xfrm>
            <a:off x="7703304" y="2722031"/>
            <a:ext cx="542768" cy="573169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7" name="Shape 1375">
            <a:extLst>
              <a:ext uri="{FF2B5EF4-FFF2-40B4-BE49-F238E27FC236}">
                <a16:creationId xmlns:a16="http://schemas.microsoft.com/office/drawing/2014/main" id="{AA9990F3-16EB-6F42-BE2D-DAC25AFA20B1}"/>
              </a:ext>
            </a:extLst>
          </p:cNvPr>
          <p:cNvSpPr/>
          <p:nvPr/>
        </p:nvSpPr>
        <p:spPr>
          <a:xfrm flipH="1">
            <a:off x="7592031" y="1675390"/>
            <a:ext cx="332262" cy="517572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8" name="Shape 1376">
            <a:extLst>
              <a:ext uri="{FF2B5EF4-FFF2-40B4-BE49-F238E27FC236}">
                <a16:creationId xmlns:a16="http://schemas.microsoft.com/office/drawing/2014/main" id="{60BEF2FE-2C37-7249-868F-7F0F5D810AB0}"/>
              </a:ext>
            </a:extLst>
          </p:cNvPr>
          <p:cNvSpPr/>
          <p:nvPr/>
        </p:nvSpPr>
        <p:spPr>
          <a:xfrm>
            <a:off x="7914494" y="1664842"/>
            <a:ext cx="315917" cy="264190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9" name="Shape 1377">
            <a:extLst>
              <a:ext uri="{FF2B5EF4-FFF2-40B4-BE49-F238E27FC236}">
                <a16:creationId xmlns:a16="http://schemas.microsoft.com/office/drawing/2014/main" id="{6BBB4F99-5599-AA4A-BB3F-24A686C6F611}"/>
              </a:ext>
            </a:extLst>
          </p:cNvPr>
          <p:cNvSpPr/>
          <p:nvPr/>
        </p:nvSpPr>
        <p:spPr>
          <a:xfrm flipV="1">
            <a:off x="8224300" y="1347148"/>
            <a:ext cx="127293" cy="585481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0" name="Shape 1378">
            <a:extLst>
              <a:ext uri="{FF2B5EF4-FFF2-40B4-BE49-F238E27FC236}">
                <a16:creationId xmlns:a16="http://schemas.microsoft.com/office/drawing/2014/main" id="{D92BA37B-31D4-7749-9B7E-71BF7F739FFE}"/>
              </a:ext>
            </a:extLst>
          </p:cNvPr>
          <p:cNvSpPr/>
          <p:nvPr/>
        </p:nvSpPr>
        <p:spPr>
          <a:xfrm flipV="1">
            <a:off x="7976971" y="1025074"/>
            <a:ext cx="397607" cy="620035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1" name="Shape 1379">
            <a:extLst>
              <a:ext uri="{FF2B5EF4-FFF2-40B4-BE49-F238E27FC236}">
                <a16:creationId xmlns:a16="http://schemas.microsoft.com/office/drawing/2014/main" id="{03D8FE53-679F-554C-BB65-73390A8F812C}"/>
              </a:ext>
            </a:extLst>
          </p:cNvPr>
          <p:cNvSpPr/>
          <p:nvPr/>
        </p:nvSpPr>
        <p:spPr>
          <a:xfrm flipH="1" flipV="1">
            <a:off x="8370046" y="1036155"/>
            <a:ext cx="475543" cy="1380987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2" name="Shape 1380">
            <a:extLst>
              <a:ext uri="{FF2B5EF4-FFF2-40B4-BE49-F238E27FC236}">
                <a16:creationId xmlns:a16="http://schemas.microsoft.com/office/drawing/2014/main" id="{B5A51C59-2524-6D42-AD26-F76EFFB5CA8C}"/>
              </a:ext>
            </a:extLst>
          </p:cNvPr>
          <p:cNvSpPr/>
          <p:nvPr/>
        </p:nvSpPr>
        <p:spPr>
          <a:xfrm flipH="1">
            <a:off x="8832805" y="2302748"/>
            <a:ext cx="152201" cy="109417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3" name="Shape 1381">
            <a:extLst>
              <a:ext uri="{FF2B5EF4-FFF2-40B4-BE49-F238E27FC236}">
                <a16:creationId xmlns:a16="http://schemas.microsoft.com/office/drawing/2014/main" id="{B451AC4E-C770-0D46-9DB1-9C7BC4ABEA91}"/>
              </a:ext>
            </a:extLst>
          </p:cNvPr>
          <p:cNvSpPr/>
          <p:nvPr/>
        </p:nvSpPr>
        <p:spPr>
          <a:xfrm flipV="1">
            <a:off x="7976579" y="1349780"/>
            <a:ext cx="381593" cy="295595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4" name="Shape 1382">
            <a:extLst>
              <a:ext uri="{FF2B5EF4-FFF2-40B4-BE49-F238E27FC236}">
                <a16:creationId xmlns:a16="http://schemas.microsoft.com/office/drawing/2014/main" id="{5CD2DD1E-972E-474B-8728-0471CABC5E71}"/>
              </a:ext>
            </a:extLst>
          </p:cNvPr>
          <p:cNvSpPr/>
          <p:nvPr/>
        </p:nvSpPr>
        <p:spPr>
          <a:xfrm>
            <a:off x="7592805" y="2185292"/>
            <a:ext cx="113009" cy="543895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5" name="Shape 1383">
            <a:extLst>
              <a:ext uri="{FF2B5EF4-FFF2-40B4-BE49-F238E27FC236}">
                <a16:creationId xmlns:a16="http://schemas.microsoft.com/office/drawing/2014/main" id="{D1581864-AE49-C640-803F-A00F77AA7446}"/>
              </a:ext>
            </a:extLst>
          </p:cNvPr>
          <p:cNvSpPr/>
          <p:nvPr/>
        </p:nvSpPr>
        <p:spPr>
          <a:xfrm flipH="1">
            <a:off x="8975178" y="1683468"/>
            <a:ext cx="911617" cy="626200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6" name="Shape 1384">
            <a:extLst>
              <a:ext uri="{FF2B5EF4-FFF2-40B4-BE49-F238E27FC236}">
                <a16:creationId xmlns:a16="http://schemas.microsoft.com/office/drawing/2014/main" id="{B5B56B54-2AEB-5C48-9CEA-B109FA6FEB9A}"/>
              </a:ext>
            </a:extLst>
          </p:cNvPr>
          <p:cNvSpPr/>
          <p:nvPr/>
        </p:nvSpPr>
        <p:spPr>
          <a:xfrm rot="17718755">
            <a:off x="7998906" y="3188996"/>
            <a:ext cx="618410" cy="67726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37" name="Shape 1385">
            <a:extLst>
              <a:ext uri="{FF2B5EF4-FFF2-40B4-BE49-F238E27FC236}">
                <a16:creationId xmlns:a16="http://schemas.microsoft.com/office/drawing/2014/main" id="{257909F4-73CE-9745-A829-11CED9539C15}"/>
              </a:ext>
            </a:extLst>
          </p:cNvPr>
          <p:cNvSpPr/>
          <p:nvPr/>
        </p:nvSpPr>
        <p:spPr>
          <a:xfrm rot="1352439">
            <a:off x="9320631" y="1575417"/>
            <a:ext cx="936274" cy="77387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38" name="Shape 1386">
            <a:extLst>
              <a:ext uri="{FF2B5EF4-FFF2-40B4-BE49-F238E27FC236}">
                <a16:creationId xmlns:a16="http://schemas.microsoft.com/office/drawing/2014/main" id="{FD55DB46-2FF4-4248-85E2-5830ED6D8E82}"/>
              </a:ext>
            </a:extLst>
          </p:cNvPr>
          <p:cNvSpPr/>
          <p:nvPr/>
        </p:nvSpPr>
        <p:spPr>
          <a:xfrm>
            <a:off x="7508577" y="4413618"/>
            <a:ext cx="1122910" cy="112291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39" name="Shape 1387">
            <a:extLst>
              <a:ext uri="{FF2B5EF4-FFF2-40B4-BE49-F238E27FC236}">
                <a16:creationId xmlns:a16="http://schemas.microsoft.com/office/drawing/2014/main" id="{7870350C-E939-6945-8D4E-B0015065A0DC}"/>
              </a:ext>
            </a:extLst>
          </p:cNvPr>
          <p:cNvSpPr/>
          <p:nvPr/>
        </p:nvSpPr>
        <p:spPr>
          <a:xfrm>
            <a:off x="7435908" y="4347050"/>
            <a:ext cx="1268245" cy="1268245"/>
          </a:xfrm>
          <a:prstGeom prst="ellipse">
            <a:avLst/>
          </a:prstGeom>
          <a:solidFill>
            <a:srgbClr val="FFFFFF"/>
          </a:solidFill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0" name="Shape 1388">
            <a:extLst>
              <a:ext uri="{FF2B5EF4-FFF2-40B4-BE49-F238E27FC236}">
                <a16:creationId xmlns:a16="http://schemas.microsoft.com/office/drawing/2014/main" id="{052447E5-68B3-B84A-A39F-942010E94187}"/>
              </a:ext>
            </a:extLst>
          </p:cNvPr>
          <p:cNvSpPr/>
          <p:nvPr/>
        </p:nvSpPr>
        <p:spPr>
          <a:xfrm flipV="1">
            <a:off x="7510848" y="4625230"/>
            <a:ext cx="130023" cy="346868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1" name="Shape 1389">
            <a:extLst>
              <a:ext uri="{FF2B5EF4-FFF2-40B4-BE49-F238E27FC236}">
                <a16:creationId xmlns:a16="http://schemas.microsoft.com/office/drawing/2014/main" id="{422B3DF8-269E-BF46-A053-54DDCF598137}"/>
              </a:ext>
            </a:extLst>
          </p:cNvPr>
          <p:cNvSpPr/>
          <p:nvPr/>
        </p:nvSpPr>
        <p:spPr>
          <a:xfrm>
            <a:off x="5773478" y="4975074"/>
            <a:ext cx="1533173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2" name="Shape 1390">
            <a:extLst>
              <a:ext uri="{FF2B5EF4-FFF2-40B4-BE49-F238E27FC236}">
                <a16:creationId xmlns:a16="http://schemas.microsoft.com/office/drawing/2014/main" id="{6B52F514-2583-3D40-A0B5-55FE485A42EE}"/>
              </a:ext>
            </a:extLst>
          </p:cNvPr>
          <p:cNvSpPr/>
          <p:nvPr/>
        </p:nvSpPr>
        <p:spPr>
          <a:xfrm>
            <a:off x="5724219" y="4923654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3" name="Shape 1391">
            <a:extLst>
              <a:ext uri="{FF2B5EF4-FFF2-40B4-BE49-F238E27FC236}">
                <a16:creationId xmlns:a16="http://schemas.microsoft.com/office/drawing/2014/main" id="{55961606-90EC-0D4F-939D-D8D9162AFADC}"/>
              </a:ext>
            </a:extLst>
          </p:cNvPr>
          <p:cNvSpPr/>
          <p:nvPr/>
        </p:nvSpPr>
        <p:spPr>
          <a:xfrm>
            <a:off x="6489202" y="4923654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4" name="Shape 1392">
            <a:extLst>
              <a:ext uri="{FF2B5EF4-FFF2-40B4-BE49-F238E27FC236}">
                <a16:creationId xmlns:a16="http://schemas.microsoft.com/office/drawing/2014/main" id="{A7DE65F3-2BAC-EF45-9DFE-7D6FF832F662}"/>
              </a:ext>
            </a:extLst>
          </p:cNvPr>
          <p:cNvSpPr/>
          <p:nvPr/>
        </p:nvSpPr>
        <p:spPr>
          <a:xfrm>
            <a:off x="7254186" y="4923654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5" name="Shape 1393">
            <a:extLst>
              <a:ext uri="{FF2B5EF4-FFF2-40B4-BE49-F238E27FC236}">
                <a16:creationId xmlns:a16="http://schemas.microsoft.com/office/drawing/2014/main" id="{0E27F789-D72A-684E-8525-06B5CEB6C542}"/>
              </a:ext>
            </a:extLst>
          </p:cNvPr>
          <p:cNvSpPr/>
          <p:nvPr/>
        </p:nvSpPr>
        <p:spPr>
          <a:xfrm>
            <a:off x="8784152" y="4923654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6" name="Shape 1394">
            <a:extLst>
              <a:ext uri="{FF2B5EF4-FFF2-40B4-BE49-F238E27FC236}">
                <a16:creationId xmlns:a16="http://schemas.microsoft.com/office/drawing/2014/main" id="{B4849144-F021-C84D-A9AD-981A282AD9E9}"/>
              </a:ext>
            </a:extLst>
          </p:cNvPr>
          <p:cNvSpPr/>
          <p:nvPr/>
        </p:nvSpPr>
        <p:spPr>
          <a:xfrm>
            <a:off x="9549135" y="4923654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7" name="Shape 1395">
            <a:extLst>
              <a:ext uri="{FF2B5EF4-FFF2-40B4-BE49-F238E27FC236}">
                <a16:creationId xmlns:a16="http://schemas.microsoft.com/office/drawing/2014/main" id="{E508FCA5-F843-5447-A7E2-F05ED32E75E3}"/>
              </a:ext>
            </a:extLst>
          </p:cNvPr>
          <p:cNvSpPr/>
          <p:nvPr/>
        </p:nvSpPr>
        <p:spPr>
          <a:xfrm>
            <a:off x="7267555" y="4975074"/>
            <a:ext cx="171716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8" name="Shape 1396">
            <a:extLst>
              <a:ext uri="{FF2B5EF4-FFF2-40B4-BE49-F238E27FC236}">
                <a16:creationId xmlns:a16="http://schemas.microsoft.com/office/drawing/2014/main" id="{C4F74E02-F11F-6E4B-AB95-7B3B3DB1AF36}"/>
              </a:ext>
            </a:extLst>
          </p:cNvPr>
          <p:cNvSpPr/>
          <p:nvPr/>
        </p:nvSpPr>
        <p:spPr>
          <a:xfrm flipH="1">
            <a:off x="8704489" y="4977431"/>
            <a:ext cx="172138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9" name="Shape 1397">
            <a:extLst>
              <a:ext uri="{FF2B5EF4-FFF2-40B4-BE49-F238E27FC236}">
                <a16:creationId xmlns:a16="http://schemas.microsoft.com/office/drawing/2014/main" id="{0445D091-B67A-A34D-B543-CAEAD2999A7A}"/>
              </a:ext>
            </a:extLst>
          </p:cNvPr>
          <p:cNvSpPr/>
          <p:nvPr/>
        </p:nvSpPr>
        <p:spPr>
          <a:xfrm>
            <a:off x="8840200" y="4977431"/>
            <a:ext cx="768763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0" name="Shape 1398">
            <a:extLst>
              <a:ext uri="{FF2B5EF4-FFF2-40B4-BE49-F238E27FC236}">
                <a16:creationId xmlns:a16="http://schemas.microsoft.com/office/drawing/2014/main" id="{CB57F09B-1F49-1946-84CB-C0D2B02A9005}"/>
              </a:ext>
            </a:extLst>
          </p:cNvPr>
          <p:cNvSpPr/>
          <p:nvPr/>
        </p:nvSpPr>
        <p:spPr>
          <a:xfrm flipH="1">
            <a:off x="7640481" y="4425776"/>
            <a:ext cx="426006" cy="194364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1" name="Shape 1399">
            <a:extLst>
              <a:ext uri="{FF2B5EF4-FFF2-40B4-BE49-F238E27FC236}">
                <a16:creationId xmlns:a16="http://schemas.microsoft.com/office/drawing/2014/main" id="{7FE6D1C8-D298-3B47-9909-2910E1D0FAC5}"/>
              </a:ext>
            </a:extLst>
          </p:cNvPr>
          <p:cNvSpPr/>
          <p:nvPr/>
        </p:nvSpPr>
        <p:spPr>
          <a:xfrm>
            <a:off x="8075860" y="4425104"/>
            <a:ext cx="411887" cy="183495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2" name="Shape 1400">
            <a:extLst>
              <a:ext uri="{FF2B5EF4-FFF2-40B4-BE49-F238E27FC236}">
                <a16:creationId xmlns:a16="http://schemas.microsoft.com/office/drawing/2014/main" id="{1EAFA47B-312D-0341-B791-C67DEE421824}"/>
              </a:ext>
            </a:extLst>
          </p:cNvPr>
          <p:cNvSpPr/>
          <p:nvPr/>
        </p:nvSpPr>
        <p:spPr>
          <a:xfrm flipH="1">
            <a:off x="7652454" y="4609916"/>
            <a:ext cx="850098" cy="721986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3" name="Shape 1401">
            <a:extLst>
              <a:ext uri="{FF2B5EF4-FFF2-40B4-BE49-F238E27FC236}">
                <a16:creationId xmlns:a16="http://schemas.microsoft.com/office/drawing/2014/main" id="{B44F712A-94C0-354C-866E-1791BA4F5DBC}"/>
              </a:ext>
            </a:extLst>
          </p:cNvPr>
          <p:cNvSpPr/>
          <p:nvPr/>
        </p:nvSpPr>
        <p:spPr>
          <a:xfrm flipH="1">
            <a:off x="8067993" y="4608678"/>
            <a:ext cx="420404" cy="93716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4" name="Shape 1402">
            <a:extLst>
              <a:ext uri="{FF2B5EF4-FFF2-40B4-BE49-F238E27FC236}">
                <a16:creationId xmlns:a16="http://schemas.microsoft.com/office/drawing/2014/main" id="{5847AC38-2B23-CC43-8110-552BB756AD36}"/>
              </a:ext>
            </a:extLst>
          </p:cNvPr>
          <p:cNvSpPr/>
          <p:nvPr/>
        </p:nvSpPr>
        <p:spPr>
          <a:xfrm flipH="1">
            <a:off x="8490155" y="4604831"/>
            <a:ext cx="10726" cy="733126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5" name="Shape 1403">
            <a:extLst>
              <a:ext uri="{FF2B5EF4-FFF2-40B4-BE49-F238E27FC236}">
                <a16:creationId xmlns:a16="http://schemas.microsoft.com/office/drawing/2014/main" id="{A408A0AC-686A-2F4B-9093-D1753EBCEB19}"/>
              </a:ext>
            </a:extLst>
          </p:cNvPr>
          <p:cNvSpPr/>
          <p:nvPr/>
        </p:nvSpPr>
        <p:spPr>
          <a:xfrm>
            <a:off x="8496567" y="4611314"/>
            <a:ext cx="123475" cy="35723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6" name="Shape 1404">
            <a:extLst>
              <a:ext uri="{FF2B5EF4-FFF2-40B4-BE49-F238E27FC236}">
                <a16:creationId xmlns:a16="http://schemas.microsoft.com/office/drawing/2014/main" id="{31DF88A4-B2FB-BC44-848D-6D87598226D7}"/>
              </a:ext>
            </a:extLst>
          </p:cNvPr>
          <p:cNvSpPr/>
          <p:nvPr/>
        </p:nvSpPr>
        <p:spPr>
          <a:xfrm>
            <a:off x="7510545" y="4975417"/>
            <a:ext cx="130629" cy="360111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7" name="Shape 1405">
            <a:extLst>
              <a:ext uri="{FF2B5EF4-FFF2-40B4-BE49-F238E27FC236}">
                <a16:creationId xmlns:a16="http://schemas.microsoft.com/office/drawing/2014/main" id="{2A918941-1DDB-5C44-AA59-F44EF2403194}"/>
              </a:ext>
            </a:extLst>
          </p:cNvPr>
          <p:cNvSpPr/>
          <p:nvPr/>
        </p:nvSpPr>
        <p:spPr>
          <a:xfrm flipH="1">
            <a:off x="8489667" y="4964952"/>
            <a:ext cx="132015" cy="376973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8" name="Shape 1406">
            <a:extLst>
              <a:ext uri="{FF2B5EF4-FFF2-40B4-BE49-F238E27FC236}">
                <a16:creationId xmlns:a16="http://schemas.microsoft.com/office/drawing/2014/main" id="{6044C089-A9CE-934B-81B9-CAA57801D573}"/>
              </a:ext>
            </a:extLst>
          </p:cNvPr>
          <p:cNvSpPr/>
          <p:nvPr/>
        </p:nvSpPr>
        <p:spPr>
          <a:xfrm flipV="1">
            <a:off x="8064447" y="5337554"/>
            <a:ext cx="425973" cy="21267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9" name="Shape 1407">
            <a:extLst>
              <a:ext uri="{FF2B5EF4-FFF2-40B4-BE49-F238E27FC236}">
                <a16:creationId xmlns:a16="http://schemas.microsoft.com/office/drawing/2014/main" id="{E800F67A-E836-2B46-818B-7731CCB90E61}"/>
              </a:ext>
            </a:extLst>
          </p:cNvPr>
          <p:cNvSpPr/>
          <p:nvPr/>
        </p:nvSpPr>
        <p:spPr>
          <a:xfrm flipH="1" flipV="1">
            <a:off x="7639770" y="5335571"/>
            <a:ext cx="429159" cy="213773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0" name="Shape 1408">
            <a:extLst>
              <a:ext uri="{FF2B5EF4-FFF2-40B4-BE49-F238E27FC236}">
                <a16:creationId xmlns:a16="http://schemas.microsoft.com/office/drawing/2014/main" id="{67B8D356-A674-5546-9CD0-D124D46170E1}"/>
              </a:ext>
            </a:extLst>
          </p:cNvPr>
          <p:cNvSpPr/>
          <p:nvPr/>
        </p:nvSpPr>
        <p:spPr>
          <a:xfrm>
            <a:off x="7641077" y="4618576"/>
            <a:ext cx="0" cy="71680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1" name="Shape 1409">
            <a:extLst>
              <a:ext uri="{FF2B5EF4-FFF2-40B4-BE49-F238E27FC236}">
                <a16:creationId xmlns:a16="http://schemas.microsoft.com/office/drawing/2014/main" id="{1DA4D517-1726-9F43-85A6-A87C8DC004EF}"/>
              </a:ext>
            </a:extLst>
          </p:cNvPr>
          <p:cNvSpPr/>
          <p:nvPr/>
        </p:nvSpPr>
        <p:spPr>
          <a:xfrm flipH="1">
            <a:off x="7644622" y="4421152"/>
            <a:ext cx="430643" cy="919988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2" name="Shape 1410">
            <a:extLst>
              <a:ext uri="{FF2B5EF4-FFF2-40B4-BE49-F238E27FC236}">
                <a16:creationId xmlns:a16="http://schemas.microsoft.com/office/drawing/2014/main" id="{106EF5DA-5400-7547-A1DD-3F304CCAA66B}"/>
              </a:ext>
            </a:extLst>
          </p:cNvPr>
          <p:cNvSpPr/>
          <p:nvPr/>
        </p:nvSpPr>
        <p:spPr>
          <a:xfrm flipH="1">
            <a:off x="7641076" y="4971289"/>
            <a:ext cx="984031" cy="360357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3" name="Shape 1411">
            <a:extLst>
              <a:ext uri="{FF2B5EF4-FFF2-40B4-BE49-F238E27FC236}">
                <a16:creationId xmlns:a16="http://schemas.microsoft.com/office/drawing/2014/main" id="{C15BABE2-0DE1-5B4C-B080-BB926A04E8A8}"/>
              </a:ext>
            </a:extLst>
          </p:cNvPr>
          <p:cNvSpPr/>
          <p:nvPr/>
        </p:nvSpPr>
        <p:spPr>
          <a:xfrm flipH="1">
            <a:off x="7639365" y="5336845"/>
            <a:ext cx="849229" cy="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4" name="Shape 1412">
            <a:extLst>
              <a:ext uri="{FF2B5EF4-FFF2-40B4-BE49-F238E27FC236}">
                <a16:creationId xmlns:a16="http://schemas.microsoft.com/office/drawing/2014/main" id="{1055671B-E374-584C-91D8-ED99D71D0699}"/>
              </a:ext>
            </a:extLst>
          </p:cNvPr>
          <p:cNvSpPr/>
          <p:nvPr/>
        </p:nvSpPr>
        <p:spPr>
          <a:xfrm flipH="1">
            <a:off x="7509136" y="4973141"/>
            <a:ext cx="1121988" cy="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5" name="Shape 1413">
            <a:extLst>
              <a:ext uri="{FF2B5EF4-FFF2-40B4-BE49-F238E27FC236}">
                <a16:creationId xmlns:a16="http://schemas.microsoft.com/office/drawing/2014/main" id="{5187AFCD-5D20-FE49-B0FA-BC83923F3A19}"/>
              </a:ext>
            </a:extLst>
          </p:cNvPr>
          <p:cNvSpPr/>
          <p:nvPr/>
        </p:nvSpPr>
        <p:spPr>
          <a:xfrm flipH="1" flipV="1">
            <a:off x="7499571" y="4974269"/>
            <a:ext cx="986288" cy="35699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6" name="Shape 1414">
            <a:extLst>
              <a:ext uri="{FF2B5EF4-FFF2-40B4-BE49-F238E27FC236}">
                <a16:creationId xmlns:a16="http://schemas.microsoft.com/office/drawing/2014/main" id="{EEDA2A08-C4D6-4A4B-9103-B4125E6F59B3}"/>
              </a:ext>
            </a:extLst>
          </p:cNvPr>
          <p:cNvSpPr/>
          <p:nvPr/>
        </p:nvSpPr>
        <p:spPr>
          <a:xfrm flipH="1">
            <a:off x="7510586" y="4608404"/>
            <a:ext cx="984156" cy="364355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7" name="Shape 1415">
            <a:extLst>
              <a:ext uri="{FF2B5EF4-FFF2-40B4-BE49-F238E27FC236}">
                <a16:creationId xmlns:a16="http://schemas.microsoft.com/office/drawing/2014/main" id="{9EFFDF05-112B-1545-94C3-B37FC4D9C16B}"/>
              </a:ext>
            </a:extLst>
          </p:cNvPr>
          <p:cNvSpPr/>
          <p:nvPr/>
        </p:nvSpPr>
        <p:spPr>
          <a:xfrm flipH="1">
            <a:off x="7496864" y="4420361"/>
            <a:ext cx="577678" cy="555595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8" name="Shape 1416">
            <a:extLst>
              <a:ext uri="{FF2B5EF4-FFF2-40B4-BE49-F238E27FC236}">
                <a16:creationId xmlns:a16="http://schemas.microsoft.com/office/drawing/2014/main" id="{618941ED-396F-8F44-9A2B-9596E2CF596E}"/>
              </a:ext>
            </a:extLst>
          </p:cNvPr>
          <p:cNvSpPr/>
          <p:nvPr/>
        </p:nvSpPr>
        <p:spPr>
          <a:xfrm flipH="1" flipV="1">
            <a:off x="7503302" y="4975559"/>
            <a:ext cx="566322" cy="56761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9" name="Shape 1417">
            <a:extLst>
              <a:ext uri="{FF2B5EF4-FFF2-40B4-BE49-F238E27FC236}">
                <a16:creationId xmlns:a16="http://schemas.microsoft.com/office/drawing/2014/main" id="{CBC57B2B-216D-BC43-8A87-0AE0FD637789}"/>
              </a:ext>
            </a:extLst>
          </p:cNvPr>
          <p:cNvSpPr/>
          <p:nvPr/>
        </p:nvSpPr>
        <p:spPr>
          <a:xfrm flipV="1">
            <a:off x="8069945" y="4413631"/>
            <a:ext cx="0" cy="113416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0" name="Shape 1418">
            <a:extLst>
              <a:ext uri="{FF2B5EF4-FFF2-40B4-BE49-F238E27FC236}">
                <a16:creationId xmlns:a16="http://schemas.microsoft.com/office/drawing/2014/main" id="{AC397603-1C94-D049-9761-181804EFC62D}"/>
              </a:ext>
            </a:extLst>
          </p:cNvPr>
          <p:cNvSpPr/>
          <p:nvPr/>
        </p:nvSpPr>
        <p:spPr>
          <a:xfrm flipH="1" flipV="1">
            <a:off x="7638692" y="4614193"/>
            <a:ext cx="432259" cy="936014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1" name="Shape 1419">
            <a:extLst>
              <a:ext uri="{FF2B5EF4-FFF2-40B4-BE49-F238E27FC236}">
                <a16:creationId xmlns:a16="http://schemas.microsoft.com/office/drawing/2014/main" id="{5BF2E34D-C92E-0142-83F4-BB832596ABAC}"/>
              </a:ext>
            </a:extLst>
          </p:cNvPr>
          <p:cNvSpPr/>
          <p:nvPr/>
        </p:nvSpPr>
        <p:spPr>
          <a:xfrm flipV="1">
            <a:off x="8070128" y="4975366"/>
            <a:ext cx="548162" cy="57363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2" name="Shape 1420">
            <a:extLst>
              <a:ext uri="{FF2B5EF4-FFF2-40B4-BE49-F238E27FC236}">
                <a16:creationId xmlns:a16="http://schemas.microsoft.com/office/drawing/2014/main" id="{77CC18A6-7824-D945-92E7-0E8D93649759}"/>
              </a:ext>
            </a:extLst>
          </p:cNvPr>
          <p:cNvSpPr/>
          <p:nvPr/>
        </p:nvSpPr>
        <p:spPr>
          <a:xfrm>
            <a:off x="8075998" y="4423194"/>
            <a:ext cx="545378" cy="545378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3" name="Shape 1421">
            <a:extLst>
              <a:ext uri="{FF2B5EF4-FFF2-40B4-BE49-F238E27FC236}">
                <a16:creationId xmlns:a16="http://schemas.microsoft.com/office/drawing/2014/main" id="{6F96C58F-F0C0-1E40-816F-DB0528CD9C55}"/>
              </a:ext>
            </a:extLst>
          </p:cNvPr>
          <p:cNvSpPr/>
          <p:nvPr/>
        </p:nvSpPr>
        <p:spPr>
          <a:xfrm flipH="1" flipV="1">
            <a:off x="7640344" y="4619695"/>
            <a:ext cx="982459" cy="35340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4" name="Shape 1422">
            <a:extLst>
              <a:ext uri="{FF2B5EF4-FFF2-40B4-BE49-F238E27FC236}">
                <a16:creationId xmlns:a16="http://schemas.microsoft.com/office/drawing/2014/main" id="{BA6CB958-CB09-444C-99ED-B01C725E67E1}"/>
              </a:ext>
            </a:extLst>
          </p:cNvPr>
          <p:cNvSpPr/>
          <p:nvPr/>
        </p:nvSpPr>
        <p:spPr>
          <a:xfrm flipH="1" flipV="1">
            <a:off x="8069945" y="4420245"/>
            <a:ext cx="423717" cy="921803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5" name="Shape 1423">
            <a:extLst>
              <a:ext uri="{FF2B5EF4-FFF2-40B4-BE49-F238E27FC236}">
                <a16:creationId xmlns:a16="http://schemas.microsoft.com/office/drawing/2014/main" id="{F0898C20-45FC-4A43-9466-19B5CE900990}"/>
              </a:ext>
            </a:extLst>
          </p:cNvPr>
          <p:cNvSpPr/>
          <p:nvPr/>
        </p:nvSpPr>
        <p:spPr>
          <a:xfrm>
            <a:off x="7641132" y="4623049"/>
            <a:ext cx="845959" cy="70304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6" name="Shape 1424">
            <a:extLst>
              <a:ext uri="{FF2B5EF4-FFF2-40B4-BE49-F238E27FC236}">
                <a16:creationId xmlns:a16="http://schemas.microsoft.com/office/drawing/2014/main" id="{573CADE3-C56D-0549-950A-5EAA526CABFF}"/>
              </a:ext>
            </a:extLst>
          </p:cNvPr>
          <p:cNvSpPr/>
          <p:nvPr/>
        </p:nvSpPr>
        <p:spPr>
          <a:xfrm>
            <a:off x="8019169" y="4373542"/>
            <a:ext cx="101725" cy="101725"/>
          </a:xfrm>
          <a:prstGeom prst="ellipse">
            <a:avLst/>
          </a:prstGeom>
          <a:solidFill>
            <a:srgbClr val="7F7F7F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77" name="Shape 1425">
            <a:extLst>
              <a:ext uri="{FF2B5EF4-FFF2-40B4-BE49-F238E27FC236}">
                <a16:creationId xmlns:a16="http://schemas.microsoft.com/office/drawing/2014/main" id="{E94DBA02-63C6-6544-BA28-44B96E566F52}"/>
              </a:ext>
            </a:extLst>
          </p:cNvPr>
          <p:cNvSpPr/>
          <p:nvPr/>
        </p:nvSpPr>
        <p:spPr>
          <a:xfrm>
            <a:off x="8569560" y="4920873"/>
            <a:ext cx="101725" cy="101725"/>
          </a:xfrm>
          <a:prstGeom prst="ellipse">
            <a:avLst/>
          </a:prstGeom>
          <a:solidFill>
            <a:srgbClr val="B15E2A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78" name="Shape 1426">
            <a:extLst>
              <a:ext uri="{FF2B5EF4-FFF2-40B4-BE49-F238E27FC236}">
                <a16:creationId xmlns:a16="http://schemas.microsoft.com/office/drawing/2014/main" id="{9336FC87-7F30-FD48-AA8C-98F1E6853275}"/>
              </a:ext>
            </a:extLst>
          </p:cNvPr>
          <p:cNvSpPr/>
          <p:nvPr/>
        </p:nvSpPr>
        <p:spPr>
          <a:xfrm>
            <a:off x="8440415" y="5285004"/>
            <a:ext cx="101725" cy="101725"/>
          </a:xfrm>
          <a:prstGeom prst="ellipse">
            <a:avLst/>
          </a:prstGeom>
          <a:solidFill>
            <a:srgbClr val="651F1D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79" name="Shape 1427">
            <a:extLst>
              <a:ext uri="{FF2B5EF4-FFF2-40B4-BE49-F238E27FC236}">
                <a16:creationId xmlns:a16="http://schemas.microsoft.com/office/drawing/2014/main" id="{FA8ACF58-68DC-BF47-A7B3-E2630CB6A720}"/>
              </a:ext>
            </a:extLst>
          </p:cNvPr>
          <p:cNvSpPr/>
          <p:nvPr/>
        </p:nvSpPr>
        <p:spPr>
          <a:xfrm>
            <a:off x="7594394" y="5285004"/>
            <a:ext cx="101725" cy="101725"/>
          </a:xfrm>
          <a:prstGeom prst="ellipse">
            <a:avLst/>
          </a:prstGeom>
          <a:solidFill>
            <a:srgbClr val="285664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0" name="Shape 1428">
            <a:extLst>
              <a:ext uri="{FF2B5EF4-FFF2-40B4-BE49-F238E27FC236}">
                <a16:creationId xmlns:a16="http://schemas.microsoft.com/office/drawing/2014/main" id="{705101C8-64A6-604E-92FE-E96F4287B59A}"/>
              </a:ext>
            </a:extLst>
          </p:cNvPr>
          <p:cNvSpPr/>
          <p:nvPr/>
        </p:nvSpPr>
        <p:spPr>
          <a:xfrm>
            <a:off x="7459680" y="4924211"/>
            <a:ext cx="101725" cy="101725"/>
          </a:xfrm>
          <a:prstGeom prst="ellipse">
            <a:avLst/>
          </a:prstGeom>
          <a:solidFill>
            <a:srgbClr val="7F7F7F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1" name="Shape 1429">
            <a:extLst>
              <a:ext uri="{FF2B5EF4-FFF2-40B4-BE49-F238E27FC236}">
                <a16:creationId xmlns:a16="http://schemas.microsoft.com/office/drawing/2014/main" id="{ECEF9CFE-1C4E-0B46-A409-05A1D68C62DC}"/>
              </a:ext>
            </a:extLst>
          </p:cNvPr>
          <p:cNvSpPr/>
          <p:nvPr/>
        </p:nvSpPr>
        <p:spPr>
          <a:xfrm flipH="1">
            <a:off x="7641950" y="4613831"/>
            <a:ext cx="849229" cy="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82" name="Shape 1430">
            <a:extLst>
              <a:ext uri="{FF2B5EF4-FFF2-40B4-BE49-F238E27FC236}">
                <a16:creationId xmlns:a16="http://schemas.microsoft.com/office/drawing/2014/main" id="{39D4A6BB-3C20-C04E-AD6B-970AC8691447}"/>
              </a:ext>
            </a:extLst>
          </p:cNvPr>
          <p:cNvSpPr/>
          <p:nvPr/>
        </p:nvSpPr>
        <p:spPr>
          <a:xfrm>
            <a:off x="7594394" y="4567714"/>
            <a:ext cx="101725" cy="1017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3" name="Shape 1431">
            <a:extLst>
              <a:ext uri="{FF2B5EF4-FFF2-40B4-BE49-F238E27FC236}">
                <a16:creationId xmlns:a16="http://schemas.microsoft.com/office/drawing/2014/main" id="{7CB242DD-B99E-314C-AB87-3EFCC7CD0EC3}"/>
              </a:ext>
            </a:extLst>
          </p:cNvPr>
          <p:cNvSpPr/>
          <p:nvPr/>
        </p:nvSpPr>
        <p:spPr>
          <a:xfrm>
            <a:off x="8440415" y="4567714"/>
            <a:ext cx="101725" cy="1017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4" name="Shape 1432">
            <a:extLst>
              <a:ext uri="{FF2B5EF4-FFF2-40B4-BE49-F238E27FC236}">
                <a16:creationId xmlns:a16="http://schemas.microsoft.com/office/drawing/2014/main" id="{7F37DBE1-E6A4-B944-94C3-7F59FCF3D656}"/>
              </a:ext>
            </a:extLst>
          </p:cNvPr>
          <p:cNvSpPr/>
          <p:nvPr/>
        </p:nvSpPr>
        <p:spPr>
          <a:xfrm>
            <a:off x="8019169" y="5491291"/>
            <a:ext cx="101725" cy="101725"/>
          </a:xfrm>
          <a:prstGeom prst="ellipse">
            <a:avLst/>
          </a:prstGeom>
          <a:solidFill>
            <a:srgbClr val="651961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5" name="Shape 1433">
            <a:extLst>
              <a:ext uri="{FF2B5EF4-FFF2-40B4-BE49-F238E27FC236}">
                <a16:creationId xmlns:a16="http://schemas.microsoft.com/office/drawing/2014/main" id="{ECC1FFFF-71D1-3B43-AD3A-E611DB95E3A6}"/>
              </a:ext>
            </a:extLst>
          </p:cNvPr>
          <p:cNvSpPr/>
          <p:nvPr/>
        </p:nvSpPr>
        <p:spPr>
          <a:xfrm>
            <a:off x="5740130" y="4846320"/>
            <a:ext cx="66697" cy="66697"/>
          </a:xfrm>
          <a:prstGeom prst="ellipse">
            <a:avLst/>
          </a:prstGeom>
          <a:gradFill>
            <a:gsLst>
              <a:gs pos="0">
                <a:schemeClr val="accent5">
                  <a:hueOff val="-485922"/>
                  <a:satOff val="-14474"/>
                  <a:lumOff val="-11330"/>
                </a:schemeClr>
              </a:gs>
              <a:gs pos="100000">
                <a:schemeClr val="accent5">
                  <a:hueOff val="-485680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6" name="Shape 1434">
            <a:extLst>
              <a:ext uri="{FF2B5EF4-FFF2-40B4-BE49-F238E27FC236}">
                <a16:creationId xmlns:a16="http://schemas.microsoft.com/office/drawing/2014/main" id="{7E9A5BAF-3F37-D04B-B62A-9A916D1C0AD6}"/>
              </a:ext>
            </a:extLst>
          </p:cNvPr>
          <p:cNvSpPr/>
          <p:nvPr/>
        </p:nvSpPr>
        <p:spPr>
          <a:xfrm>
            <a:off x="4696751" y="4233974"/>
            <a:ext cx="5784988" cy="6282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22500" tIns="22500" rIns="22500" bIns="22500" anchor="ctr"/>
          <a:lstStyle/>
          <a:p>
            <a:pPr algn="l" defTabSz="2024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531"/>
          </a:p>
        </p:txBody>
      </p:sp>
      <p:sp>
        <p:nvSpPr>
          <p:cNvPr id="87" name="Shape 1435">
            <a:extLst>
              <a:ext uri="{FF2B5EF4-FFF2-40B4-BE49-F238E27FC236}">
                <a16:creationId xmlns:a16="http://schemas.microsoft.com/office/drawing/2014/main" id="{5436DF78-5EE9-2A44-B021-6D8D6F5173D8}"/>
              </a:ext>
            </a:extLst>
          </p:cNvPr>
          <p:cNvSpPr/>
          <p:nvPr/>
        </p:nvSpPr>
        <p:spPr>
          <a:xfrm>
            <a:off x="4752633" y="4229092"/>
            <a:ext cx="1268530" cy="29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 sz="3600">
                <a:solidFill>
                  <a:srgbClr val="575757"/>
                </a:solidFill>
              </a:defRPr>
            </a:lvl1pPr>
          </a:lstStyle>
          <a:p>
            <a:r>
              <a:rPr sz="1594"/>
              <a:t>Instrument file</a:t>
            </a:r>
          </a:p>
        </p:txBody>
      </p:sp>
      <p:sp>
        <p:nvSpPr>
          <p:cNvPr id="88" name="Shape 1436">
            <a:extLst>
              <a:ext uri="{FF2B5EF4-FFF2-40B4-BE49-F238E27FC236}">
                <a16:creationId xmlns:a16="http://schemas.microsoft.com/office/drawing/2014/main" id="{6799A5A8-E008-1246-B57A-3AA4A892E9E3}"/>
              </a:ext>
            </a:extLst>
          </p:cNvPr>
          <p:cNvSpPr/>
          <p:nvPr/>
        </p:nvSpPr>
        <p:spPr>
          <a:xfrm>
            <a:off x="4750675" y="3937758"/>
            <a:ext cx="1816757" cy="29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 sz="3600">
                <a:solidFill>
                  <a:srgbClr val="575757"/>
                </a:solidFill>
              </a:defRPr>
            </a:lvl1pPr>
          </a:lstStyle>
          <a:p>
            <a:r>
              <a:rPr sz="1594"/>
              <a:t>Simulated 3D space</a:t>
            </a:r>
          </a:p>
        </p:txBody>
      </p:sp>
      <p:sp>
        <p:nvSpPr>
          <p:cNvPr id="90" name="object 17">
            <a:extLst>
              <a:ext uri="{FF2B5EF4-FFF2-40B4-BE49-F238E27FC236}">
                <a16:creationId xmlns:a16="http://schemas.microsoft.com/office/drawing/2014/main" id="{36107E1E-6986-BB42-B092-12637F600FA1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91" name="Gruppo 49">
            <a:extLst>
              <a:ext uri="{FF2B5EF4-FFF2-40B4-BE49-F238E27FC236}">
                <a16:creationId xmlns:a16="http://schemas.microsoft.com/office/drawing/2014/main" id="{E19154AD-1BE5-5A4E-A1F9-612B88A18020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92" name="object 18">
              <a:extLst>
                <a:ext uri="{FF2B5EF4-FFF2-40B4-BE49-F238E27FC236}">
                  <a16:creationId xmlns:a16="http://schemas.microsoft.com/office/drawing/2014/main" id="{340531F8-C787-074D-8EB5-32AD3DD4D92F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19">
              <a:extLst>
                <a:ext uri="{FF2B5EF4-FFF2-40B4-BE49-F238E27FC236}">
                  <a16:creationId xmlns:a16="http://schemas.microsoft.com/office/drawing/2014/main" id="{B1CC1D90-AB0E-1946-8484-16E6B2DF3AEE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20">
              <a:extLst>
                <a:ext uri="{FF2B5EF4-FFF2-40B4-BE49-F238E27FC236}">
                  <a16:creationId xmlns:a16="http://schemas.microsoft.com/office/drawing/2014/main" id="{0320BB91-420F-D248-AE44-F11B05AA8ABF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21">
              <a:extLst>
                <a:ext uri="{FF2B5EF4-FFF2-40B4-BE49-F238E27FC236}">
                  <a16:creationId xmlns:a16="http://schemas.microsoft.com/office/drawing/2014/main" id="{B82DC24B-6996-7A46-94C4-F35FE584D328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22">
              <a:extLst>
                <a:ext uri="{FF2B5EF4-FFF2-40B4-BE49-F238E27FC236}">
                  <a16:creationId xmlns:a16="http://schemas.microsoft.com/office/drawing/2014/main" id="{50284615-700E-4649-892F-4D52A06FBCDF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23">
              <a:extLst>
                <a:ext uri="{FF2B5EF4-FFF2-40B4-BE49-F238E27FC236}">
                  <a16:creationId xmlns:a16="http://schemas.microsoft.com/office/drawing/2014/main" id="{3ED8B80A-200F-4A40-B292-DE49DFE59AD8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24">
              <a:extLst>
                <a:ext uri="{FF2B5EF4-FFF2-40B4-BE49-F238E27FC236}">
                  <a16:creationId xmlns:a16="http://schemas.microsoft.com/office/drawing/2014/main" id="{D6AD72AE-9E01-9C47-855C-A732F233CE61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25">
              <a:extLst>
                <a:ext uri="{FF2B5EF4-FFF2-40B4-BE49-F238E27FC236}">
                  <a16:creationId xmlns:a16="http://schemas.microsoft.com/office/drawing/2014/main" id="{8401380C-F9D3-2F4A-8CDE-0B0586C4A61F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26">
              <a:extLst>
                <a:ext uri="{FF2B5EF4-FFF2-40B4-BE49-F238E27FC236}">
                  <a16:creationId xmlns:a16="http://schemas.microsoft.com/office/drawing/2014/main" id="{7B181327-FA14-CC49-9A53-242544CC96B6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Title 1">
            <a:extLst>
              <a:ext uri="{FF2B5EF4-FFF2-40B4-BE49-F238E27FC236}">
                <a16:creationId xmlns:a16="http://schemas.microsoft.com/office/drawing/2014/main" id="{C968B3B4-2C4D-F44E-AB3F-5ABF0DE9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da-DK" dirty="0"/>
              <a:t>Multiple </a:t>
            </a:r>
            <a:r>
              <a:rPr lang="da-DK" dirty="0" err="1"/>
              <a:t>scattering</a:t>
            </a:r>
            <a:endParaRPr lang="da-DK" dirty="0"/>
          </a:p>
        </p:txBody>
      </p:sp>
      <p:sp>
        <p:nvSpPr>
          <p:cNvPr id="106" name="Text Placeholder 4">
            <a:extLst>
              <a:ext uri="{FF2B5EF4-FFF2-40B4-BE49-F238E27FC236}">
                <a16:creationId xmlns:a16="http://schemas.microsoft.com/office/drawing/2014/main" id="{401A0AC3-4F7A-9B46-92BA-FD873AEEC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da-DK" dirty="0" err="1"/>
              <a:t>Logic</a:t>
            </a:r>
            <a:r>
              <a:rPr lang="da-DK" dirty="0"/>
              <a:t> in </a:t>
            </a:r>
            <a:r>
              <a:rPr lang="da-DK" dirty="0" err="1"/>
              <a:t>McStas</a:t>
            </a:r>
            <a:r>
              <a:rPr lang="da-DK" dirty="0"/>
              <a:t> instrument</a:t>
            </a:r>
          </a:p>
        </p:txBody>
      </p:sp>
      <p:sp>
        <p:nvSpPr>
          <p:cNvPr id="107" name="Content Placeholder 5">
            <a:extLst>
              <a:ext uri="{FF2B5EF4-FFF2-40B4-BE49-F238E27FC236}">
                <a16:creationId xmlns:a16="http://schemas.microsoft.com/office/drawing/2014/main" id="{9783911B-5AFD-BF45-9911-2537D55E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334457" cy="444479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Multiple </a:t>
            </a:r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handled</a:t>
            </a:r>
            <a:r>
              <a:rPr lang="da-DK" dirty="0"/>
              <a:t> in </a:t>
            </a:r>
            <a:r>
              <a:rPr lang="da-DK" dirty="0" err="1"/>
              <a:t>Union_master</a:t>
            </a:r>
            <a:r>
              <a:rPr lang="da-DK" dirty="0"/>
              <a:t> component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Neutron </a:t>
            </a:r>
            <a:r>
              <a:rPr lang="da-DK" dirty="0" err="1"/>
              <a:t>handed</a:t>
            </a:r>
            <a:r>
              <a:rPr lang="da-DK" dirty="0"/>
              <a:t> back to instrument component </a:t>
            </a:r>
            <a:r>
              <a:rPr lang="da-DK" dirty="0" err="1"/>
              <a:t>sequence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Ray </a:t>
            </a:r>
            <a:r>
              <a:rPr lang="da-DK" dirty="0" err="1"/>
              <a:t>can</a:t>
            </a:r>
            <a:r>
              <a:rPr lang="da-DK" dirty="0"/>
              <a:t> go to </a:t>
            </a:r>
            <a:r>
              <a:rPr lang="da-DK" dirty="0" err="1"/>
              <a:t>geometries</a:t>
            </a:r>
            <a:r>
              <a:rPr lang="da-DK" dirty="0"/>
              <a:t> in </a:t>
            </a:r>
            <a:r>
              <a:rPr lang="da-DK" dirty="0" err="1"/>
              <a:t>any</a:t>
            </a:r>
            <a:r>
              <a:rPr lang="da-DK" dirty="0"/>
              <a:t> </a:t>
            </a:r>
            <a:r>
              <a:rPr lang="da-DK" dirty="0" err="1"/>
              <a:t>order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02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301 C 0.00729 -0.0199 0.01849 -0.03009 0.03047 -0.03032 C 0.04323 -0.03032 0.05521 -0.01967 0.06289 -0.00092 " pathEditMode="relative" rAng="0" ptsTypes="AAA">
                                      <p:cBhvr>
                                        <p:cTn id="1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89 -0.00093 C 0.06992 -0.01921 0.08138 -0.02986 0.09375 -0.02986 C 0.10599 -0.02986 0.11758 -0.02014 0.125 -0.00278 " pathEditMode="relative" rAng="0" ptsTypes="AAA">
                                      <p:cBhvr>
                                        <p:cTn id="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0277 L 0.14349 0.0141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49 0.01412 L 0.15286 -0.03842 " pathEditMode="relative" rAng="0" ptsTypes="AA">
                                      <p:cBhvr>
                                        <p:cTn id="23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9"/>
                            </p:stCondLst>
                            <p:childTnLst>
                              <p:par>
                                <p:cTn id="2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86 -0.03842 L 0.18854 -0.06713 " pathEditMode="relative" rAng="0" ptsTypes="AA">
                                      <p:cBhvr>
                                        <p:cTn id="26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98"/>
                            </p:stCondLst>
                            <p:childTnLst>
                              <p:par>
                                <p:cTn id="2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06713 L 0.22304 -0.03866 " pathEditMode="relative" rAng="0" ptsTypes="AA">
                                      <p:cBhvr>
                                        <p:cTn id="29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97"/>
                            </p:stCondLst>
                            <p:childTnLst>
                              <p:par>
                                <p:cTn id="3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05 -0.03866 L 0.18893 0.09584 " pathEditMode="relative" rAng="0" ptsTypes="AA">
                                      <p:cBhvr>
                                        <p:cTn id="32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96"/>
                            </p:stCondLst>
                            <p:childTnLst>
                              <p:par>
                                <p:cTn id="3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93 0.09584 L 0.23294 0.01319 " pathEditMode="relative" rAng="0" ptsTypes="AA">
                                      <p:cBhvr>
                                        <p:cTn id="35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95"/>
                            </p:stCondLst>
                            <p:childTnLst>
                              <p:par>
                                <p:cTn id="37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94 0.0132 L 0.15351 0.06829 " pathEditMode="relative" rAng="0" ptsTypes="AA">
                                      <p:cBhvr>
                                        <p:cTn id="38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94"/>
                            </p:stCondLst>
                            <p:childTnLst>
                              <p:par>
                                <p:cTn id="4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51 0.06829 L 0.22305 -0.03866 " pathEditMode="relative" rAng="0" ptsTypes="AA">
                                      <p:cBhvr>
                                        <p:cTn id="41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93"/>
                            </p:stCondLst>
                            <p:childTnLst>
                              <p:par>
                                <p:cTn id="4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04 -0.03865 L 0.18854 -0.06713 " pathEditMode="relative" rAng="0" ptsTypes="AA">
                                      <p:cBhvr>
                                        <p:cTn id="44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92"/>
                            </p:stCondLst>
                            <p:childTnLst>
                              <p:par>
                                <p:cTn id="4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06713 L 0.22304 -0.03865 " pathEditMode="relative" rAng="0" ptsTypes="AA">
                                      <p:cBhvr>
                                        <p:cTn id="47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91"/>
                            </p:stCondLst>
                            <p:childTnLst>
                              <p:par>
                                <p:cTn id="4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04 -0.03866 L 0.18893 0.09584 " pathEditMode="relative" rAng="0" ptsTypes="AA">
                                      <p:cBhvr>
                                        <p:cTn id="50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90"/>
                            </p:stCondLst>
                            <p:childTnLst>
                              <p:par>
                                <p:cTn id="5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93 0.09584 L 0.22304 -0.03866 " pathEditMode="relative" rAng="0" ptsTypes="AA">
                                      <p:cBhvr>
                                        <p:cTn id="53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489"/>
                            </p:stCondLst>
                            <p:childTnLst>
                              <p:par>
                                <p:cTn id="5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04 -0.03865 L 0.18854 -0.06713 " pathEditMode="relative" rAng="0" ptsTypes="AA">
                                      <p:cBhvr>
                                        <p:cTn id="56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988"/>
                            </p:stCondLst>
                            <p:childTnLst>
                              <p:par>
                                <p:cTn id="5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06713 L 0.15286 -0.03842 " pathEditMode="relative" rAng="0" ptsTypes="AA">
                                      <p:cBhvr>
                                        <p:cTn id="59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87"/>
                            </p:stCondLst>
                            <p:childTnLst>
                              <p:par>
                                <p:cTn id="6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86 -0.03842 L 0.14349 0.01412 " pathEditMode="relative" rAng="0" ptsTypes="AA">
                                      <p:cBhvr>
                                        <p:cTn id="62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986"/>
                            </p:stCondLst>
                            <p:childTnLst>
                              <p:par>
                                <p:cTn id="6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49 0.01412 L 0.15286 -0.03842 " pathEditMode="relative" rAng="0" ptsTypes="AA">
                                      <p:cBhvr>
                                        <p:cTn id="65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485"/>
                            </p:stCondLst>
                            <p:childTnLst>
                              <p:par>
                                <p:cTn id="67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86 -0.03842 L 0.18854 -0.06713 " pathEditMode="relative" rAng="0" ptsTypes="AA">
                                      <p:cBhvr>
                                        <p:cTn id="68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984"/>
                            </p:stCondLst>
                            <p:childTnLst>
                              <p:par>
                                <p:cTn id="7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06713 L 0.22304 -0.03866 " pathEditMode="relative" rAng="0" ptsTypes="AA">
                                      <p:cBhvr>
                                        <p:cTn id="71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483"/>
                            </p:stCondLst>
                            <p:childTnLst>
                              <p:par>
                                <p:cTn id="7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04 -0.03865 L 0.18854 -0.06713 " pathEditMode="relative" rAng="0" ptsTypes="AA">
                                      <p:cBhvr>
                                        <p:cTn id="74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982"/>
                            </p:stCondLst>
                            <p:childTnLst>
                              <p:par>
                                <p:cTn id="7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06713 L 0.15325 -0.03865 " pathEditMode="relative" rAng="0" ptsTypes="AA">
                                      <p:cBhvr>
                                        <p:cTn id="77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481"/>
                            </p:stCondLst>
                            <p:childTnLst>
                              <p:par>
                                <p:cTn id="7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86 -0.03842 L 0.14349 0.01412 " pathEditMode="relative" rAng="0" ptsTypes="AA">
                                      <p:cBhvr>
                                        <p:cTn id="80" dur="49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980"/>
                            </p:stCondLst>
                            <p:childTnLst>
                              <p:par>
                                <p:cTn id="8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49 0.01412 C 0.16758 0.00023 0.19271 -0.00741 0.2181 -0.0081 C 0.225 -0.0081 0.23203 -0.0081 0.2388 -0.00602 C 0.24297 -0.00533 0.24713 -0.00324 0.25117 0.00023 " pathEditMode="relative" rAng="0" ptsTypes="AAAA">
                                      <p:cBhvr>
                                        <p:cTn id="8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17 0.00023 C 0.25911 -0.02037 0.27148 -0.03171 0.28437 -0.03102 C 0.29609 -0.03009 0.30716 -0.01898 0.31458 -0.00069 " pathEditMode="relative" rAng="0" ptsTypes="AAA">
                                      <p:cBhvr>
                                        <p:cTn id="8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6C863-2421-3843-82C7-10D05D24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grpSp>
        <p:nvGrpSpPr>
          <p:cNvPr id="8" name="Group 1445">
            <a:extLst>
              <a:ext uri="{FF2B5EF4-FFF2-40B4-BE49-F238E27FC236}">
                <a16:creationId xmlns:a16="http://schemas.microsoft.com/office/drawing/2014/main" id="{A7D8DE78-7062-B140-9E58-71F149237016}"/>
              </a:ext>
            </a:extLst>
          </p:cNvPr>
          <p:cNvGrpSpPr/>
          <p:nvPr/>
        </p:nvGrpSpPr>
        <p:grpSpPr>
          <a:xfrm>
            <a:off x="5528234" y="2928863"/>
            <a:ext cx="1824010" cy="613708"/>
            <a:chOff x="0" y="0"/>
            <a:chExt cx="4118299" cy="1385644"/>
          </a:xfrm>
        </p:grpSpPr>
        <p:sp>
          <p:nvSpPr>
            <p:cNvPr id="9" name="Shape 1443">
              <a:extLst>
                <a:ext uri="{FF2B5EF4-FFF2-40B4-BE49-F238E27FC236}">
                  <a16:creationId xmlns:a16="http://schemas.microsoft.com/office/drawing/2014/main" id="{2A16F2A4-4629-6547-ABD2-B4EB78DC8C72}"/>
                </a:ext>
              </a:extLst>
            </p:cNvPr>
            <p:cNvSpPr/>
            <p:nvPr/>
          </p:nvSpPr>
          <p:spPr>
            <a:xfrm>
              <a:off x="0" y="0"/>
              <a:ext cx="4118300" cy="0"/>
            </a:xfrm>
            <a:prstGeom prst="line">
              <a:avLst/>
            </a:prstGeom>
            <a:noFill/>
            <a:ln w="50800" cap="flat">
              <a:solidFill>
                <a:srgbClr val="426836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10" name="Shape 1444">
              <a:extLst>
                <a:ext uri="{FF2B5EF4-FFF2-40B4-BE49-F238E27FC236}">
                  <a16:creationId xmlns:a16="http://schemas.microsoft.com/office/drawing/2014/main" id="{A2A5B7F1-68C0-734F-ADAB-0B38E48B0F2A}"/>
                </a:ext>
              </a:extLst>
            </p:cNvPr>
            <p:cNvSpPr/>
            <p:nvPr/>
          </p:nvSpPr>
          <p:spPr>
            <a:xfrm>
              <a:off x="0" y="1385644"/>
              <a:ext cx="4118300" cy="1"/>
            </a:xfrm>
            <a:prstGeom prst="line">
              <a:avLst/>
            </a:prstGeom>
            <a:noFill/>
            <a:ln w="50800" cap="flat">
              <a:solidFill>
                <a:srgbClr val="426836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</p:grpSp>
      <p:sp>
        <p:nvSpPr>
          <p:cNvPr id="11" name="Shape 1446">
            <a:extLst>
              <a:ext uri="{FF2B5EF4-FFF2-40B4-BE49-F238E27FC236}">
                <a16:creationId xmlns:a16="http://schemas.microsoft.com/office/drawing/2014/main" id="{0CE8A2F7-6D12-2B4A-B216-484D9EF40FC7}"/>
              </a:ext>
            </a:extLst>
          </p:cNvPr>
          <p:cNvSpPr/>
          <p:nvPr/>
        </p:nvSpPr>
        <p:spPr>
          <a:xfrm rot="5400000">
            <a:off x="4745086" y="3180229"/>
            <a:ext cx="912490" cy="110976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2" name="Shape 1447">
            <a:extLst>
              <a:ext uri="{FF2B5EF4-FFF2-40B4-BE49-F238E27FC236}">
                <a16:creationId xmlns:a16="http://schemas.microsoft.com/office/drawing/2014/main" id="{5704A101-1936-B441-8688-DF680300D793}"/>
              </a:ext>
            </a:extLst>
          </p:cNvPr>
          <p:cNvSpPr/>
          <p:nvPr/>
        </p:nvSpPr>
        <p:spPr>
          <a:xfrm rot="21452906">
            <a:off x="9658310" y="2575512"/>
            <a:ext cx="334905" cy="66411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3" name="Shape 1448">
            <a:extLst>
              <a:ext uri="{FF2B5EF4-FFF2-40B4-BE49-F238E27FC236}">
                <a16:creationId xmlns:a16="http://schemas.microsoft.com/office/drawing/2014/main" id="{945B0D2C-2D1B-5C49-B7F1-35A610F728CE}"/>
              </a:ext>
            </a:extLst>
          </p:cNvPr>
          <p:cNvSpPr/>
          <p:nvPr/>
        </p:nvSpPr>
        <p:spPr>
          <a:xfrm>
            <a:off x="7156845" y="956850"/>
            <a:ext cx="1910246" cy="1910245"/>
          </a:xfrm>
          <a:prstGeom prst="ellipse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4" name="Shape 1449">
            <a:extLst>
              <a:ext uri="{FF2B5EF4-FFF2-40B4-BE49-F238E27FC236}">
                <a16:creationId xmlns:a16="http://schemas.microsoft.com/office/drawing/2014/main" id="{8A75DE07-E48C-E043-840B-A7F6703FD1CC}"/>
              </a:ext>
            </a:extLst>
          </p:cNvPr>
          <p:cNvSpPr/>
          <p:nvPr/>
        </p:nvSpPr>
        <p:spPr>
          <a:xfrm>
            <a:off x="7258667" y="1064429"/>
            <a:ext cx="1706603" cy="170660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5" name="Shape 1450">
            <a:extLst>
              <a:ext uri="{FF2B5EF4-FFF2-40B4-BE49-F238E27FC236}">
                <a16:creationId xmlns:a16="http://schemas.microsoft.com/office/drawing/2014/main" id="{990F0B0C-1358-234B-8FE5-0618CA01483C}"/>
              </a:ext>
            </a:extLst>
          </p:cNvPr>
          <p:cNvSpPr/>
          <p:nvPr/>
        </p:nvSpPr>
        <p:spPr>
          <a:xfrm>
            <a:off x="7464881" y="1264882"/>
            <a:ext cx="1294175" cy="1294175"/>
          </a:xfrm>
          <a:prstGeom prst="ellipse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6" name="Shape 1451">
            <a:extLst>
              <a:ext uri="{FF2B5EF4-FFF2-40B4-BE49-F238E27FC236}">
                <a16:creationId xmlns:a16="http://schemas.microsoft.com/office/drawing/2014/main" id="{63BACFF0-9885-8747-A7E9-06086206DA93}"/>
              </a:ext>
            </a:extLst>
          </p:cNvPr>
          <p:cNvSpPr/>
          <p:nvPr/>
        </p:nvSpPr>
        <p:spPr>
          <a:xfrm>
            <a:off x="7540187" y="1339626"/>
            <a:ext cx="1156209" cy="115620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7" name="Shape 1452">
            <a:extLst>
              <a:ext uri="{FF2B5EF4-FFF2-40B4-BE49-F238E27FC236}">
                <a16:creationId xmlns:a16="http://schemas.microsoft.com/office/drawing/2014/main" id="{73BBAE3A-4917-A447-B26F-C5FE5AE515B1}"/>
              </a:ext>
            </a:extLst>
          </p:cNvPr>
          <p:cNvSpPr/>
          <p:nvPr/>
        </p:nvSpPr>
        <p:spPr>
          <a:xfrm>
            <a:off x="8085703" y="1829302"/>
            <a:ext cx="222409" cy="222408"/>
          </a:xfrm>
          <a:prstGeom prst="ellipse">
            <a:avLst/>
          </a:prstGeom>
          <a:solidFill>
            <a:schemeClr val="accent1">
              <a:satOff val="20231"/>
              <a:lumOff val="-16526"/>
            </a:schemeClr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8" name="Shape 1453">
            <a:extLst>
              <a:ext uri="{FF2B5EF4-FFF2-40B4-BE49-F238E27FC236}">
                <a16:creationId xmlns:a16="http://schemas.microsoft.com/office/drawing/2014/main" id="{60218303-4E27-244A-8FCF-96D5BC6FACEF}"/>
              </a:ext>
            </a:extLst>
          </p:cNvPr>
          <p:cNvSpPr/>
          <p:nvPr/>
        </p:nvSpPr>
        <p:spPr>
          <a:xfrm rot="5991588">
            <a:off x="7935961" y="1714249"/>
            <a:ext cx="252655" cy="255820"/>
          </a:xfrm>
          <a:prstGeom prst="rect">
            <a:avLst/>
          </a:prstGeom>
          <a:solidFill>
            <a:srgbClr val="B15E29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9" name="Shape 1454">
            <a:extLst>
              <a:ext uri="{FF2B5EF4-FFF2-40B4-BE49-F238E27FC236}">
                <a16:creationId xmlns:a16="http://schemas.microsoft.com/office/drawing/2014/main" id="{8B2294A2-1887-BA40-990B-6FC019BC196D}"/>
              </a:ext>
            </a:extLst>
          </p:cNvPr>
          <p:cNvSpPr/>
          <p:nvPr/>
        </p:nvSpPr>
        <p:spPr>
          <a:xfrm>
            <a:off x="7839880" y="1606895"/>
            <a:ext cx="222409" cy="222409"/>
          </a:xfrm>
          <a:prstGeom prst="ellipse">
            <a:avLst/>
          </a:prstGeom>
          <a:solidFill>
            <a:srgbClr val="651961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0" name="Shape 1455">
            <a:extLst>
              <a:ext uri="{FF2B5EF4-FFF2-40B4-BE49-F238E27FC236}">
                <a16:creationId xmlns:a16="http://schemas.microsoft.com/office/drawing/2014/main" id="{0DD86FA6-D7A3-F148-81F6-0C0F63246A07}"/>
              </a:ext>
            </a:extLst>
          </p:cNvPr>
          <p:cNvSpPr/>
          <p:nvPr/>
        </p:nvSpPr>
        <p:spPr>
          <a:xfrm>
            <a:off x="7951084" y="1909109"/>
            <a:ext cx="222409" cy="222408"/>
          </a:xfrm>
          <a:prstGeom prst="ellipse">
            <a:avLst/>
          </a:prstGeom>
          <a:solidFill>
            <a:srgbClr val="651E1C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21" name="Shape 1456">
            <a:extLst>
              <a:ext uri="{FF2B5EF4-FFF2-40B4-BE49-F238E27FC236}">
                <a16:creationId xmlns:a16="http://schemas.microsoft.com/office/drawing/2014/main" id="{B6098521-DE06-7740-B531-DF82F842CE8D}"/>
              </a:ext>
            </a:extLst>
          </p:cNvPr>
          <p:cNvSpPr/>
          <p:nvPr/>
        </p:nvSpPr>
        <p:spPr>
          <a:xfrm>
            <a:off x="7340472" y="3156099"/>
            <a:ext cx="909230" cy="139824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2" name="Shape 1457">
            <a:extLst>
              <a:ext uri="{FF2B5EF4-FFF2-40B4-BE49-F238E27FC236}">
                <a16:creationId xmlns:a16="http://schemas.microsoft.com/office/drawing/2014/main" id="{198340A6-5EA5-B743-9F8B-E6DB7E7D6A2B}"/>
              </a:ext>
            </a:extLst>
          </p:cNvPr>
          <p:cNvSpPr/>
          <p:nvPr/>
        </p:nvSpPr>
        <p:spPr>
          <a:xfrm flipV="1">
            <a:off x="5245025" y="3009232"/>
            <a:ext cx="298170" cy="69111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3" name="Shape 1458">
            <a:extLst>
              <a:ext uri="{FF2B5EF4-FFF2-40B4-BE49-F238E27FC236}">
                <a16:creationId xmlns:a16="http://schemas.microsoft.com/office/drawing/2014/main" id="{D70E7D7D-C85E-5E49-A342-15AD97175E92}"/>
              </a:ext>
            </a:extLst>
          </p:cNvPr>
          <p:cNvSpPr/>
          <p:nvPr/>
        </p:nvSpPr>
        <p:spPr>
          <a:xfrm>
            <a:off x="5872422" y="2930193"/>
            <a:ext cx="1478019" cy="227524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4" name="Shape 1459">
            <a:extLst>
              <a:ext uri="{FF2B5EF4-FFF2-40B4-BE49-F238E27FC236}">
                <a16:creationId xmlns:a16="http://schemas.microsoft.com/office/drawing/2014/main" id="{F4ED3C32-14E5-B045-BCB9-5ECA7F0C9238}"/>
              </a:ext>
            </a:extLst>
          </p:cNvPr>
          <p:cNvSpPr/>
          <p:nvPr/>
        </p:nvSpPr>
        <p:spPr>
          <a:xfrm flipV="1">
            <a:off x="5537289" y="2929971"/>
            <a:ext cx="342415" cy="80806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5" name="Shape 1460">
            <a:extLst>
              <a:ext uri="{FF2B5EF4-FFF2-40B4-BE49-F238E27FC236}">
                <a16:creationId xmlns:a16="http://schemas.microsoft.com/office/drawing/2014/main" id="{A0844647-D89C-A94F-9747-AE82A18E0185}"/>
              </a:ext>
            </a:extLst>
          </p:cNvPr>
          <p:cNvSpPr/>
          <p:nvPr/>
        </p:nvSpPr>
        <p:spPr>
          <a:xfrm>
            <a:off x="9894681" y="1695794"/>
            <a:ext cx="0" cy="877176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6" name="Shape 1461">
            <a:extLst>
              <a:ext uri="{FF2B5EF4-FFF2-40B4-BE49-F238E27FC236}">
                <a16:creationId xmlns:a16="http://schemas.microsoft.com/office/drawing/2014/main" id="{67DE7255-D79F-F041-AC38-9B25D556642B}"/>
              </a:ext>
            </a:extLst>
          </p:cNvPr>
          <p:cNvSpPr/>
          <p:nvPr/>
        </p:nvSpPr>
        <p:spPr>
          <a:xfrm>
            <a:off x="7703304" y="2722031"/>
            <a:ext cx="542768" cy="573169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7" name="Shape 1462">
            <a:extLst>
              <a:ext uri="{FF2B5EF4-FFF2-40B4-BE49-F238E27FC236}">
                <a16:creationId xmlns:a16="http://schemas.microsoft.com/office/drawing/2014/main" id="{0896B269-3733-A74E-A958-41FEB55675B3}"/>
              </a:ext>
            </a:extLst>
          </p:cNvPr>
          <p:cNvSpPr/>
          <p:nvPr/>
        </p:nvSpPr>
        <p:spPr>
          <a:xfrm flipH="1">
            <a:off x="7592031" y="1675390"/>
            <a:ext cx="332262" cy="517572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8" name="Shape 1463">
            <a:extLst>
              <a:ext uri="{FF2B5EF4-FFF2-40B4-BE49-F238E27FC236}">
                <a16:creationId xmlns:a16="http://schemas.microsoft.com/office/drawing/2014/main" id="{83F99809-9EBD-5D47-9A9A-45E239E5A5CE}"/>
              </a:ext>
            </a:extLst>
          </p:cNvPr>
          <p:cNvSpPr/>
          <p:nvPr/>
        </p:nvSpPr>
        <p:spPr>
          <a:xfrm>
            <a:off x="7914494" y="1664842"/>
            <a:ext cx="315917" cy="264190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29" name="Shape 1464">
            <a:extLst>
              <a:ext uri="{FF2B5EF4-FFF2-40B4-BE49-F238E27FC236}">
                <a16:creationId xmlns:a16="http://schemas.microsoft.com/office/drawing/2014/main" id="{AB6DE2AC-CEF5-DE4C-A1C6-AD1695289B2F}"/>
              </a:ext>
            </a:extLst>
          </p:cNvPr>
          <p:cNvSpPr/>
          <p:nvPr/>
        </p:nvSpPr>
        <p:spPr>
          <a:xfrm flipV="1">
            <a:off x="8224300" y="1347148"/>
            <a:ext cx="127293" cy="585481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0" name="Shape 1465">
            <a:extLst>
              <a:ext uri="{FF2B5EF4-FFF2-40B4-BE49-F238E27FC236}">
                <a16:creationId xmlns:a16="http://schemas.microsoft.com/office/drawing/2014/main" id="{7F68E5D2-F9FA-1949-84C5-1875602FDFC0}"/>
              </a:ext>
            </a:extLst>
          </p:cNvPr>
          <p:cNvSpPr/>
          <p:nvPr/>
        </p:nvSpPr>
        <p:spPr>
          <a:xfrm flipV="1">
            <a:off x="7976971" y="1025074"/>
            <a:ext cx="397607" cy="620035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1" name="Shape 1466">
            <a:extLst>
              <a:ext uri="{FF2B5EF4-FFF2-40B4-BE49-F238E27FC236}">
                <a16:creationId xmlns:a16="http://schemas.microsoft.com/office/drawing/2014/main" id="{EE18085A-C8DD-F643-9745-D97C1C5EEE30}"/>
              </a:ext>
            </a:extLst>
          </p:cNvPr>
          <p:cNvSpPr/>
          <p:nvPr/>
        </p:nvSpPr>
        <p:spPr>
          <a:xfrm flipH="1" flipV="1">
            <a:off x="8370046" y="1036155"/>
            <a:ext cx="475543" cy="1380987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2" name="Shape 1467">
            <a:extLst>
              <a:ext uri="{FF2B5EF4-FFF2-40B4-BE49-F238E27FC236}">
                <a16:creationId xmlns:a16="http://schemas.microsoft.com/office/drawing/2014/main" id="{000CDDC1-243C-3F40-8C91-145FE7C6EC19}"/>
              </a:ext>
            </a:extLst>
          </p:cNvPr>
          <p:cNvSpPr/>
          <p:nvPr/>
        </p:nvSpPr>
        <p:spPr>
          <a:xfrm flipH="1">
            <a:off x="8832805" y="2302748"/>
            <a:ext cx="152201" cy="109417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3" name="Shape 1468">
            <a:extLst>
              <a:ext uri="{FF2B5EF4-FFF2-40B4-BE49-F238E27FC236}">
                <a16:creationId xmlns:a16="http://schemas.microsoft.com/office/drawing/2014/main" id="{19384152-20F9-AE40-B55E-31F1B089D206}"/>
              </a:ext>
            </a:extLst>
          </p:cNvPr>
          <p:cNvSpPr/>
          <p:nvPr/>
        </p:nvSpPr>
        <p:spPr>
          <a:xfrm flipV="1">
            <a:off x="7976579" y="1349780"/>
            <a:ext cx="381593" cy="295595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4" name="Shape 1469">
            <a:extLst>
              <a:ext uri="{FF2B5EF4-FFF2-40B4-BE49-F238E27FC236}">
                <a16:creationId xmlns:a16="http://schemas.microsoft.com/office/drawing/2014/main" id="{8590C3E4-E487-5A42-9EA4-97AA5332F84C}"/>
              </a:ext>
            </a:extLst>
          </p:cNvPr>
          <p:cNvSpPr/>
          <p:nvPr/>
        </p:nvSpPr>
        <p:spPr>
          <a:xfrm>
            <a:off x="7592805" y="2185292"/>
            <a:ext cx="113009" cy="543895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5" name="Shape 1470">
            <a:extLst>
              <a:ext uri="{FF2B5EF4-FFF2-40B4-BE49-F238E27FC236}">
                <a16:creationId xmlns:a16="http://schemas.microsoft.com/office/drawing/2014/main" id="{764C56AB-0E67-9B4E-9D06-EE3E55EE0180}"/>
              </a:ext>
            </a:extLst>
          </p:cNvPr>
          <p:cNvSpPr/>
          <p:nvPr/>
        </p:nvSpPr>
        <p:spPr>
          <a:xfrm flipH="1">
            <a:off x="8975178" y="1683468"/>
            <a:ext cx="911617" cy="626200"/>
          </a:xfrm>
          <a:prstGeom prst="line">
            <a:avLst/>
          </a:prstGeom>
          <a:ln w="635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36" name="Shape 1471">
            <a:extLst>
              <a:ext uri="{FF2B5EF4-FFF2-40B4-BE49-F238E27FC236}">
                <a16:creationId xmlns:a16="http://schemas.microsoft.com/office/drawing/2014/main" id="{564423AA-4A17-BF41-B5FD-43BE35692AAF}"/>
              </a:ext>
            </a:extLst>
          </p:cNvPr>
          <p:cNvSpPr/>
          <p:nvPr/>
        </p:nvSpPr>
        <p:spPr>
          <a:xfrm rot="17718755">
            <a:off x="7998906" y="3188996"/>
            <a:ext cx="618410" cy="67726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37" name="Shape 1472">
            <a:extLst>
              <a:ext uri="{FF2B5EF4-FFF2-40B4-BE49-F238E27FC236}">
                <a16:creationId xmlns:a16="http://schemas.microsoft.com/office/drawing/2014/main" id="{CFA3BBB3-796F-C04B-8DFA-EF60CE10F6E6}"/>
              </a:ext>
            </a:extLst>
          </p:cNvPr>
          <p:cNvSpPr/>
          <p:nvPr/>
        </p:nvSpPr>
        <p:spPr>
          <a:xfrm rot="1352439">
            <a:off x="9320631" y="1575417"/>
            <a:ext cx="936274" cy="77387"/>
          </a:xfrm>
          <a:prstGeom prst="rect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38" name="Shape 1473">
            <a:extLst>
              <a:ext uri="{FF2B5EF4-FFF2-40B4-BE49-F238E27FC236}">
                <a16:creationId xmlns:a16="http://schemas.microsoft.com/office/drawing/2014/main" id="{B00FABC6-934B-7641-9AC5-2E7683FA1CCE}"/>
              </a:ext>
            </a:extLst>
          </p:cNvPr>
          <p:cNvSpPr/>
          <p:nvPr/>
        </p:nvSpPr>
        <p:spPr>
          <a:xfrm>
            <a:off x="4696751" y="4233974"/>
            <a:ext cx="5784988" cy="6282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22500" tIns="22500" rIns="22500" bIns="22500" anchor="ctr"/>
          <a:lstStyle/>
          <a:p>
            <a:pPr algn="l" defTabSz="2024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531"/>
          </a:p>
        </p:txBody>
      </p:sp>
      <p:sp>
        <p:nvSpPr>
          <p:cNvPr id="39" name="Shape 1474">
            <a:extLst>
              <a:ext uri="{FF2B5EF4-FFF2-40B4-BE49-F238E27FC236}">
                <a16:creationId xmlns:a16="http://schemas.microsoft.com/office/drawing/2014/main" id="{A98B5C65-6CC2-E444-8128-891A24FB9F71}"/>
              </a:ext>
            </a:extLst>
          </p:cNvPr>
          <p:cNvSpPr/>
          <p:nvPr/>
        </p:nvSpPr>
        <p:spPr>
          <a:xfrm>
            <a:off x="4752633" y="4229092"/>
            <a:ext cx="1268530" cy="29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 sz="3600">
                <a:solidFill>
                  <a:srgbClr val="575757"/>
                </a:solidFill>
              </a:defRPr>
            </a:lvl1pPr>
          </a:lstStyle>
          <a:p>
            <a:r>
              <a:rPr sz="1594"/>
              <a:t>Instrument file</a:t>
            </a:r>
          </a:p>
        </p:txBody>
      </p:sp>
      <p:sp>
        <p:nvSpPr>
          <p:cNvPr id="40" name="Shape 1475">
            <a:extLst>
              <a:ext uri="{FF2B5EF4-FFF2-40B4-BE49-F238E27FC236}">
                <a16:creationId xmlns:a16="http://schemas.microsoft.com/office/drawing/2014/main" id="{368AE48B-670F-C243-A189-CD9A8CAE5548}"/>
              </a:ext>
            </a:extLst>
          </p:cNvPr>
          <p:cNvSpPr/>
          <p:nvPr/>
        </p:nvSpPr>
        <p:spPr>
          <a:xfrm>
            <a:off x="4750675" y="3937758"/>
            <a:ext cx="1816757" cy="29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 sz="3600">
                <a:solidFill>
                  <a:srgbClr val="575757"/>
                </a:solidFill>
              </a:defRPr>
            </a:lvl1pPr>
          </a:lstStyle>
          <a:p>
            <a:r>
              <a:rPr sz="1594"/>
              <a:t>Simulated 3D space</a:t>
            </a:r>
          </a:p>
        </p:txBody>
      </p:sp>
      <p:sp>
        <p:nvSpPr>
          <p:cNvPr id="41" name="Shape 1476">
            <a:extLst>
              <a:ext uri="{FF2B5EF4-FFF2-40B4-BE49-F238E27FC236}">
                <a16:creationId xmlns:a16="http://schemas.microsoft.com/office/drawing/2014/main" id="{828DA9B7-D3A7-0943-81A9-140D8110F052}"/>
              </a:ext>
            </a:extLst>
          </p:cNvPr>
          <p:cNvSpPr/>
          <p:nvPr/>
        </p:nvSpPr>
        <p:spPr>
          <a:xfrm>
            <a:off x="7508577" y="4412294"/>
            <a:ext cx="1122910" cy="112291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2" name="Shape 1477">
            <a:extLst>
              <a:ext uri="{FF2B5EF4-FFF2-40B4-BE49-F238E27FC236}">
                <a16:creationId xmlns:a16="http://schemas.microsoft.com/office/drawing/2014/main" id="{78C539E1-2765-6643-8407-B4CCB090CCBC}"/>
              </a:ext>
            </a:extLst>
          </p:cNvPr>
          <p:cNvSpPr/>
          <p:nvPr/>
        </p:nvSpPr>
        <p:spPr>
          <a:xfrm>
            <a:off x="7435908" y="4345726"/>
            <a:ext cx="1268245" cy="1268245"/>
          </a:xfrm>
          <a:prstGeom prst="ellipse">
            <a:avLst/>
          </a:prstGeom>
          <a:solidFill>
            <a:srgbClr val="FFFFFF"/>
          </a:solidFill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3" name="Shape 1478">
            <a:extLst>
              <a:ext uri="{FF2B5EF4-FFF2-40B4-BE49-F238E27FC236}">
                <a16:creationId xmlns:a16="http://schemas.microsoft.com/office/drawing/2014/main" id="{227095CA-78B7-264B-985F-B612BE4F5201}"/>
              </a:ext>
            </a:extLst>
          </p:cNvPr>
          <p:cNvSpPr/>
          <p:nvPr/>
        </p:nvSpPr>
        <p:spPr>
          <a:xfrm flipV="1">
            <a:off x="7510848" y="4623906"/>
            <a:ext cx="130023" cy="346868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4" name="Shape 1479">
            <a:extLst>
              <a:ext uri="{FF2B5EF4-FFF2-40B4-BE49-F238E27FC236}">
                <a16:creationId xmlns:a16="http://schemas.microsoft.com/office/drawing/2014/main" id="{BB667574-7F68-CA43-AE65-96FAD4B43FAD}"/>
              </a:ext>
            </a:extLst>
          </p:cNvPr>
          <p:cNvSpPr/>
          <p:nvPr/>
        </p:nvSpPr>
        <p:spPr>
          <a:xfrm>
            <a:off x="5773477" y="4973750"/>
            <a:ext cx="1533173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45" name="Shape 1480">
            <a:extLst>
              <a:ext uri="{FF2B5EF4-FFF2-40B4-BE49-F238E27FC236}">
                <a16:creationId xmlns:a16="http://schemas.microsoft.com/office/drawing/2014/main" id="{149A69A3-C719-0D46-BC20-8230C52F422C}"/>
              </a:ext>
            </a:extLst>
          </p:cNvPr>
          <p:cNvSpPr/>
          <p:nvPr/>
        </p:nvSpPr>
        <p:spPr>
          <a:xfrm>
            <a:off x="5724219" y="4922330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6" name="Shape 1481">
            <a:extLst>
              <a:ext uri="{FF2B5EF4-FFF2-40B4-BE49-F238E27FC236}">
                <a16:creationId xmlns:a16="http://schemas.microsoft.com/office/drawing/2014/main" id="{F7A7CE73-44BE-AE4C-AF7E-3D4065F61CE8}"/>
              </a:ext>
            </a:extLst>
          </p:cNvPr>
          <p:cNvSpPr/>
          <p:nvPr/>
        </p:nvSpPr>
        <p:spPr>
          <a:xfrm>
            <a:off x="6489202" y="4922330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7" name="Shape 1482">
            <a:extLst>
              <a:ext uri="{FF2B5EF4-FFF2-40B4-BE49-F238E27FC236}">
                <a16:creationId xmlns:a16="http://schemas.microsoft.com/office/drawing/2014/main" id="{2624710E-23E1-094D-BA08-09DBA0BE8713}"/>
              </a:ext>
            </a:extLst>
          </p:cNvPr>
          <p:cNvSpPr/>
          <p:nvPr/>
        </p:nvSpPr>
        <p:spPr>
          <a:xfrm>
            <a:off x="7254185" y="4922330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8" name="Shape 1483">
            <a:extLst>
              <a:ext uri="{FF2B5EF4-FFF2-40B4-BE49-F238E27FC236}">
                <a16:creationId xmlns:a16="http://schemas.microsoft.com/office/drawing/2014/main" id="{340975E0-C6C1-884D-8135-9B5B5CC83A76}"/>
              </a:ext>
            </a:extLst>
          </p:cNvPr>
          <p:cNvSpPr/>
          <p:nvPr/>
        </p:nvSpPr>
        <p:spPr>
          <a:xfrm>
            <a:off x="8784151" y="4922330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49" name="Shape 1484">
            <a:extLst>
              <a:ext uri="{FF2B5EF4-FFF2-40B4-BE49-F238E27FC236}">
                <a16:creationId xmlns:a16="http://schemas.microsoft.com/office/drawing/2014/main" id="{69E17ECD-F28A-D94A-94E2-0B65243F6DDF}"/>
              </a:ext>
            </a:extLst>
          </p:cNvPr>
          <p:cNvSpPr/>
          <p:nvPr/>
        </p:nvSpPr>
        <p:spPr>
          <a:xfrm>
            <a:off x="9549135" y="4922330"/>
            <a:ext cx="101725" cy="101725"/>
          </a:xfrm>
          <a:prstGeom prst="ellipse">
            <a:avLst/>
          </a:prstGeom>
          <a:solidFill>
            <a:srgbClr val="426836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50" name="Shape 1485">
            <a:extLst>
              <a:ext uri="{FF2B5EF4-FFF2-40B4-BE49-F238E27FC236}">
                <a16:creationId xmlns:a16="http://schemas.microsoft.com/office/drawing/2014/main" id="{7E895D05-4A34-8040-A3C4-541AAB24BD06}"/>
              </a:ext>
            </a:extLst>
          </p:cNvPr>
          <p:cNvSpPr/>
          <p:nvPr/>
        </p:nvSpPr>
        <p:spPr>
          <a:xfrm>
            <a:off x="7267555" y="4973750"/>
            <a:ext cx="171716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1" name="Shape 1486">
            <a:extLst>
              <a:ext uri="{FF2B5EF4-FFF2-40B4-BE49-F238E27FC236}">
                <a16:creationId xmlns:a16="http://schemas.microsoft.com/office/drawing/2014/main" id="{DB5EB326-7ECC-854F-B411-B28458C6FBDB}"/>
              </a:ext>
            </a:extLst>
          </p:cNvPr>
          <p:cNvSpPr/>
          <p:nvPr/>
        </p:nvSpPr>
        <p:spPr>
          <a:xfrm flipH="1">
            <a:off x="8704489" y="4976105"/>
            <a:ext cx="172138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2" name="Shape 1487">
            <a:extLst>
              <a:ext uri="{FF2B5EF4-FFF2-40B4-BE49-F238E27FC236}">
                <a16:creationId xmlns:a16="http://schemas.microsoft.com/office/drawing/2014/main" id="{0E51E8D7-4CA6-4640-9DE0-5C0ADD212B18}"/>
              </a:ext>
            </a:extLst>
          </p:cNvPr>
          <p:cNvSpPr/>
          <p:nvPr/>
        </p:nvSpPr>
        <p:spPr>
          <a:xfrm>
            <a:off x="8840200" y="4976105"/>
            <a:ext cx="768763" cy="0"/>
          </a:xfrm>
          <a:prstGeom prst="line">
            <a:avLst/>
          </a:prstGeom>
          <a:ln w="63500">
            <a:solidFill>
              <a:srgbClr val="426836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3" name="Shape 1488">
            <a:extLst>
              <a:ext uri="{FF2B5EF4-FFF2-40B4-BE49-F238E27FC236}">
                <a16:creationId xmlns:a16="http://schemas.microsoft.com/office/drawing/2014/main" id="{FD2BC8FB-DFB3-E449-A9E2-C45A91E8F128}"/>
              </a:ext>
            </a:extLst>
          </p:cNvPr>
          <p:cNvSpPr/>
          <p:nvPr/>
        </p:nvSpPr>
        <p:spPr>
          <a:xfrm flipH="1">
            <a:off x="7640481" y="4424450"/>
            <a:ext cx="426006" cy="194364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4" name="Shape 1489">
            <a:extLst>
              <a:ext uri="{FF2B5EF4-FFF2-40B4-BE49-F238E27FC236}">
                <a16:creationId xmlns:a16="http://schemas.microsoft.com/office/drawing/2014/main" id="{A2BC7946-2507-A442-9FE5-17F15FD2FC68}"/>
              </a:ext>
            </a:extLst>
          </p:cNvPr>
          <p:cNvSpPr/>
          <p:nvPr/>
        </p:nvSpPr>
        <p:spPr>
          <a:xfrm>
            <a:off x="8075860" y="4423779"/>
            <a:ext cx="411887" cy="183495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5" name="Shape 1490">
            <a:extLst>
              <a:ext uri="{FF2B5EF4-FFF2-40B4-BE49-F238E27FC236}">
                <a16:creationId xmlns:a16="http://schemas.microsoft.com/office/drawing/2014/main" id="{533D7F67-3A14-1645-8A30-AC9A86249AF7}"/>
              </a:ext>
            </a:extLst>
          </p:cNvPr>
          <p:cNvSpPr/>
          <p:nvPr/>
        </p:nvSpPr>
        <p:spPr>
          <a:xfrm flipH="1">
            <a:off x="7652454" y="4608591"/>
            <a:ext cx="850098" cy="721986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6" name="Shape 1491">
            <a:extLst>
              <a:ext uri="{FF2B5EF4-FFF2-40B4-BE49-F238E27FC236}">
                <a16:creationId xmlns:a16="http://schemas.microsoft.com/office/drawing/2014/main" id="{1E210A2D-4C13-AD41-BB7D-D16D9B7DB611}"/>
              </a:ext>
            </a:extLst>
          </p:cNvPr>
          <p:cNvSpPr/>
          <p:nvPr/>
        </p:nvSpPr>
        <p:spPr>
          <a:xfrm flipH="1">
            <a:off x="8067992" y="4607354"/>
            <a:ext cx="420405" cy="93715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7" name="Shape 1492">
            <a:extLst>
              <a:ext uri="{FF2B5EF4-FFF2-40B4-BE49-F238E27FC236}">
                <a16:creationId xmlns:a16="http://schemas.microsoft.com/office/drawing/2014/main" id="{851EE813-F95B-D34D-94E0-2C12F4A17B4E}"/>
              </a:ext>
            </a:extLst>
          </p:cNvPr>
          <p:cNvSpPr/>
          <p:nvPr/>
        </p:nvSpPr>
        <p:spPr>
          <a:xfrm flipH="1">
            <a:off x="8490154" y="4603505"/>
            <a:ext cx="10726" cy="733126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8" name="Shape 1493">
            <a:extLst>
              <a:ext uri="{FF2B5EF4-FFF2-40B4-BE49-F238E27FC236}">
                <a16:creationId xmlns:a16="http://schemas.microsoft.com/office/drawing/2014/main" id="{F8CB93FD-3CE7-1645-A5A8-DF025E30B432}"/>
              </a:ext>
            </a:extLst>
          </p:cNvPr>
          <p:cNvSpPr/>
          <p:nvPr/>
        </p:nvSpPr>
        <p:spPr>
          <a:xfrm>
            <a:off x="8496567" y="4609990"/>
            <a:ext cx="123475" cy="357231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59" name="Shape 1494">
            <a:extLst>
              <a:ext uri="{FF2B5EF4-FFF2-40B4-BE49-F238E27FC236}">
                <a16:creationId xmlns:a16="http://schemas.microsoft.com/office/drawing/2014/main" id="{BDA41845-89C7-944F-B0BF-AE402BB65FED}"/>
              </a:ext>
            </a:extLst>
          </p:cNvPr>
          <p:cNvSpPr/>
          <p:nvPr/>
        </p:nvSpPr>
        <p:spPr>
          <a:xfrm>
            <a:off x="7510545" y="4974091"/>
            <a:ext cx="130629" cy="360111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0" name="Shape 1495">
            <a:extLst>
              <a:ext uri="{FF2B5EF4-FFF2-40B4-BE49-F238E27FC236}">
                <a16:creationId xmlns:a16="http://schemas.microsoft.com/office/drawing/2014/main" id="{7594F66F-036D-F344-89E8-4BA1D1CB25C6}"/>
              </a:ext>
            </a:extLst>
          </p:cNvPr>
          <p:cNvSpPr/>
          <p:nvPr/>
        </p:nvSpPr>
        <p:spPr>
          <a:xfrm flipH="1">
            <a:off x="8489667" y="4963626"/>
            <a:ext cx="132015" cy="376973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1" name="Shape 1496">
            <a:extLst>
              <a:ext uri="{FF2B5EF4-FFF2-40B4-BE49-F238E27FC236}">
                <a16:creationId xmlns:a16="http://schemas.microsoft.com/office/drawing/2014/main" id="{C5ADA5EA-D436-5045-A6A9-2B4AE1974A38}"/>
              </a:ext>
            </a:extLst>
          </p:cNvPr>
          <p:cNvSpPr/>
          <p:nvPr/>
        </p:nvSpPr>
        <p:spPr>
          <a:xfrm flipV="1">
            <a:off x="8064446" y="5336230"/>
            <a:ext cx="425973" cy="21267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2" name="Shape 1497">
            <a:extLst>
              <a:ext uri="{FF2B5EF4-FFF2-40B4-BE49-F238E27FC236}">
                <a16:creationId xmlns:a16="http://schemas.microsoft.com/office/drawing/2014/main" id="{8F68B4A6-D48E-E44B-98F3-8E71BC225BE1}"/>
              </a:ext>
            </a:extLst>
          </p:cNvPr>
          <p:cNvSpPr/>
          <p:nvPr/>
        </p:nvSpPr>
        <p:spPr>
          <a:xfrm flipH="1" flipV="1">
            <a:off x="7639770" y="5334247"/>
            <a:ext cx="429159" cy="213773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3" name="Shape 1498">
            <a:extLst>
              <a:ext uri="{FF2B5EF4-FFF2-40B4-BE49-F238E27FC236}">
                <a16:creationId xmlns:a16="http://schemas.microsoft.com/office/drawing/2014/main" id="{D0042F40-8E76-BC41-9168-642FA1033037}"/>
              </a:ext>
            </a:extLst>
          </p:cNvPr>
          <p:cNvSpPr/>
          <p:nvPr/>
        </p:nvSpPr>
        <p:spPr>
          <a:xfrm>
            <a:off x="7641077" y="4617251"/>
            <a:ext cx="0" cy="71680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4" name="Shape 1499">
            <a:extLst>
              <a:ext uri="{FF2B5EF4-FFF2-40B4-BE49-F238E27FC236}">
                <a16:creationId xmlns:a16="http://schemas.microsoft.com/office/drawing/2014/main" id="{E36BE140-C218-2F43-A866-C9B37A62D8E9}"/>
              </a:ext>
            </a:extLst>
          </p:cNvPr>
          <p:cNvSpPr/>
          <p:nvPr/>
        </p:nvSpPr>
        <p:spPr>
          <a:xfrm flipH="1">
            <a:off x="7644622" y="4419828"/>
            <a:ext cx="430643" cy="919988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5" name="Shape 1500">
            <a:extLst>
              <a:ext uri="{FF2B5EF4-FFF2-40B4-BE49-F238E27FC236}">
                <a16:creationId xmlns:a16="http://schemas.microsoft.com/office/drawing/2014/main" id="{07F9F602-0B81-A842-B61F-ACB9A934E247}"/>
              </a:ext>
            </a:extLst>
          </p:cNvPr>
          <p:cNvSpPr/>
          <p:nvPr/>
        </p:nvSpPr>
        <p:spPr>
          <a:xfrm flipH="1">
            <a:off x="7641076" y="4969964"/>
            <a:ext cx="984031" cy="360357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6" name="Shape 1501">
            <a:extLst>
              <a:ext uri="{FF2B5EF4-FFF2-40B4-BE49-F238E27FC236}">
                <a16:creationId xmlns:a16="http://schemas.microsoft.com/office/drawing/2014/main" id="{DF739042-C268-F24A-A613-9457FF12C436}"/>
              </a:ext>
            </a:extLst>
          </p:cNvPr>
          <p:cNvSpPr/>
          <p:nvPr/>
        </p:nvSpPr>
        <p:spPr>
          <a:xfrm flipH="1">
            <a:off x="7639365" y="5335520"/>
            <a:ext cx="849229" cy="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7" name="Shape 1502">
            <a:extLst>
              <a:ext uri="{FF2B5EF4-FFF2-40B4-BE49-F238E27FC236}">
                <a16:creationId xmlns:a16="http://schemas.microsoft.com/office/drawing/2014/main" id="{17D77E7C-CA0B-BD42-9C1E-E97049A34ED4}"/>
              </a:ext>
            </a:extLst>
          </p:cNvPr>
          <p:cNvSpPr/>
          <p:nvPr/>
        </p:nvSpPr>
        <p:spPr>
          <a:xfrm flipH="1">
            <a:off x="7509136" y="4971816"/>
            <a:ext cx="1121988" cy="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8" name="Shape 1503">
            <a:extLst>
              <a:ext uri="{FF2B5EF4-FFF2-40B4-BE49-F238E27FC236}">
                <a16:creationId xmlns:a16="http://schemas.microsoft.com/office/drawing/2014/main" id="{41BD9146-6B6F-864B-94D5-D590C97949B0}"/>
              </a:ext>
            </a:extLst>
          </p:cNvPr>
          <p:cNvSpPr/>
          <p:nvPr/>
        </p:nvSpPr>
        <p:spPr>
          <a:xfrm flipH="1" flipV="1">
            <a:off x="7499571" y="4972944"/>
            <a:ext cx="986288" cy="35699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69" name="Shape 1504">
            <a:extLst>
              <a:ext uri="{FF2B5EF4-FFF2-40B4-BE49-F238E27FC236}">
                <a16:creationId xmlns:a16="http://schemas.microsoft.com/office/drawing/2014/main" id="{03DD657B-3800-AB48-AD48-F8F691C0D9A2}"/>
              </a:ext>
            </a:extLst>
          </p:cNvPr>
          <p:cNvSpPr/>
          <p:nvPr/>
        </p:nvSpPr>
        <p:spPr>
          <a:xfrm flipH="1">
            <a:off x="7510586" y="4607079"/>
            <a:ext cx="984156" cy="364355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0" name="Shape 1505">
            <a:extLst>
              <a:ext uri="{FF2B5EF4-FFF2-40B4-BE49-F238E27FC236}">
                <a16:creationId xmlns:a16="http://schemas.microsoft.com/office/drawing/2014/main" id="{ED83C241-B6AA-534B-8BEE-BA68AF12A799}"/>
              </a:ext>
            </a:extLst>
          </p:cNvPr>
          <p:cNvSpPr/>
          <p:nvPr/>
        </p:nvSpPr>
        <p:spPr>
          <a:xfrm flipH="1">
            <a:off x="7496864" y="4419036"/>
            <a:ext cx="577678" cy="555595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1" name="Shape 1506">
            <a:extLst>
              <a:ext uri="{FF2B5EF4-FFF2-40B4-BE49-F238E27FC236}">
                <a16:creationId xmlns:a16="http://schemas.microsoft.com/office/drawing/2014/main" id="{3AD4E659-6132-3A45-82AA-E4BB0BFB3629}"/>
              </a:ext>
            </a:extLst>
          </p:cNvPr>
          <p:cNvSpPr/>
          <p:nvPr/>
        </p:nvSpPr>
        <p:spPr>
          <a:xfrm flipH="1" flipV="1">
            <a:off x="7503302" y="4974234"/>
            <a:ext cx="566322" cy="56761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2" name="Shape 1507">
            <a:extLst>
              <a:ext uri="{FF2B5EF4-FFF2-40B4-BE49-F238E27FC236}">
                <a16:creationId xmlns:a16="http://schemas.microsoft.com/office/drawing/2014/main" id="{D7054C26-EF21-A547-B836-D82B998BE0D3}"/>
              </a:ext>
            </a:extLst>
          </p:cNvPr>
          <p:cNvSpPr/>
          <p:nvPr/>
        </p:nvSpPr>
        <p:spPr>
          <a:xfrm flipV="1">
            <a:off x="8069945" y="4412306"/>
            <a:ext cx="0" cy="113416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3" name="Shape 1508">
            <a:extLst>
              <a:ext uri="{FF2B5EF4-FFF2-40B4-BE49-F238E27FC236}">
                <a16:creationId xmlns:a16="http://schemas.microsoft.com/office/drawing/2014/main" id="{F487E4DF-B865-A447-A726-AFAE755FF293}"/>
              </a:ext>
            </a:extLst>
          </p:cNvPr>
          <p:cNvSpPr/>
          <p:nvPr/>
        </p:nvSpPr>
        <p:spPr>
          <a:xfrm flipH="1" flipV="1">
            <a:off x="7638691" y="4612869"/>
            <a:ext cx="432259" cy="936014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4" name="Shape 1509">
            <a:extLst>
              <a:ext uri="{FF2B5EF4-FFF2-40B4-BE49-F238E27FC236}">
                <a16:creationId xmlns:a16="http://schemas.microsoft.com/office/drawing/2014/main" id="{B1F9221F-E5C3-DF48-B852-13687902F16B}"/>
              </a:ext>
            </a:extLst>
          </p:cNvPr>
          <p:cNvSpPr/>
          <p:nvPr/>
        </p:nvSpPr>
        <p:spPr>
          <a:xfrm flipV="1">
            <a:off x="8070127" y="4974041"/>
            <a:ext cx="548162" cy="57363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5" name="Shape 1510">
            <a:extLst>
              <a:ext uri="{FF2B5EF4-FFF2-40B4-BE49-F238E27FC236}">
                <a16:creationId xmlns:a16="http://schemas.microsoft.com/office/drawing/2014/main" id="{C6590343-D562-874E-B93D-201A71778A47}"/>
              </a:ext>
            </a:extLst>
          </p:cNvPr>
          <p:cNvSpPr/>
          <p:nvPr/>
        </p:nvSpPr>
        <p:spPr>
          <a:xfrm>
            <a:off x="8075997" y="4421870"/>
            <a:ext cx="545378" cy="545378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6" name="Shape 1511">
            <a:extLst>
              <a:ext uri="{FF2B5EF4-FFF2-40B4-BE49-F238E27FC236}">
                <a16:creationId xmlns:a16="http://schemas.microsoft.com/office/drawing/2014/main" id="{ACA69D96-1D47-A44C-A710-653F1365B96D}"/>
              </a:ext>
            </a:extLst>
          </p:cNvPr>
          <p:cNvSpPr/>
          <p:nvPr/>
        </p:nvSpPr>
        <p:spPr>
          <a:xfrm flipH="1" flipV="1">
            <a:off x="7640344" y="4618368"/>
            <a:ext cx="982459" cy="353409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7" name="Shape 1512">
            <a:extLst>
              <a:ext uri="{FF2B5EF4-FFF2-40B4-BE49-F238E27FC236}">
                <a16:creationId xmlns:a16="http://schemas.microsoft.com/office/drawing/2014/main" id="{8BB6635F-0F53-EF4F-B1DD-7CDEA1B8BD76}"/>
              </a:ext>
            </a:extLst>
          </p:cNvPr>
          <p:cNvSpPr/>
          <p:nvPr/>
        </p:nvSpPr>
        <p:spPr>
          <a:xfrm flipH="1" flipV="1">
            <a:off x="8069945" y="4418921"/>
            <a:ext cx="423717" cy="921803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8" name="Shape 1513">
            <a:extLst>
              <a:ext uri="{FF2B5EF4-FFF2-40B4-BE49-F238E27FC236}">
                <a16:creationId xmlns:a16="http://schemas.microsoft.com/office/drawing/2014/main" id="{9D836484-2169-CF46-873F-5D04D2FE2806}"/>
              </a:ext>
            </a:extLst>
          </p:cNvPr>
          <p:cNvSpPr/>
          <p:nvPr/>
        </p:nvSpPr>
        <p:spPr>
          <a:xfrm>
            <a:off x="7641132" y="4621724"/>
            <a:ext cx="845959" cy="703041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79" name="Shape 1514">
            <a:extLst>
              <a:ext uri="{FF2B5EF4-FFF2-40B4-BE49-F238E27FC236}">
                <a16:creationId xmlns:a16="http://schemas.microsoft.com/office/drawing/2014/main" id="{292A391A-BA8B-734E-A3E9-CB7A493BEA6B}"/>
              </a:ext>
            </a:extLst>
          </p:cNvPr>
          <p:cNvSpPr/>
          <p:nvPr/>
        </p:nvSpPr>
        <p:spPr>
          <a:xfrm>
            <a:off x="8019168" y="4372217"/>
            <a:ext cx="101725" cy="101725"/>
          </a:xfrm>
          <a:prstGeom prst="ellipse">
            <a:avLst/>
          </a:prstGeom>
          <a:solidFill>
            <a:srgbClr val="7F7F7F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0" name="Shape 1515">
            <a:extLst>
              <a:ext uri="{FF2B5EF4-FFF2-40B4-BE49-F238E27FC236}">
                <a16:creationId xmlns:a16="http://schemas.microsoft.com/office/drawing/2014/main" id="{D3AFFB68-FDC7-1844-92E8-E9F16F349732}"/>
              </a:ext>
            </a:extLst>
          </p:cNvPr>
          <p:cNvSpPr/>
          <p:nvPr/>
        </p:nvSpPr>
        <p:spPr>
          <a:xfrm>
            <a:off x="8019168" y="5489966"/>
            <a:ext cx="101725" cy="101725"/>
          </a:xfrm>
          <a:prstGeom prst="ellipse">
            <a:avLst/>
          </a:prstGeom>
          <a:solidFill>
            <a:srgbClr val="651961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1" name="Shape 1516">
            <a:extLst>
              <a:ext uri="{FF2B5EF4-FFF2-40B4-BE49-F238E27FC236}">
                <a16:creationId xmlns:a16="http://schemas.microsoft.com/office/drawing/2014/main" id="{9AFA07C3-FBA3-CF49-84E8-2FF400179DCB}"/>
              </a:ext>
            </a:extLst>
          </p:cNvPr>
          <p:cNvSpPr/>
          <p:nvPr/>
        </p:nvSpPr>
        <p:spPr>
          <a:xfrm>
            <a:off x="8569560" y="4919549"/>
            <a:ext cx="101725" cy="101725"/>
          </a:xfrm>
          <a:prstGeom prst="ellipse">
            <a:avLst/>
          </a:prstGeom>
          <a:solidFill>
            <a:srgbClr val="B15E2A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2" name="Shape 1517">
            <a:extLst>
              <a:ext uri="{FF2B5EF4-FFF2-40B4-BE49-F238E27FC236}">
                <a16:creationId xmlns:a16="http://schemas.microsoft.com/office/drawing/2014/main" id="{3D12CBB0-16CF-2849-BB4E-F4E11515CDF0}"/>
              </a:ext>
            </a:extLst>
          </p:cNvPr>
          <p:cNvSpPr/>
          <p:nvPr/>
        </p:nvSpPr>
        <p:spPr>
          <a:xfrm>
            <a:off x="8440415" y="5283678"/>
            <a:ext cx="101725" cy="101725"/>
          </a:xfrm>
          <a:prstGeom prst="ellipse">
            <a:avLst/>
          </a:prstGeom>
          <a:solidFill>
            <a:srgbClr val="651F1D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3" name="Shape 1518">
            <a:extLst>
              <a:ext uri="{FF2B5EF4-FFF2-40B4-BE49-F238E27FC236}">
                <a16:creationId xmlns:a16="http://schemas.microsoft.com/office/drawing/2014/main" id="{4190071A-47A1-FE40-872E-AED9405A405F}"/>
              </a:ext>
            </a:extLst>
          </p:cNvPr>
          <p:cNvSpPr/>
          <p:nvPr/>
        </p:nvSpPr>
        <p:spPr>
          <a:xfrm>
            <a:off x="7594394" y="5283678"/>
            <a:ext cx="101725" cy="101725"/>
          </a:xfrm>
          <a:prstGeom prst="ellipse">
            <a:avLst/>
          </a:prstGeom>
          <a:solidFill>
            <a:srgbClr val="285664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4" name="Shape 1519">
            <a:extLst>
              <a:ext uri="{FF2B5EF4-FFF2-40B4-BE49-F238E27FC236}">
                <a16:creationId xmlns:a16="http://schemas.microsoft.com/office/drawing/2014/main" id="{56C5789E-BB54-6446-8871-93256EA11DE3}"/>
              </a:ext>
            </a:extLst>
          </p:cNvPr>
          <p:cNvSpPr/>
          <p:nvPr/>
        </p:nvSpPr>
        <p:spPr>
          <a:xfrm>
            <a:off x="7459680" y="4922886"/>
            <a:ext cx="101725" cy="101725"/>
          </a:xfrm>
          <a:prstGeom prst="ellipse">
            <a:avLst/>
          </a:prstGeom>
          <a:solidFill>
            <a:srgbClr val="7F7F7F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5" name="Shape 1520">
            <a:extLst>
              <a:ext uri="{FF2B5EF4-FFF2-40B4-BE49-F238E27FC236}">
                <a16:creationId xmlns:a16="http://schemas.microsoft.com/office/drawing/2014/main" id="{30F4B3F3-05DC-2442-B774-52F9DDA87F99}"/>
              </a:ext>
            </a:extLst>
          </p:cNvPr>
          <p:cNvSpPr/>
          <p:nvPr/>
        </p:nvSpPr>
        <p:spPr>
          <a:xfrm flipH="1">
            <a:off x="7641950" y="4612506"/>
            <a:ext cx="849229" cy="0"/>
          </a:xfrm>
          <a:prstGeom prst="line">
            <a:avLst/>
          </a:prstGeom>
          <a:ln w="38100">
            <a:solidFill>
              <a:srgbClr val="717171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/>
            </a:pPr>
            <a:endParaRPr sz="1594"/>
          </a:p>
        </p:txBody>
      </p:sp>
      <p:sp>
        <p:nvSpPr>
          <p:cNvPr id="86" name="Shape 1521">
            <a:extLst>
              <a:ext uri="{FF2B5EF4-FFF2-40B4-BE49-F238E27FC236}">
                <a16:creationId xmlns:a16="http://schemas.microsoft.com/office/drawing/2014/main" id="{FCE75F7C-B3EC-B649-99C5-4F6B513B7C7B}"/>
              </a:ext>
            </a:extLst>
          </p:cNvPr>
          <p:cNvSpPr/>
          <p:nvPr/>
        </p:nvSpPr>
        <p:spPr>
          <a:xfrm>
            <a:off x="7594394" y="4566388"/>
            <a:ext cx="101725" cy="1017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7" name="Shape 1522">
            <a:extLst>
              <a:ext uri="{FF2B5EF4-FFF2-40B4-BE49-F238E27FC236}">
                <a16:creationId xmlns:a16="http://schemas.microsoft.com/office/drawing/2014/main" id="{E666BBD9-DF14-414E-B7F4-CFE050879E1C}"/>
              </a:ext>
            </a:extLst>
          </p:cNvPr>
          <p:cNvSpPr/>
          <p:nvPr/>
        </p:nvSpPr>
        <p:spPr>
          <a:xfrm>
            <a:off x="8440415" y="4566388"/>
            <a:ext cx="101725" cy="1017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89" name="object 17">
            <a:extLst>
              <a:ext uri="{FF2B5EF4-FFF2-40B4-BE49-F238E27FC236}">
                <a16:creationId xmlns:a16="http://schemas.microsoft.com/office/drawing/2014/main" id="{C3B0DE1E-F0CA-134F-AEDB-393E3EA5FF43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90" name="Gruppo 49">
            <a:extLst>
              <a:ext uri="{FF2B5EF4-FFF2-40B4-BE49-F238E27FC236}">
                <a16:creationId xmlns:a16="http://schemas.microsoft.com/office/drawing/2014/main" id="{6E783D7E-165F-5B46-A3E5-1B105A00D514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91" name="object 18">
              <a:extLst>
                <a:ext uri="{FF2B5EF4-FFF2-40B4-BE49-F238E27FC236}">
                  <a16:creationId xmlns:a16="http://schemas.microsoft.com/office/drawing/2014/main" id="{B293701B-0BC6-9846-998B-7334568D82AD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19">
              <a:extLst>
                <a:ext uri="{FF2B5EF4-FFF2-40B4-BE49-F238E27FC236}">
                  <a16:creationId xmlns:a16="http://schemas.microsoft.com/office/drawing/2014/main" id="{CD93D0F0-2DA4-DB4D-AA13-E4AEFE45B4CB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20">
              <a:extLst>
                <a:ext uri="{FF2B5EF4-FFF2-40B4-BE49-F238E27FC236}">
                  <a16:creationId xmlns:a16="http://schemas.microsoft.com/office/drawing/2014/main" id="{FB3A8C32-C02E-C545-8DBC-2A3E41E4B69C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21">
              <a:extLst>
                <a:ext uri="{FF2B5EF4-FFF2-40B4-BE49-F238E27FC236}">
                  <a16:creationId xmlns:a16="http://schemas.microsoft.com/office/drawing/2014/main" id="{A76897BD-0761-9148-96F7-C60FD62329A5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22">
              <a:extLst>
                <a:ext uri="{FF2B5EF4-FFF2-40B4-BE49-F238E27FC236}">
                  <a16:creationId xmlns:a16="http://schemas.microsoft.com/office/drawing/2014/main" id="{3E04C62D-3F72-1C49-AE04-BDCC7DB896E0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23">
              <a:extLst>
                <a:ext uri="{FF2B5EF4-FFF2-40B4-BE49-F238E27FC236}">
                  <a16:creationId xmlns:a16="http://schemas.microsoft.com/office/drawing/2014/main" id="{4FE9A5AF-13D6-9640-83EE-CE58133001F1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24">
              <a:extLst>
                <a:ext uri="{FF2B5EF4-FFF2-40B4-BE49-F238E27FC236}">
                  <a16:creationId xmlns:a16="http://schemas.microsoft.com/office/drawing/2014/main" id="{BA65C9C1-B314-E342-A117-40F0D803F8D4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25">
              <a:extLst>
                <a:ext uri="{FF2B5EF4-FFF2-40B4-BE49-F238E27FC236}">
                  <a16:creationId xmlns:a16="http://schemas.microsoft.com/office/drawing/2014/main" id="{AFE896E0-BCB0-414D-9E06-A79947CFA270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26">
              <a:extLst>
                <a:ext uri="{FF2B5EF4-FFF2-40B4-BE49-F238E27FC236}">
                  <a16:creationId xmlns:a16="http://schemas.microsoft.com/office/drawing/2014/main" id="{CFC5FE47-61CE-5946-9FD6-A86A330708EB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Title 1">
            <a:extLst>
              <a:ext uri="{FF2B5EF4-FFF2-40B4-BE49-F238E27FC236}">
                <a16:creationId xmlns:a16="http://schemas.microsoft.com/office/drawing/2014/main" id="{0A0DDF9A-9AE7-A647-9AC3-AD044FE2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da-DK" dirty="0"/>
              <a:t>Multiple </a:t>
            </a:r>
            <a:r>
              <a:rPr lang="da-DK" dirty="0" err="1"/>
              <a:t>scattering</a:t>
            </a:r>
            <a:endParaRPr lang="da-DK" dirty="0"/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03F8EA0D-E90B-D148-A1AF-FD13AC0932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da-DK" dirty="0" err="1"/>
              <a:t>Logic</a:t>
            </a:r>
            <a:r>
              <a:rPr lang="da-DK" dirty="0"/>
              <a:t> in </a:t>
            </a:r>
            <a:r>
              <a:rPr lang="da-DK" dirty="0" err="1"/>
              <a:t>McStas</a:t>
            </a:r>
            <a:r>
              <a:rPr lang="da-DK" dirty="0"/>
              <a:t> instrument</a:t>
            </a:r>
          </a:p>
        </p:txBody>
      </p:sp>
      <p:sp>
        <p:nvSpPr>
          <p:cNvPr id="105" name="Content Placeholder 5">
            <a:extLst>
              <a:ext uri="{FF2B5EF4-FFF2-40B4-BE49-F238E27FC236}">
                <a16:creationId xmlns:a16="http://schemas.microsoft.com/office/drawing/2014/main" id="{5AB17E49-6AD3-D34A-9092-69132C542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334457" cy="444479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Multiple </a:t>
            </a:r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handled</a:t>
            </a:r>
            <a:r>
              <a:rPr lang="da-DK" dirty="0"/>
              <a:t> in </a:t>
            </a:r>
            <a:r>
              <a:rPr lang="da-DK" dirty="0" err="1"/>
              <a:t>Union_master</a:t>
            </a:r>
            <a:r>
              <a:rPr lang="da-DK" dirty="0"/>
              <a:t> component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Neutron </a:t>
            </a:r>
            <a:r>
              <a:rPr lang="da-DK" dirty="0" err="1"/>
              <a:t>handed</a:t>
            </a:r>
            <a:r>
              <a:rPr lang="da-DK" dirty="0"/>
              <a:t> back to instrument component </a:t>
            </a:r>
            <a:r>
              <a:rPr lang="da-DK" dirty="0" err="1"/>
              <a:t>sequence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Ray </a:t>
            </a:r>
            <a:r>
              <a:rPr lang="da-DK" dirty="0" err="1"/>
              <a:t>can</a:t>
            </a:r>
            <a:r>
              <a:rPr lang="da-DK" dirty="0"/>
              <a:t> go to </a:t>
            </a:r>
            <a:r>
              <a:rPr lang="da-DK" dirty="0" err="1"/>
              <a:t>geometries</a:t>
            </a:r>
            <a:r>
              <a:rPr lang="da-DK" dirty="0"/>
              <a:t> in </a:t>
            </a:r>
            <a:r>
              <a:rPr lang="da-DK" dirty="0" err="1"/>
              <a:t>any</a:t>
            </a:r>
            <a:r>
              <a:rPr lang="da-DK" dirty="0"/>
              <a:t> </a:t>
            </a:r>
            <a:r>
              <a:rPr lang="da-DK" dirty="0" err="1"/>
              <a:t>order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Internal</a:t>
            </a:r>
            <a:r>
              <a:rPr lang="da-DK" dirty="0"/>
              <a:t> </a:t>
            </a:r>
            <a:r>
              <a:rPr lang="da-DK" dirty="0" err="1"/>
              <a:t>logic</a:t>
            </a:r>
            <a:r>
              <a:rPr lang="da-DK" dirty="0"/>
              <a:t> </a:t>
            </a:r>
            <a:r>
              <a:rPr lang="da-DK" dirty="0" err="1"/>
              <a:t>network</a:t>
            </a:r>
            <a:r>
              <a:rPr lang="da-DK" dirty="0"/>
              <a:t> </a:t>
            </a:r>
            <a:r>
              <a:rPr lang="da-DK" dirty="0" err="1"/>
              <a:t>reduce</a:t>
            </a:r>
            <a:r>
              <a:rPr lang="da-DK" dirty="0"/>
              <a:t> </a:t>
            </a:r>
            <a:r>
              <a:rPr lang="da-DK" dirty="0" err="1"/>
              <a:t>number</a:t>
            </a:r>
            <a:r>
              <a:rPr lang="da-DK" dirty="0"/>
              <a:t> of </a:t>
            </a:r>
            <a:r>
              <a:rPr lang="da-DK" dirty="0" err="1"/>
              <a:t>intersection</a:t>
            </a:r>
            <a:r>
              <a:rPr lang="da-DK" dirty="0"/>
              <a:t> </a:t>
            </a:r>
            <a:r>
              <a:rPr lang="da-DK" dirty="0" err="1"/>
              <a:t>calculations</a:t>
            </a:r>
            <a:r>
              <a:rPr lang="da-DK" dirty="0"/>
              <a:t>, </a:t>
            </a:r>
            <a:r>
              <a:rPr lang="da-DK" dirty="0" err="1"/>
              <a:t>improving</a:t>
            </a:r>
            <a:r>
              <a:rPr lang="da-DK" dirty="0"/>
              <a:t> </a:t>
            </a:r>
            <a:r>
              <a:rPr lang="da-DK" dirty="0" err="1"/>
              <a:t>execution</a:t>
            </a:r>
            <a:r>
              <a:rPr lang="da-DK" dirty="0"/>
              <a:t> speed</a:t>
            </a:r>
          </a:p>
        </p:txBody>
      </p:sp>
    </p:spTree>
    <p:extLst>
      <p:ext uri="{BB962C8B-B14F-4D97-AF65-F5344CB8AC3E}">
        <p14:creationId xmlns:p14="http://schemas.microsoft.com/office/powerpoint/2010/main" val="257585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8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9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6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3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 advAuto="0"/>
      <p:bldP spid="61" grpId="0" animBg="1" advAuto="0"/>
      <p:bldP spid="62" grpId="0" animBg="1" advAuto="0"/>
      <p:bldP spid="63" grpId="0" animBg="1" advAuto="0"/>
      <p:bldP spid="64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71" grpId="0" animBg="1" advAuto="0"/>
      <p:bldP spid="72" grpId="0" animBg="1" advAuto="0"/>
      <p:bldP spid="73" grpId="0" animBg="1" advAuto="0"/>
      <p:bldP spid="75" grpId="0" animBg="1" advAuto="0"/>
      <p:bldP spid="76" grpId="0" animBg="1" advAuto="0"/>
      <p:bldP spid="77" grpId="0" animBg="1" advAuto="0"/>
      <p:bldP spid="78" grpId="0" animBg="1" advAuto="0"/>
      <p:bldP spid="8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BD06233B-9D6A-6841-A3B5-9CEBE07E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8" r="1868"/>
          <a:stretch>
            <a:fillRect/>
          </a:stretch>
        </p:blipFill>
        <p:spPr>
          <a:xfrm>
            <a:off x="6477712" y="0"/>
            <a:ext cx="5714288" cy="6858000"/>
          </a:xfrm>
          <a:prstGeom prst="rect">
            <a:avLst/>
          </a:prstGeom>
          <a:solidFill>
            <a:srgbClr val="ECECEC"/>
          </a:solidFill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94D415-0997-DF44-B4FD-7345834795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DDCB34-77ED-B54C-9AC9-B2F753A0D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C93678-211A-5045-9779-7A072A872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4B571E-081B-724F-9259-7447D226E7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E2C02-DDFF-1D4A-BC4B-61B075E985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14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2_full_c.mov">
            <a:extLst>
              <a:ext uri="{FF2B5EF4-FFF2-40B4-BE49-F238E27FC236}">
                <a16:creationId xmlns:a16="http://schemas.microsoft.com/office/drawing/2014/main" id="{8634F531-463B-334C-9AE3-E24806E02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566"/>
          <a:stretch/>
        </p:blipFill>
        <p:spPr>
          <a:xfrm>
            <a:off x="4583832" y="1458971"/>
            <a:ext cx="7534670" cy="54732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92BB52-29D5-CA4F-9CC0-C5B1D3E33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63369-9F92-F24C-A1DA-11D4C118F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naked_1RT.png">
            <a:extLst>
              <a:ext uri="{FF2B5EF4-FFF2-40B4-BE49-F238E27FC236}">
                <a16:creationId xmlns:a16="http://schemas.microsoft.com/office/drawing/2014/main" id="{1E082A7B-8A01-4845-86E0-2FB4097C3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544" y="1093055"/>
            <a:ext cx="2661427" cy="3993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naked_2RT.png">
            <a:extLst>
              <a:ext uri="{FF2B5EF4-FFF2-40B4-BE49-F238E27FC236}">
                <a16:creationId xmlns:a16="http://schemas.microsoft.com/office/drawing/2014/main" id="{93756B3A-1128-6641-A103-F927504EF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768" y="3408792"/>
            <a:ext cx="2797783" cy="419667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541">
            <a:extLst>
              <a:ext uri="{FF2B5EF4-FFF2-40B4-BE49-F238E27FC236}">
                <a16:creationId xmlns:a16="http://schemas.microsoft.com/office/drawing/2014/main" id="{F9B4A4A7-E813-984F-BBC1-E6B210D0531C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0" name="Shape 1542">
            <a:extLst>
              <a:ext uri="{FF2B5EF4-FFF2-40B4-BE49-F238E27FC236}">
                <a16:creationId xmlns:a16="http://schemas.microsoft.com/office/drawing/2014/main" id="{1A97BBC6-60CE-B34F-888F-FE99BD520AB3}"/>
              </a:ext>
            </a:extLst>
          </p:cNvPr>
          <p:cNvSpPr/>
          <p:nvPr/>
        </p:nvSpPr>
        <p:spPr>
          <a:xfrm>
            <a:off x="4608376" y="4796156"/>
            <a:ext cx="1554818" cy="218061"/>
          </a:xfrm>
          <a:prstGeom prst="rightArrow">
            <a:avLst>
              <a:gd name="adj1" fmla="val 32000"/>
              <a:gd name="adj2" fmla="val 227616"/>
            </a:avLst>
          </a:prstGeom>
          <a:solidFill>
            <a:srgbClr val="4E833F"/>
          </a:solidFill>
          <a:ln w="12700">
            <a:miter lim="400000"/>
          </a:ln>
        </p:spPr>
        <p:txBody>
          <a:bodyPr lIns="22500" tIns="22500" rIns="22500" bIns="22500" anchor="ctr"/>
          <a:lstStyle/>
          <a:p>
            <a:pPr defTabSz="258741">
              <a:defRPr sz="3600">
                <a:solidFill>
                  <a:srgbClr val="FFFFFF"/>
                </a:solidFill>
              </a:defRPr>
            </a:pPr>
            <a:endParaRPr sz="1594"/>
          </a:p>
        </p:txBody>
      </p:sp>
      <p:sp>
        <p:nvSpPr>
          <p:cNvPr id="11" name="Shape 1543">
            <a:extLst>
              <a:ext uri="{FF2B5EF4-FFF2-40B4-BE49-F238E27FC236}">
                <a16:creationId xmlns:a16="http://schemas.microsoft.com/office/drawing/2014/main" id="{C8C0559F-776F-7E43-8C03-D342DD1FB091}"/>
              </a:ext>
            </a:extLst>
          </p:cNvPr>
          <p:cNvSpPr/>
          <p:nvPr/>
        </p:nvSpPr>
        <p:spPr>
          <a:xfrm>
            <a:off x="4608376" y="4436828"/>
            <a:ext cx="1554818" cy="31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500" tIns="22500" rIns="22500" bIns="22500" anchor="ctr"/>
          <a:lstStyle>
            <a:lvl1pPr defTabSz="584200">
              <a:defRPr sz="4300"/>
            </a:lvl1pPr>
          </a:lstStyle>
          <a:p>
            <a:r>
              <a:rPr sz="1905"/>
              <a:t>5 meV beam</a:t>
            </a:r>
          </a:p>
        </p:txBody>
      </p:sp>
      <p:grpSp>
        <p:nvGrpSpPr>
          <p:cNvPr id="12" name="Group 1553">
            <a:extLst>
              <a:ext uri="{FF2B5EF4-FFF2-40B4-BE49-F238E27FC236}">
                <a16:creationId xmlns:a16="http://schemas.microsoft.com/office/drawing/2014/main" id="{4682A3E2-A5E5-5546-B8AA-CAF56951C1F2}"/>
              </a:ext>
            </a:extLst>
          </p:cNvPr>
          <p:cNvGrpSpPr/>
          <p:nvPr/>
        </p:nvGrpSpPr>
        <p:grpSpPr>
          <a:xfrm>
            <a:off x="7181958" y="4039110"/>
            <a:ext cx="958308" cy="1840346"/>
            <a:chOff x="0" y="0"/>
            <a:chExt cx="2163692" cy="4155183"/>
          </a:xfrm>
        </p:grpSpPr>
        <p:sp>
          <p:nvSpPr>
            <p:cNvPr id="13" name="Shape 1544">
              <a:extLst>
                <a:ext uri="{FF2B5EF4-FFF2-40B4-BE49-F238E27FC236}">
                  <a16:creationId xmlns:a16="http://schemas.microsoft.com/office/drawing/2014/main" id="{C9D9262E-AAAF-BF4C-8E44-8D94373A61CA}"/>
                </a:ext>
              </a:extLst>
            </p:cNvPr>
            <p:cNvSpPr/>
            <p:nvPr/>
          </p:nvSpPr>
          <p:spPr>
            <a:xfrm>
              <a:off x="0" y="0"/>
              <a:ext cx="2130220" cy="2904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0672" extrusionOk="0">
                  <a:moveTo>
                    <a:pt x="17512" y="0"/>
                  </a:moveTo>
                  <a:cubicBezTo>
                    <a:pt x="20341" y="2585"/>
                    <a:pt x="21600" y="5877"/>
                    <a:pt x="21006" y="9134"/>
                  </a:cubicBezTo>
                  <a:cubicBezTo>
                    <a:pt x="19668" y="16470"/>
                    <a:pt x="10212" y="21600"/>
                    <a:pt x="0" y="2053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14" name="Shape 1545">
              <a:extLst>
                <a:ext uri="{FF2B5EF4-FFF2-40B4-BE49-F238E27FC236}">
                  <a16:creationId xmlns:a16="http://schemas.microsoft.com/office/drawing/2014/main" id="{75989471-98C5-FA45-92BE-62FD864298B9}"/>
                </a:ext>
              </a:extLst>
            </p:cNvPr>
            <p:cNvSpPr/>
            <p:nvPr/>
          </p:nvSpPr>
          <p:spPr>
            <a:xfrm>
              <a:off x="33473" y="1215531"/>
              <a:ext cx="2130220" cy="2904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0672" extrusionOk="0">
                  <a:moveTo>
                    <a:pt x="17512" y="0"/>
                  </a:moveTo>
                  <a:cubicBezTo>
                    <a:pt x="20341" y="2585"/>
                    <a:pt x="21600" y="5877"/>
                    <a:pt x="21006" y="9134"/>
                  </a:cubicBezTo>
                  <a:cubicBezTo>
                    <a:pt x="19668" y="16470"/>
                    <a:pt x="10212" y="21600"/>
                    <a:pt x="0" y="2053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15" name="Shape 1546">
              <a:extLst>
                <a:ext uri="{FF2B5EF4-FFF2-40B4-BE49-F238E27FC236}">
                  <a16:creationId xmlns:a16="http://schemas.microsoft.com/office/drawing/2014/main" id="{50EDB723-4DE4-4E4B-8BFA-8A8820928DC5}"/>
                </a:ext>
              </a:extLst>
            </p:cNvPr>
            <p:cNvSpPr/>
            <p:nvPr/>
          </p:nvSpPr>
          <p:spPr>
            <a:xfrm flipV="1">
              <a:off x="38783" y="2862058"/>
              <a:ext cx="1" cy="12931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16" name="Shape 1547">
              <a:extLst>
                <a:ext uri="{FF2B5EF4-FFF2-40B4-BE49-F238E27FC236}">
                  <a16:creationId xmlns:a16="http://schemas.microsoft.com/office/drawing/2014/main" id="{6892680C-844D-7B47-B441-1D301C02EC4A}"/>
                </a:ext>
              </a:extLst>
            </p:cNvPr>
            <p:cNvSpPr/>
            <p:nvPr/>
          </p:nvSpPr>
          <p:spPr>
            <a:xfrm flipV="1">
              <a:off x="1780369" y="12201"/>
              <a:ext cx="1" cy="12339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17" name="Shape 1548">
              <a:extLst>
                <a:ext uri="{FF2B5EF4-FFF2-40B4-BE49-F238E27FC236}">
                  <a16:creationId xmlns:a16="http://schemas.microsoft.com/office/drawing/2014/main" id="{8449EBE7-CD3A-DC47-A3E7-A327ABD0ED07}"/>
                </a:ext>
              </a:extLst>
            </p:cNvPr>
            <p:cNvSpPr/>
            <p:nvPr/>
          </p:nvSpPr>
          <p:spPr>
            <a:xfrm flipV="1">
              <a:off x="2136805" y="975109"/>
              <a:ext cx="1" cy="14927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18" name="Shape 1549">
              <a:extLst>
                <a:ext uri="{FF2B5EF4-FFF2-40B4-BE49-F238E27FC236}">
                  <a16:creationId xmlns:a16="http://schemas.microsoft.com/office/drawing/2014/main" id="{3C55ADF9-5337-8549-967C-B72D10D9849E}"/>
                </a:ext>
              </a:extLst>
            </p:cNvPr>
            <p:cNvSpPr/>
            <p:nvPr/>
          </p:nvSpPr>
          <p:spPr>
            <a:xfrm flipV="1">
              <a:off x="859433" y="2779446"/>
              <a:ext cx="1" cy="1293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19" name="Shape 1550">
              <a:extLst>
                <a:ext uri="{FF2B5EF4-FFF2-40B4-BE49-F238E27FC236}">
                  <a16:creationId xmlns:a16="http://schemas.microsoft.com/office/drawing/2014/main" id="{F67C2198-077C-C848-BEEF-DF92135F55A9}"/>
                </a:ext>
              </a:extLst>
            </p:cNvPr>
            <p:cNvSpPr/>
            <p:nvPr/>
          </p:nvSpPr>
          <p:spPr>
            <a:xfrm flipV="1">
              <a:off x="1552798" y="2376968"/>
              <a:ext cx="1" cy="12931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20" name="Shape 1551">
              <a:extLst>
                <a:ext uri="{FF2B5EF4-FFF2-40B4-BE49-F238E27FC236}">
                  <a16:creationId xmlns:a16="http://schemas.microsoft.com/office/drawing/2014/main" id="{7BBADD93-6A07-BB4C-B6A4-F3C677CB99CC}"/>
                </a:ext>
              </a:extLst>
            </p:cNvPr>
            <p:cNvSpPr/>
            <p:nvPr/>
          </p:nvSpPr>
          <p:spPr>
            <a:xfrm flipV="1">
              <a:off x="1939186" y="1879856"/>
              <a:ext cx="1" cy="1293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  <p:sp>
          <p:nvSpPr>
            <p:cNvPr id="21" name="Shape 1552">
              <a:extLst>
                <a:ext uri="{FF2B5EF4-FFF2-40B4-BE49-F238E27FC236}">
                  <a16:creationId xmlns:a16="http://schemas.microsoft.com/office/drawing/2014/main" id="{004CFDEB-BFBD-F54B-A895-ABAA18C0CEFF}"/>
                </a:ext>
              </a:extLst>
            </p:cNvPr>
            <p:cNvSpPr/>
            <p:nvPr/>
          </p:nvSpPr>
          <p:spPr>
            <a:xfrm flipV="1">
              <a:off x="1966183" y="350744"/>
              <a:ext cx="10413" cy="11400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2500" tIns="22500" rIns="22500" bIns="22500" numCol="1" anchor="ctr">
              <a:noAutofit/>
            </a:bodyPr>
            <a:lstStyle/>
            <a:p>
              <a:pPr defTabSz="258741">
                <a:defRPr sz="3600"/>
              </a:pPr>
              <a:endParaRPr sz="1594"/>
            </a:p>
          </p:txBody>
        </p:sp>
      </p:grpSp>
      <p:sp>
        <p:nvSpPr>
          <p:cNvPr id="23" name="object 17">
            <a:extLst>
              <a:ext uri="{FF2B5EF4-FFF2-40B4-BE49-F238E27FC236}">
                <a16:creationId xmlns:a16="http://schemas.microsoft.com/office/drawing/2014/main" id="{45C745C3-7C26-6A4F-9A11-196693BA39BC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24" name="Gruppo 49">
            <a:extLst>
              <a:ext uri="{FF2B5EF4-FFF2-40B4-BE49-F238E27FC236}">
                <a16:creationId xmlns:a16="http://schemas.microsoft.com/office/drawing/2014/main" id="{BE620BEA-1C0E-B748-8763-1D22566709E0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E003BFED-1E70-844D-B1F9-770A7B4C37EB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87CE255D-3D1F-7C41-8BDD-20C18C2D3EC1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83766DBE-84AF-FB45-A2DB-6D6286B33FEB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4D5BC001-003C-BF44-BA34-FB4939E8460D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1C1D1413-6A82-2344-8472-5880EEE12C98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CDA2397C-2750-AF46-A92B-0BE8AE9F1A08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BBBB5E72-215A-B54F-9F4C-7956A476FAB1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BB17CDEA-5C7C-EB43-82D2-3792F2A6D6E8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70D4F732-592B-2C40-9B53-E231F14A55E8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06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3_full_c.mov">
            <a:extLst>
              <a:ext uri="{FF2B5EF4-FFF2-40B4-BE49-F238E27FC236}">
                <a16:creationId xmlns:a16="http://schemas.microsoft.com/office/drawing/2014/main" id="{D8DF165A-AAF1-CF44-AD12-95C118A24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573"/>
          <a:stretch/>
        </p:blipFill>
        <p:spPr>
          <a:xfrm>
            <a:off x="4582800" y="1458000"/>
            <a:ext cx="7533471" cy="54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9FA460-216A-854F-BA1C-29BA378551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E8118-C3EA-C04A-A0B1-F381C3F12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naked_1RT.png">
            <a:extLst>
              <a:ext uri="{FF2B5EF4-FFF2-40B4-BE49-F238E27FC236}">
                <a16:creationId xmlns:a16="http://schemas.microsoft.com/office/drawing/2014/main" id="{687DC5D6-DD33-2044-92BB-CA5DDC7A6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544" y="1093055"/>
            <a:ext cx="2661427" cy="3993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naked_2RT.png">
            <a:extLst>
              <a:ext uri="{FF2B5EF4-FFF2-40B4-BE49-F238E27FC236}">
                <a16:creationId xmlns:a16="http://schemas.microsoft.com/office/drawing/2014/main" id="{80F12307-E626-FB48-AF3A-D1AB713D6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768" y="3408792"/>
            <a:ext cx="2797783" cy="419667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541">
            <a:extLst>
              <a:ext uri="{FF2B5EF4-FFF2-40B4-BE49-F238E27FC236}">
                <a16:creationId xmlns:a16="http://schemas.microsoft.com/office/drawing/2014/main" id="{92D3EA0E-66B3-5B4F-82B3-118CF2A78F69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BCE108BF-110E-134C-959E-AEE1DC90AC05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CE361C7F-D5BF-7A40-B1E7-DEE12D920537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498FAD2A-D326-7346-8FD7-1B2EAD543103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75E34A12-49E5-2441-9B49-89E3EA4729CF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BC23D1CE-3920-1440-A9FA-F212B24A9464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778BE606-49F2-5248-AE09-58CAFBE5C4A9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F18A46C9-B842-854E-92A0-63A2E453E4AC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4AF537BF-3EB7-0647-97F1-1523E641AED8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9F765921-704A-DE40-9B95-63890E074DB5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8A0F6D8C-F2AC-604E-A08C-93F58A4B1960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AFB27C99-018D-A84B-B410-0085C278AF8E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76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4_full_c.mov">
            <a:extLst>
              <a:ext uri="{FF2B5EF4-FFF2-40B4-BE49-F238E27FC236}">
                <a16:creationId xmlns:a16="http://schemas.microsoft.com/office/drawing/2014/main" id="{E3492906-78BA-084B-ADF7-850046F7C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573"/>
          <a:stretch/>
        </p:blipFill>
        <p:spPr>
          <a:xfrm>
            <a:off x="4582800" y="1458000"/>
            <a:ext cx="7533471" cy="54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F613F-4F79-3547-8DFF-CFFDF9715C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12A71-10D8-F544-99A6-029830DEB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naked_1RT.png">
            <a:extLst>
              <a:ext uri="{FF2B5EF4-FFF2-40B4-BE49-F238E27FC236}">
                <a16:creationId xmlns:a16="http://schemas.microsoft.com/office/drawing/2014/main" id="{11535144-EB1D-F34C-8838-A520A6624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544" y="1093055"/>
            <a:ext cx="2661427" cy="3993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naked_2RT.png">
            <a:extLst>
              <a:ext uri="{FF2B5EF4-FFF2-40B4-BE49-F238E27FC236}">
                <a16:creationId xmlns:a16="http://schemas.microsoft.com/office/drawing/2014/main" id="{19B7B705-308E-6A4B-9302-3A7F28552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768" y="3408792"/>
            <a:ext cx="2797783" cy="419667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541">
            <a:extLst>
              <a:ext uri="{FF2B5EF4-FFF2-40B4-BE49-F238E27FC236}">
                <a16:creationId xmlns:a16="http://schemas.microsoft.com/office/drawing/2014/main" id="{4DDCB87C-C4F6-A24F-9894-4F5949487C69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CFAF8E5A-8F13-854E-AF28-089F6C1288C8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39A8A0F9-C7DB-5243-B8E6-51489ED5BA0F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8853BBC0-EE0A-C74E-A78F-D524258A886D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505FA615-76FE-E34C-B4C5-3350C8208E46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1FE34B61-2394-DA40-90BC-289EE070075F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798EE164-E223-2348-9D58-9964F7920529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97EC57FB-B5A3-8445-A9AA-80572FBD0132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D4520FDF-9263-054C-BF9D-790696E34748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610AF60F-B465-3047-827D-B399673E70EF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62570D36-2494-2947-AEC5-992926BB21BD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BDB1BA3B-664B-434F-A0C4-BD315185B567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66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5_full_c.mov">
            <a:extLst>
              <a:ext uri="{FF2B5EF4-FFF2-40B4-BE49-F238E27FC236}">
                <a16:creationId xmlns:a16="http://schemas.microsoft.com/office/drawing/2014/main" id="{EC258274-503E-7949-84E5-BEFA3BC365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573"/>
          <a:stretch/>
        </p:blipFill>
        <p:spPr>
          <a:xfrm>
            <a:off x="4582800" y="1458000"/>
            <a:ext cx="7535427" cy="54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AE38D5-56B8-EB45-A708-845D1044B1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2A20C-9BDB-1F45-ADFD-26A3DE436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naked_1RT.png">
            <a:extLst>
              <a:ext uri="{FF2B5EF4-FFF2-40B4-BE49-F238E27FC236}">
                <a16:creationId xmlns:a16="http://schemas.microsoft.com/office/drawing/2014/main" id="{E5E8E7BC-2881-624F-88BF-25C0FE42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544" y="1093055"/>
            <a:ext cx="2661427" cy="3993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naked_2RT.png">
            <a:extLst>
              <a:ext uri="{FF2B5EF4-FFF2-40B4-BE49-F238E27FC236}">
                <a16:creationId xmlns:a16="http://schemas.microsoft.com/office/drawing/2014/main" id="{3230A7D2-0233-FB41-984A-D12B98763B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768" y="3408792"/>
            <a:ext cx="2797783" cy="419667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541">
            <a:extLst>
              <a:ext uri="{FF2B5EF4-FFF2-40B4-BE49-F238E27FC236}">
                <a16:creationId xmlns:a16="http://schemas.microsoft.com/office/drawing/2014/main" id="{8EA2A019-CC4A-CC49-9862-86E032BEE2C0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C9DEF5F-790E-2E41-8C90-1B67CA564B33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6187504C-79FA-3B48-BDBC-7367BB8FA5D5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A0568851-BCCD-5843-9911-069ABCE34331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9FFD9CCB-7B58-974E-AE34-C87D60DE49AE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987FF78B-13C9-3449-AD15-0D54D7E41290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5E5BC704-C58A-774B-9090-AE0365F40CEC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C044C420-09F7-C347-9A4C-01A36332FB7B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EA368676-6A4D-674E-8D63-B7E42E8A3DCA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9C5C4A34-2CE9-3848-8AE1-5428E54731AB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D1925ECB-9399-B54C-90FA-30A774BBA154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535EBDDF-FF52-A440-A0AF-2FF911383B1A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77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BD24-007F-5E45-965E-F3B807DB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Introduction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CDFAA-3725-4244-8676-E363C4EA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07F66-3A42-6D4C-A8F4-56AB1CB96A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716191" cy="507076"/>
          </a:xfrm>
        </p:spPr>
        <p:txBody>
          <a:bodyPr/>
          <a:lstStyle/>
          <a:p>
            <a:r>
              <a:rPr lang="da-DK" dirty="0" err="1"/>
              <a:t>Difficulties</a:t>
            </a:r>
            <a:r>
              <a:rPr lang="da-DK" dirty="0"/>
              <a:t> with </a:t>
            </a:r>
            <a:r>
              <a:rPr lang="da-DK" dirty="0" err="1"/>
              <a:t>realistic</a:t>
            </a:r>
            <a:r>
              <a:rPr lang="da-DK" dirty="0"/>
              <a:t> samples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E4AFF4-3C29-5E45-ACDD-0AEADE789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897415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Sample holders with </a:t>
            </a:r>
            <a:r>
              <a:rPr lang="da-DK" dirty="0" err="1"/>
              <a:t>complicated</a:t>
            </a:r>
            <a:r>
              <a:rPr lang="da-DK" dirty="0"/>
              <a:t> </a:t>
            </a:r>
            <a:r>
              <a:rPr lang="da-DK" dirty="0" err="1"/>
              <a:t>geometry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Consists</a:t>
            </a:r>
            <a:r>
              <a:rPr lang="da-DK" dirty="0"/>
              <a:t> of </a:t>
            </a:r>
            <a:r>
              <a:rPr lang="da-DK" dirty="0" err="1"/>
              <a:t>many</a:t>
            </a:r>
            <a:r>
              <a:rPr lang="da-DK" dirty="0"/>
              <a:t>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materials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No clear </a:t>
            </a:r>
            <a:r>
              <a:rPr lang="da-DK" dirty="0" err="1"/>
              <a:t>order</a:t>
            </a:r>
            <a:r>
              <a:rPr lang="da-DK" dirty="0"/>
              <a:t> in </a:t>
            </a:r>
            <a:r>
              <a:rPr lang="da-DK" dirty="0" err="1"/>
              <a:t>which</a:t>
            </a:r>
            <a:r>
              <a:rPr lang="da-DK" dirty="0"/>
              <a:t> neutrons </a:t>
            </a:r>
            <a:r>
              <a:rPr lang="da-DK" dirty="0" err="1"/>
              <a:t>would</a:t>
            </a:r>
            <a:r>
              <a:rPr lang="da-DK" dirty="0"/>
              <a:t> </a:t>
            </a:r>
            <a:r>
              <a:rPr lang="da-DK" dirty="0" err="1"/>
              <a:t>pass</a:t>
            </a:r>
            <a:r>
              <a:rPr lang="da-DK" dirty="0"/>
              <a:t> </a:t>
            </a:r>
            <a:r>
              <a:rPr lang="da-DK" dirty="0" err="1"/>
              <a:t>through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have </a:t>
            </a:r>
            <a:r>
              <a:rPr lang="da-DK" dirty="0" err="1"/>
              <a:t>co</a:t>
            </a:r>
            <a:r>
              <a:rPr lang="da-DK" dirty="0"/>
              <a:t> </a:t>
            </a:r>
            <a:r>
              <a:rPr lang="da-DK" dirty="0" err="1"/>
              <a:t>aligned</a:t>
            </a:r>
            <a:r>
              <a:rPr lang="da-DK" dirty="0"/>
              <a:t> </a:t>
            </a:r>
            <a:r>
              <a:rPr lang="da-DK" dirty="0" err="1"/>
              <a:t>crystals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Twinned</a:t>
            </a:r>
            <a:r>
              <a:rPr lang="da-DK" dirty="0"/>
              <a:t> </a:t>
            </a:r>
            <a:r>
              <a:rPr lang="da-DK" dirty="0" err="1"/>
              <a:t>crystals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It </a:t>
            </a:r>
            <a:r>
              <a:rPr lang="da-DK" dirty="0" err="1"/>
              <a:t>could</a:t>
            </a:r>
            <a:r>
              <a:rPr lang="da-DK" dirty="0"/>
              <a:t> all </a:t>
            </a:r>
            <a:r>
              <a:rPr lang="da-DK" dirty="0" err="1"/>
              <a:t>be</a:t>
            </a:r>
            <a:r>
              <a:rPr lang="da-DK" dirty="0"/>
              <a:t> in a sample </a:t>
            </a:r>
            <a:r>
              <a:rPr lang="da-DK" dirty="0" err="1"/>
              <a:t>environment</a:t>
            </a:r>
            <a:endParaRPr lang="da-DK" dirty="0"/>
          </a:p>
          <a:p>
            <a:pPr>
              <a:buFont typeface="Wingdings" pitchFamily="2" charset="2"/>
              <a:buChar char="§"/>
            </a:pPr>
            <a:endParaRPr lang="da-DK" dirty="0"/>
          </a:p>
        </p:txBody>
      </p:sp>
      <p:pic>
        <p:nvPicPr>
          <p:cNvPr id="17" name="sample_picture.JPG">
            <a:extLst>
              <a:ext uri="{FF2B5EF4-FFF2-40B4-BE49-F238E27FC236}">
                <a16:creationId xmlns:a16="http://schemas.microsoft.com/office/drawing/2014/main" id="{92E1989D-6D78-284B-AAB8-59E54ECED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30884" t="8343" r="27409" b="21578"/>
          <a:stretch>
            <a:fillRect/>
          </a:stretch>
        </p:blipFill>
        <p:spPr>
          <a:xfrm>
            <a:off x="9680248" y="265373"/>
            <a:ext cx="2415998" cy="608859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531">
            <a:extLst>
              <a:ext uri="{FF2B5EF4-FFF2-40B4-BE49-F238E27FC236}">
                <a16:creationId xmlns:a16="http://schemas.microsoft.com/office/drawing/2014/main" id="{D605A2E1-DE9E-6E4A-81A4-F5298AF1A2AB}"/>
              </a:ext>
            </a:extLst>
          </p:cNvPr>
          <p:cNvSpPr/>
          <p:nvPr/>
        </p:nvSpPr>
        <p:spPr>
          <a:xfrm>
            <a:off x="9788793" y="6090257"/>
            <a:ext cx="1885687" cy="24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</a:defRPr>
            </a:lvl1pPr>
          </a:lstStyle>
          <a:p>
            <a:r>
              <a:rPr sz="1329"/>
              <a:t>Photo by Pia Ray Jensen</a:t>
            </a: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2989B6FA-5F32-D84A-B12A-287F9D02148B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21" name="Gruppo 49">
            <a:extLst>
              <a:ext uri="{FF2B5EF4-FFF2-40B4-BE49-F238E27FC236}">
                <a16:creationId xmlns:a16="http://schemas.microsoft.com/office/drawing/2014/main" id="{BD815173-FEC8-BD4A-88A9-26494E2E4752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E0E98B41-6D69-2D47-B8DA-171D7C278B92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24F03088-D749-C14B-B926-84B6301B38E5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F5D0125D-53BD-7744-9E00-4C8BF6F27BFF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91A3A1BF-C368-FE45-A525-94D2E0415CE2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7E00F798-6241-7D49-B49A-F62D7896A7C2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FDBF7F76-DC65-1E40-8FE6-C59FFE36E7C3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5CB7A7E5-697B-D44B-A659-048E3BE4F3DB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69F9C6E5-759B-474F-BE3B-F4EB8B64084F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EE8D131D-AADE-6F40-80AF-FE454F4E7D56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321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6_full_c.mov">
            <a:extLst>
              <a:ext uri="{FF2B5EF4-FFF2-40B4-BE49-F238E27FC236}">
                <a16:creationId xmlns:a16="http://schemas.microsoft.com/office/drawing/2014/main" id="{4A0486FA-6C95-774F-B769-2046DB79E4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573"/>
          <a:stretch/>
        </p:blipFill>
        <p:spPr>
          <a:xfrm>
            <a:off x="4582800" y="1458000"/>
            <a:ext cx="7533471" cy="54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E95BAE-EEFF-D64B-8D3A-99F336BAFE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2893B-524A-F64C-A81B-7896E96C7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naked_1RT.png">
            <a:extLst>
              <a:ext uri="{FF2B5EF4-FFF2-40B4-BE49-F238E27FC236}">
                <a16:creationId xmlns:a16="http://schemas.microsoft.com/office/drawing/2014/main" id="{0AEBA535-E50B-E043-B3D2-100560B3F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544" y="1093055"/>
            <a:ext cx="2661427" cy="3993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naked_2RT.png">
            <a:extLst>
              <a:ext uri="{FF2B5EF4-FFF2-40B4-BE49-F238E27FC236}">
                <a16:creationId xmlns:a16="http://schemas.microsoft.com/office/drawing/2014/main" id="{CFBFB6BF-9888-D845-949F-F5BDF14E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768" y="3408792"/>
            <a:ext cx="2797783" cy="419667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541">
            <a:extLst>
              <a:ext uri="{FF2B5EF4-FFF2-40B4-BE49-F238E27FC236}">
                <a16:creationId xmlns:a16="http://schemas.microsoft.com/office/drawing/2014/main" id="{D2162DAD-29D3-1E44-BE73-2D836C50A645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DAD77E9E-E90B-3F4D-9DEC-E979D3F75CDE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8FF36BA8-B6CD-6449-B7AF-0C2752F54286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4F3447FA-2D9B-4249-B255-BAE9B6995209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9ECF712F-8BFA-A342-AF9D-18741623ACF0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EC99FA1C-1607-9C40-8A7B-704A52EB1795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F96C07A3-7915-AB4B-8A9A-41B23F0CD0D6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78EE22BE-D04D-1F43-BDC3-1C9859681EDE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6D62D745-E83C-5945-8C16-3C909DD42411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AEDF0E48-1B08-FB49-B6F1-11A2AE4E30F7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88D538D0-319F-4546-87AD-5D2352624779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8DFA7BE2-D864-0549-912E-AC1D9E9DE393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10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7_full_c.mov">
            <a:extLst>
              <a:ext uri="{FF2B5EF4-FFF2-40B4-BE49-F238E27FC236}">
                <a16:creationId xmlns:a16="http://schemas.microsoft.com/office/drawing/2014/main" id="{C02A7126-F869-874E-980B-541630F884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573"/>
          <a:stretch/>
        </p:blipFill>
        <p:spPr>
          <a:xfrm>
            <a:off x="4582800" y="1458000"/>
            <a:ext cx="7533471" cy="54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6531AB-2EF3-AC41-97A2-CBB3C1D61D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ECD7-1BAE-6649-B983-F8FBF7084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naked_1RT.png">
            <a:extLst>
              <a:ext uri="{FF2B5EF4-FFF2-40B4-BE49-F238E27FC236}">
                <a16:creationId xmlns:a16="http://schemas.microsoft.com/office/drawing/2014/main" id="{92CFB78C-A35D-854F-9D95-8EA66F211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544" y="1093055"/>
            <a:ext cx="2661427" cy="3993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naked_2RT.png">
            <a:extLst>
              <a:ext uri="{FF2B5EF4-FFF2-40B4-BE49-F238E27FC236}">
                <a16:creationId xmlns:a16="http://schemas.microsoft.com/office/drawing/2014/main" id="{3D413F0A-1C89-5E46-BCD7-CF3FCC8C8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768" y="3408792"/>
            <a:ext cx="2797783" cy="419667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541">
            <a:extLst>
              <a:ext uri="{FF2B5EF4-FFF2-40B4-BE49-F238E27FC236}">
                <a16:creationId xmlns:a16="http://schemas.microsoft.com/office/drawing/2014/main" id="{80424DBD-5193-584C-8340-DAE0018C837A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1DDD8516-01A0-8841-B92C-1BE28CD93716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49D839B2-ABE7-1845-8339-9D3DDE981CEE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04C777E2-5372-3D41-9CAF-1467A848229B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DF1D3550-D78E-DF44-9B3B-F05394437371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ADA6A238-68B7-7840-9922-3A9B15410FB0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7918A0C5-BF87-A246-A677-61868B9F3DC9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4E0AAB7D-84A0-174F-B746-5195C010C586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AB20CD4B-1969-D04C-93C9-86081C9C9AA2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D44FAE53-18C6-D341-85A2-ED2F6682FFB0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DE9630A7-E436-5B48-9315-4BDAE02842CC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F5A058B8-7834-E149-8A95-5CB5438676C8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42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evel_8_full_c.mov">
            <a:extLst>
              <a:ext uri="{FF2B5EF4-FFF2-40B4-BE49-F238E27FC236}">
                <a16:creationId xmlns:a16="http://schemas.microsoft.com/office/drawing/2014/main" id="{7E9C8109-D534-C646-9DE4-FDFAEF6B73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629"/>
          <a:stretch/>
        </p:blipFill>
        <p:spPr>
          <a:xfrm>
            <a:off x="4582800" y="1458000"/>
            <a:ext cx="7540161" cy="54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5368B1-5293-8F49-A158-BC5B0F14FF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2168D-61B5-8846-A1E5-223E191AF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shieldRT.png">
            <a:extLst>
              <a:ext uri="{FF2B5EF4-FFF2-40B4-BE49-F238E27FC236}">
                <a16:creationId xmlns:a16="http://schemas.microsoft.com/office/drawing/2014/main" id="{73FA5709-46C7-FA40-8070-596A67CA1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476923" y="821780"/>
            <a:ext cx="4122185" cy="618327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541">
            <a:extLst>
              <a:ext uri="{FF2B5EF4-FFF2-40B4-BE49-F238E27FC236}">
                <a16:creationId xmlns:a16="http://schemas.microsoft.com/office/drawing/2014/main" id="{A6909213-A079-2A44-B899-382CD582F4D5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5DD5FC0C-C48C-AC46-982F-99105FB7ED42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1" name="Gruppo 49">
            <a:extLst>
              <a:ext uri="{FF2B5EF4-FFF2-40B4-BE49-F238E27FC236}">
                <a16:creationId xmlns:a16="http://schemas.microsoft.com/office/drawing/2014/main" id="{D7FF83A1-1646-E146-9375-2DA200B112EC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EFA7ACAC-8454-0B4C-9A15-D12C9AF68F13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412323B4-E2B2-B440-A3EA-32BE33CC75EA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84D34862-94FA-CB45-AEB5-8347DF6CD3D7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B2E169A5-64BA-BE4F-938B-907A20737C8C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B62DD235-C92F-3742-BADF-8E4C42D1D053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8ABB97CC-7267-154C-BBCA-B7D30C01B37A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E3206AA9-057F-644C-B983-415B614372DD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E825D065-5393-B146-AED9-DEA504A41708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E2265B13-8D39-D043-BF5A-2105937AB776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41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evel_9_full_c.mov">
            <a:extLst>
              <a:ext uri="{FF2B5EF4-FFF2-40B4-BE49-F238E27FC236}">
                <a16:creationId xmlns:a16="http://schemas.microsoft.com/office/drawing/2014/main" id="{C77F1579-1FA3-D247-ACB8-833EF1C2B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630"/>
          <a:stretch/>
        </p:blipFill>
        <p:spPr>
          <a:xfrm>
            <a:off x="4582800" y="1458000"/>
            <a:ext cx="7537929" cy="54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F1C575-8D2B-2B45-AC23-0B2B4DE5F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D0B28-1839-284F-B20E-CFCAB5516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shieldRT.png">
            <a:extLst>
              <a:ext uri="{FF2B5EF4-FFF2-40B4-BE49-F238E27FC236}">
                <a16:creationId xmlns:a16="http://schemas.microsoft.com/office/drawing/2014/main" id="{D5A88AC9-B59C-0647-B175-295BF5B0F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476923" y="821780"/>
            <a:ext cx="4122185" cy="618327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541">
            <a:extLst>
              <a:ext uri="{FF2B5EF4-FFF2-40B4-BE49-F238E27FC236}">
                <a16:creationId xmlns:a16="http://schemas.microsoft.com/office/drawing/2014/main" id="{9D32BD39-16D3-024A-A145-DC61B4BCAEB2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19F2E4F7-B69F-F047-9C41-8FDC9F3DFAC8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1" name="Gruppo 49">
            <a:extLst>
              <a:ext uri="{FF2B5EF4-FFF2-40B4-BE49-F238E27FC236}">
                <a16:creationId xmlns:a16="http://schemas.microsoft.com/office/drawing/2014/main" id="{C3C2539F-91DD-0B4F-A7A9-48D8ACAED618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9D05FE12-0BAC-8D40-8DEE-27DE735EEF1A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21070796-6AAB-4B4F-AB12-FA9F6506AF9E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81D99157-E5DA-FA48-AF83-04BD08C328F8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AE2A6D47-3588-9D4A-A85C-72ED8F3F2D5D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4A4D473E-5513-FE41-95F4-851DB08EE65A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E8F419BA-58C7-D44C-B72E-B625E50F0D8A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CBE12A57-12B5-A645-A2C8-5F8BAD78906E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22A5EDF3-1EA5-7140-A366-DB0C294B0A59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AEF48871-3AD4-8044-BDA3-F200FA556E96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36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10_full_c.mov">
            <a:extLst>
              <a:ext uri="{FF2B5EF4-FFF2-40B4-BE49-F238E27FC236}">
                <a16:creationId xmlns:a16="http://schemas.microsoft.com/office/drawing/2014/main" id="{191A8192-703D-DE4A-AFB7-4AF6B8448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573"/>
          <a:stretch/>
        </p:blipFill>
        <p:spPr>
          <a:xfrm>
            <a:off x="4582800" y="1458000"/>
            <a:ext cx="7533471" cy="54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36149D-0E73-6A44-B326-E1D6204BD1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DDF1E-B0A3-6A40-BA75-B5DA4E416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OC70mmglamourshot-1RTJO1.jpg">
            <a:extLst>
              <a:ext uri="{FF2B5EF4-FFF2-40B4-BE49-F238E27FC236}">
                <a16:creationId xmlns:a16="http://schemas.microsoft.com/office/drawing/2014/main" id="{D4AC1FEE-E0B8-B440-BEA0-A34D76C1C8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t="3681"/>
          <a:stretch/>
        </p:blipFill>
        <p:spPr>
          <a:xfrm>
            <a:off x="983432" y="1628800"/>
            <a:ext cx="2331201" cy="45190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541">
            <a:extLst>
              <a:ext uri="{FF2B5EF4-FFF2-40B4-BE49-F238E27FC236}">
                <a16:creationId xmlns:a16="http://schemas.microsoft.com/office/drawing/2014/main" id="{604DD40A-FD6B-CE4B-B169-E61FD1FD7BAA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69889CA-F6D4-C14E-8ABD-303E53536CD0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2B1A867C-A33D-D241-ABC3-52161C626600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2300AF0A-F4BD-BF45-BC2D-618DEF91CB08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35974BBC-659B-E746-A4B7-4214210FCD05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ECDCED94-0AB8-3448-B2C3-FBECB1485762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F99E75F2-8413-634E-A911-5F7FAE3C3E6A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7C4D8C4F-0209-3243-95B4-42C61E468C04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A61EE2D6-4A79-D044-9EA0-ED8645C782B4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19997145-6405-AB40-9169-C4E254F52E66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10412F49-B274-6F40-972F-2E756AE36D7C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B57FC0A5-4C7E-1045-B8D3-9BDF61F56FDE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55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11_full_c.mov">
            <a:extLst>
              <a:ext uri="{FF2B5EF4-FFF2-40B4-BE49-F238E27FC236}">
                <a16:creationId xmlns:a16="http://schemas.microsoft.com/office/drawing/2014/main" id="{772E1C44-116A-7246-AC31-B2994AC05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t="5573"/>
          <a:stretch/>
        </p:blipFill>
        <p:spPr>
          <a:xfrm>
            <a:off x="4582800" y="1458000"/>
            <a:ext cx="7533471" cy="54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91B718-3744-1E47-9D55-6A096D1EE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2B17C-F2B5-194A-BF2D-64863B096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OC70mmglamourshot-1RTJO1.jpg">
            <a:extLst>
              <a:ext uri="{FF2B5EF4-FFF2-40B4-BE49-F238E27FC236}">
                <a16:creationId xmlns:a16="http://schemas.microsoft.com/office/drawing/2014/main" id="{8A140F6F-9346-3A48-A2F4-450D94C069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t="3681"/>
          <a:stretch/>
        </p:blipFill>
        <p:spPr>
          <a:xfrm>
            <a:off x="983432" y="1628800"/>
            <a:ext cx="2331201" cy="451904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541">
            <a:extLst>
              <a:ext uri="{FF2B5EF4-FFF2-40B4-BE49-F238E27FC236}">
                <a16:creationId xmlns:a16="http://schemas.microsoft.com/office/drawing/2014/main" id="{13996CBA-D135-4A40-A800-FF059B244FE4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3885EF83-40EE-F24D-A48C-545856C7BEBB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A8801668-8586-3A48-B0A8-F3C1C37B5850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F7634D14-D7AF-EE47-BECE-5ECCB2E550B7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865A0017-7685-0744-A7EA-E27FCE0CD1B9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6DC34A34-15C5-0146-A4A1-45E7F5BC3D07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7B589B31-4A4C-354C-B3E8-3515192BD09B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7A5589C9-4426-AD4B-92F7-C0B39DB98B55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DEDFD492-01FA-4342-B3A7-F620ECC327A7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750A7982-A6AF-6D42-8041-F814EC0B2408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F2489662-6073-E144-8714-F8AD736A0FD7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F7860A30-C818-C644-89A5-CA0FDBDB2ECE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43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1A169D-E3E0-BD45-B702-10F8F66DA6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79F7D-C759-1549-9F60-74F77A718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OC70mmglamourshot-1RTJO1.jpg">
            <a:extLst>
              <a:ext uri="{FF2B5EF4-FFF2-40B4-BE49-F238E27FC236}">
                <a16:creationId xmlns:a16="http://schemas.microsoft.com/office/drawing/2014/main" id="{8A140F6F-9346-3A48-A2F4-450D94C06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3681"/>
          <a:stretch/>
        </p:blipFill>
        <p:spPr>
          <a:xfrm>
            <a:off x="983432" y="1628800"/>
            <a:ext cx="2331201" cy="4519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media11.mov">
            <a:extLst>
              <a:ext uri="{FF2B5EF4-FFF2-40B4-BE49-F238E27FC236}">
                <a16:creationId xmlns:a16="http://schemas.microsoft.com/office/drawing/2014/main" id="{B3A2149A-EFF1-514D-892B-CA6B192B3F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extLst/>
          </a:blip>
          <a:srcRect t="5579"/>
          <a:stretch/>
        </p:blipFill>
        <p:spPr>
          <a:xfrm>
            <a:off x="4582799" y="1458000"/>
            <a:ext cx="7534800" cy="5472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24.png">
            <a:extLst>
              <a:ext uri="{FF2B5EF4-FFF2-40B4-BE49-F238E27FC236}">
                <a16:creationId xmlns:a16="http://schemas.microsoft.com/office/drawing/2014/main" id="{D491B248-6899-5243-B00F-5762206758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/>
          </a:blip>
          <a:stretch>
            <a:fillRect/>
          </a:stretch>
        </p:blipFill>
        <p:spPr>
          <a:xfrm>
            <a:off x="5677754" y="2853651"/>
            <a:ext cx="2241295" cy="224129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541">
            <a:extLst>
              <a:ext uri="{FF2B5EF4-FFF2-40B4-BE49-F238E27FC236}">
                <a16:creationId xmlns:a16="http://schemas.microsoft.com/office/drawing/2014/main" id="{F1D443DB-1CE7-4743-B3DF-C635AA5E9B88}"/>
              </a:ext>
            </a:extLst>
          </p:cNvPr>
          <p:cNvSpPr/>
          <p:nvPr/>
        </p:nvSpPr>
        <p:spPr>
          <a:xfrm>
            <a:off x="11425449" y="1458971"/>
            <a:ext cx="693053" cy="3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500" tIns="22500" rIns="22500" bIns="22500" anchor="ctr">
            <a:spAutoFit/>
          </a:bodyPr>
          <a:lstStyle>
            <a:lvl1pPr defTabSz="5842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215" dirty="0"/>
              <a:t>log(I)</a:t>
            </a:r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6B255A19-7A6D-0248-8469-E0813632C97A}"/>
              </a:ext>
            </a:extLst>
          </p:cNvPr>
          <p:cNvSpPr txBox="1"/>
          <p:nvPr/>
        </p:nvSpPr>
        <p:spPr>
          <a:xfrm>
            <a:off x="1184343" y="6418756"/>
            <a:ext cx="4838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4" name="Gruppo 49">
            <a:extLst>
              <a:ext uri="{FF2B5EF4-FFF2-40B4-BE49-F238E27FC236}">
                <a16:creationId xmlns:a16="http://schemas.microsoft.com/office/drawing/2014/main" id="{B82D4FF8-6C36-BE4B-A167-FB5D20CB573C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654E9AA1-BEC1-9043-B2CE-63B0AA4073C8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EA1E37A0-13DE-EF46-B448-E9BF40629183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3F439912-853C-AF49-BA6D-A89B1BF493C0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B5A68EBE-5F75-6040-A7FE-70B5BB1CA83B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CB0223F5-C028-3C45-A9CB-D548625684B6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F243878E-9CAB-C548-BEC9-057AF5BCB3CD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4">
              <a:extLst>
                <a:ext uri="{FF2B5EF4-FFF2-40B4-BE49-F238E27FC236}">
                  <a16:creationId xmlns:a16="http://schemas.microsoft.com/office/drawing/2014/main" id="{3F8BD7FB-40A2-FC4C-91CA-63B24119ECD3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5">
              <a:extLst>
                <a:ext uri="{FF2B5EF4-FFF2-40B4-BE49-F238E27FC236}">
                  <a16:creationId xmlns:a16="http://schemas.microsoft.com/office/drawing/2014/main" id="{E959FF57-1DC0-9249-B6C6-871A66BC3044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6">
              <a:extLst>
                <a:ext uri="{FF2B5EF4-FFF2-40B4-BE49-F238E27FC236}">
                  <a16:creationId xmlns:a16="http://schemas.microsoft.com/office/drawing/2014/main" id="{6EE65DFC-EB01-1C46-ACDA-3469CE0B32CE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4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3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F5D1-4F1E-7B42-B636-696BFAA9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Logger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B3801-9E33-034B-80F9-63525453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C2C177-8A6A-6547-B767-8A67B67D85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Recording information during simulation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E958F-443E-944D-B454-77FB04C35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707" y="1486910"/>
            <a:ext cx="9365782" cy="7579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Loggers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to understand </a:t>
            </a:r>
            <a:r>
              <a:rPr lang="da-DK" dirty="0" err="1"/>
              <a:t>what</a:t>
            </a:r>
            <a:r>
              <a:rPr lang="da-DK" dirty="0"/>
              <a:t> is </a:t>
            </a:r>
            <a:r>
              <a:rPr lang="da-DK" dirty="0" err="1"/>
              <a:t>going</a:t>
            </a:r>
            <a:r>
              <a:rPr lang="da-DK" dirty="0"/>
              <a:t> on </a:t>
            </a:r>
            <a:r>
              <a:rPr lang="da-DK" dirty="0" err="1"/>
              <a:t>during</a:t>
            </a:r>
            <a:r>
              <a:rPr lang="da-DK" dirty="0"/>
              <a:t> simulation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Can </a:t>
            </a:r>
            <a:r>
              <a:rPr lang="da-DK" dirty="0" err="1"/>
              <a:t>either</a:t>
            </a:r>
            <a:r>
              <a:rPr lang="da-DK" dirty="0"/>
              <a:t> log </a:t>
            </a:r>
            <a:r>
              <a:rPr lang="da-DK" dirty="0" err="1"/>
              <a:t>everything</a:t>
            </a:r>
            <a:r>
              <a:rPr lang="da-DK" dirty="0"/>
              <a:t>, or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attached</a:t>
            </a:r>
            <a:r>
              <a:rPr lang="da-DK" dirty="0"/>
              <a:t> to a </a:t>
            </a:r>
            <a:r>
              <a:rPr lang="da-DK" dirty="0" err="1"/>
              <a:t>geometry</a:t>
            </a:r>
            <a:r>
              <a:rPr lang="da-DK" dirty="0"/>
              <a:t> or </a:t>
            </a:r>
            <a:r>
              <a:rPr lang="da-DK" dirty="0" err="1"/>
              <a:t>process</a:t>
            </a:r>
            <a:endParaRPr lang="da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8599C-0F8B-284A-A96F-6F8B9650984D}"/>
              </a:ext>
            </a:extLst>
          </p:cNvPr>
          <p:cNvSpPr txBox="1"/>
          <p:nvPr/>
        </p:nvSpPr>
        <p:spPr>
          <a:xfrm>
            <a:off x="1195647" y="2482781"/>
            <a:ext cx="304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500" dirty="0" err="1">
                <a:solidFill>
                  <a:srgbClr val="666666"/>
                </a:solidFill>
              </a:rPr>
              <a:t>Physics</a:t>
            </a:r>
            <a:endParaRPr lang="da-DK" sz="2500" dirty="0">
              <a:solidFill>
                <a:srgbClr val="6666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3A252-ADE7-5D4E-8BB0-BE8202F3D936}"/>
              </a:ext>
            </a:extLst>
          </p:cNvPr>
          <p:cNvSpPr txBox="1"/>
          <p:nvPr/>
        </p:nvSpPr>
        <p:spPr>
          <a:xfrm>
            <a:off x="4760320" y="2482781"/>
            <a:ext cx="304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500" dirty="0" err="1">
                <a:solidFill>
                  <a:srgbClr val="666666"/>
                </a:solidFill>
              </a:rPr>
              <a:t>Geometry</a:t>
            </a:r>
            <a:endParaRPr lang="da-DK" sz="2500" dirty="0">
              <a:solidFill>
                <a:srgbClr val="6666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4640C-8998-6C46-9631-85BD28CD9B18}"/>
              </a:ext>
            </a:extLst>
          </p:cNvPr>
          <p:cNvSpPr txBox="1"/>
          <p:nvPr/>
        </p:nvSpPr>
        <p:spPr>
          <a:xfrm>
            <a:off x="8324993" y="2476447"/>
            <a:ext cx="304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500" dirty="0" err="1">
                <a:solidFill>
                  <a:srgbClr val="666666"/>
                </a:solidFill>
              </a:rPr>
              <a:t>Logging</a:t>
            </a:r>
            <a:endParaRPr lang="da-DK" sz="2500" dirty="0">
              <a:solidFill>
                <a:srgbClr val="666666"/>
              </a:solidFill>
            </a:endParaRPr>
          </a:p>
        </p:txBody>
      </p:sp>
      <p:sp>
        <p:nvSpPr>
          <p:cNvPr id="11" name="Snip Single Corner Rectangle 10">
            <a:extLst>
              <a:ext uri="{FF2B5EF4-FFF2-40B4-BE49-F238E27FC236}">
                <a16:creationId xmlns:a16="http://schemas.microsoft.com/office/drawing/2014/main" id="{96128D8D-A807-8F4B-8E2D-CC9AECB23015}"/>
              </a:ext>
            </a:extLst>
          </p:cNvPr>
          <p:cNvSpPr/>
          <p:nvPr/>
        </p:nvSpPr>
        <p:spPr>
          <a:xfrm>
            <a:off x="1195647" y="3260360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1C32BDCA-5007-244C-B777-4F0D0843510D}"/>
              </a:ext>
            </a:extLst>
          </p:cNvPr>
          <p:cNvSpPr/>
          <p:nvPr/>
        </p:nvSpPr>
        <p:spPr>
          <a:xfrm>
            <a:off x="1195647" y="3627777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Powder_process</a:t>
            </a:r>
            <a:endParaRPr lang="da-DK" sz="1600" dirty="0"/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C650FA4C-EFE8-674D-BFD1-E2D95E60891E}"/>
              </a:ext>
            </a:extLst>
          </p:cNvPr>
          <p:cNvSpPr/>
          <p:nvPr/>
        </p:nvSpPr>
        <p:spPr>
          <a:xfrm>
            <a:off x="1195647" y="4146987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6B9CE826-2493-2B4A-B0CF-55AED954175D}"/>
              </a:ext>
            </a:extLst>
          </p:cNvPr>
          <p:cNvSpPr/>
          <p:nvPr/>
        </p:nvSpPr>
        <p:spPr>
          <a:xfrm>
            <a:off x="1195647" y="4525555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15" name="Snip Single Corner Rectangle 14">
            <a:extLst>
              <a:ext uri="{FF2B5EF4-FFF2-40B4-BE49-F238E27FC236}">
                <a16:creationId xmlns:a16="http://schemas.microsoft.com/office/drawing/2014/main" id="{166D6975-2FFC-CE4F-AA14-B75EB7D833CB}"/>
              </a:ext>
            </a:extLst>
          </p:cNvPr>
          <p:cNvSpPr/>
          <p:nvPr/>
        </p:nvSpPr>
        <p:spPr>
          <a:xfrm>
            <a:off x="1195647" y="5019223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F3638EE1-5CEB-864B-B1C9-CC47699FC56A}"/>
              </a:ext>
            </a:extLst>
          </p:cNvPr>
          <p:cNvSpPr/>
          <p:nvPr/>
        </p:nvSpPr>
        <p:spPr>
          <a:xfrm>
            <a:off x="1195647" y="5397791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3973648D-FD66-B04B-840D-C0B81D1DC0DC}"/>
              </a:ext>
            </a:extLst>
          </p:cNvPr>
          <p:cNvSpPr/>
          <p:nvPr/>
        </p:nvSpPr>
        <p:spPr>
          <a:xfrm>
            <a:off x="1195647" y="577938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NCrystal_process</a:t>
            </a:r>
            <a:endParaRPr lang="da-DK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3B4059D-299F-B14A-85C2-5D749AC7DB2D}"/>
              </a:ext>
            </a:extLst>
          </p:cNvPr>
          <p:cNvSpPr/>
          <p:nvPr/>
        </p:nvSpPr>
        <p:spPr>
          <a:xfrm>
            <a:off x="3691053" y="5210286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Inelastic</a:t>
            </a:r>
            <a:r>
              <a:rPr lang="da-DK" dirty="0"/>
              <a:t> sample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65AC7C-CCC9-174C-898A-94A8008E4C99}"/>
              </a:ext>
            </a:extLst>
          </p:cNvPr>
          <p:cNvCxnSpPr>
            <a:cxnSpLocks/>
            <a:stCxn id="11" idx="0"/>
            <a:endCxn id="57" idx="1"/>
          </p:cNvCxnSpPr>
          <p:nvPr/>
        </p:nvCxnSpPr>
        <p:spPr>
          <a:xfrm>
            <a:off x="3445727" y="3414730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94191F-9E5E-6048-BA2C-137AF004222D}"/>
              </a:ext>
            </a:extLst>
          </p:cNvPr>
          <p:cNvCxnSpPr>
            <a:cxnSpLocks/>
            <a:stCxn id="12" idx="0"/>
            <a:endCxn id="57" idx="1"/>
          </p:cNvCxnSpPr>
          <p:nvPr/>
        </p:nvCxnSpPr>
        <p:spPr>
          <a:xfrm flipV="1">
            <a:off x="3445727" y="3598438"/>
            <a:ext cx="245326" cy="183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B9164F-CC40-9049-AC12-B1E089695D54}"/>
              </a:ext>
            </a:extLst>
          </p:cNvPr>
          <p:cNvCxnSpPr>
            <a:cxnSpLocks/>
            <a:stCxn id="13" idx="0"/>
            <a:endCxn id="59" idx="1"/>
          </p:cNvCxnSpPr>
          <p:nvPr/>
        </p:nvCxnSpPr>
        <p:spPr>
          <a:xfrm>
            <a:off x="3445727" y="4301357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1DBC8E-6A66-6B48-8811-7793816362CB}"/>
              </a:ext>
            </a:extLst>
          </p:cNvPr>
          <p:cNvCxnSpPr>
            <a:cxnSpLocks/>
            <a:stCxn id="14" idx="0"/>
            <a:endCxn id="59" idx="1"/>
          </p:cNvCxnSpPr>
          <p:nvPr/>
        </p:nvCxnSpPr>
        <p:spPr>
          <a:xfrm flipV="1">
            <a:off x="3445727" y="4485065"/>
            <a:ext cx="245326" cy="1948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0B0DF-DB33-7541-B831-6A006FF41803}"/>
              </a:ext>
            </a:extLst>
          </p:cNvPr>
          <p:cNvCxnSpPr>
            <a:cxnSpLocks/>
            <a:stCxn id="15" idx="0"/>
            <a:endCxn id="18" idx="1"/>
          </p:cNvCxnSpPr>
          <p:nvPr/>
        </p:nvCxnSpPr>
        <p:spPr>
          <a:xfrm>
            <a:off x="3445727" y="5173593"/>
            <a:ext cx="245326" cy="3747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2BF5E7-F331-8A4B-B689-E352A0A6CA7C}"/>
              </a:ext>
            </a:extLst>
          </p:cNvPr>
          <p:cNvCxnSpPr>
            <a:cxnSpLocks/>
            <a:stCxn id="16" idx="0"/>
            <a:endCxn id="18" idx="1"/>
          </p:cNvCxnSpPr>
          <p:nvPr/>
        </p:nvCxnSpPr>
        <p:spPr>
          <a:xfrm flipV="1">
            <a:off x="3445727" y="5548364"/>
            <a:ext cx="245326" cy="37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30CC48-248E-0C4E-8B5B-4C04FF69CF0F}"/>
              </a:ext>
            </a:extLst>
          </p:cNvPr>
          <p:cNvCxnSpPr>
            <a:cxnSpLocks/>
            <a:stCxn id="17" idx="0"/>
            <a:endCxn id="18" idx="1"/>
          </p:cNvCxnSpPr>
          <p:nvPr/>
        </p:nvCxnSpPr>
        <p:spPr>
          <a:xfrm flipV="1">
            <a:off x="3445727" y="5548364"/>
            <a:ext cx="245326" cy="3853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402661-B714-E046-A7A1-DE8508A9012A}"/>
              </a:ext>
            </a:extLst>
          </p:cNvPr>
          <p:cNvGrpSpPr/>
          <p:nvPr/>
        </p:nvGrpSpPr>
        <p:grpSpPr>
          <a:xfrm rot="1128267">
            <a:off x="6003305" y="4261753"/>
            <a:ext cx="558314" cy="766152"/>
            <a:chOff x="6902605" y="4301356"/>
            <a:chExt cx="635620" cy="87223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750A9CA-F7BB-C74A-A6E0-9CE92C4E063A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7D90A9B-C561-1642-A050-FE93CD173A31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47B7E65-6280-F74E-88F5-3BB3B0BDA9DC}"/>
                </a:ext>
              </a:extLst>
            </p:cNvPr>
            <p:cNvCxnSpPr>
              <a:stCxn id="27" idx="6"/>
              <a:endCxn id="28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DC1D94-F6B1-4D42-BAA1-FCC12E89CB18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47C3F6-C04C-E843-BF9B-AEBE1059039A}"/>
              </a:ext>
            </a:extLst>
          </p:cNvPr>
          <p:cNvGrpSpPr/>
          <p:nvPr/>
        </p:nvGrpSpPr>
        <p:grpSpPr>
          <a:xfrm>
            <a:off x="5478490" y="3471924"/>
            <a:ext cx="1607947" cy="2206521"/>
            <a:chOff x="6902605" y="4301356"/>
            <a:chExt cx="635620" cy="87223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5CE93F-A1DD-A84D-8A31-F1EEB1EAF050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0ADA3B-628C-1546-9462-CCED8EE61F3E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7EF517-5862-1941-BFA5-98EB7D2A6395}"/>
                </a:ext>
              </a:extLst>
            </p:cNvPr>
            <p:cNvCxnSpPr>
              <a:stCxn id="32" idx="6"/>
              <a:endCxn id="33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D293A8-E669-F444-A9D8-A2EC6B87C5A0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832478-A753-E441-8892-D3B2E4FE152D}"/>
              </a:ext>
            </a:extLst>
          </p:cNvPr>
          <p:cNvGrpSpPr/>
          <p:nvPr/>
        </p:nvGrpSpPr>
        <p:grpSpPr>
          <a:xfrm>
            <a:off x="5380648" y="3351956"/>
            <a:ext cx="1809131" cy="2482598"/>
            <a:chOff x="6902605" y="4301356"/>
            <a:chExt cx="635620" cy="87223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48F71F0-58D1-8046-AA07-21EF32F24643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E262B78-F2FD-DF49-BAE4-C9D407210890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FDFC3F6-6082-CA43-AD60-4D630DED2A94}"/>
                </a:ext>
              </a:extLst>
            </p:cNvPr>
            <p:cNvCxnSpPr>
              <a:stCxn id="37" idx="6"/>
              <a:endCxn id="38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E0BE249-32F0-D344-A85A-2CAAA4794564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C185BA-8F5E-674D-AF86-9133F166D16A}"/>
              </a:ext>
            </a:extLst>
          </p:cNvPr>
          <p:cNvGrpSpPr/>
          <p:nvPr/>
        </p:nvGrpSpPr>
        <p:grpSpPr>
          <a:xfrm>
            <a:off x="6258708" y="3657071"/>
            <a:ext cx="233768" cy="780144"/>
            <a:chOff x="7796557" y="4838747"/>
            <a:chExt cx="233768" cy="78014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D2F364-A9FE-3C4D-BC88-3B30FB11224A}"/>
                </a:ext>
              </a:extLst>
            </p:cNvPr>
            <p:cNvCxnSpPr>
              <a:cxnSpLocks/>
            </p:cNvCxnSpPr>
            <p:nvPr/>
          </p:nvCxnSpPr>
          <p:spPr>
            <a:xfrm>
              <a:off x="7807778" y="4935026"/>
              <a:ext cx="2722" cy="63392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B055B53-2D5D-BF4B-A4DB-0FAAC2341E5E}"/>
                </a:ext>
              </a:extLst>
            </p:cNvPr>
            <p:cNvCxnSpPr>
              <a:cxnSpLocks/>
            </p:cNvCxnSpPr>
            <p:nvPr/>
          </p:nvCxnSpPr>
          <p:spPr>
            <a:xfrm>
              <a:off x="7877872" y="4975568"/>
              <a:ext cx="0" cy="643323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051E236-BD65-0949-A0A5-561244AEDC1F}"/>
                </a:ext>
              </a:extLst>
            </p:cNvPr>
            <p:cNvCxnSpPr>
              <a:cxnSpLocks/>
            </p:cNvCxnSpPr>
            <p:nvPr/>
          </p:nvCxnSpPr>
          <p:spPr>
            <a:xfrm>
              <a:off x="7804603" y="4928676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CCA3326-753D-CD46-ADAA-2515DB40D06B}"/>
                </a:ext>
              </a:extLst>
            </p:cNvPr>
            <p:cNvCxnSpPr>
              <a:cxnSpLocks/>
            </p:cNvCxnSpPr>
            <p:nvPr/>
          </p:nvCxnSpPr>
          <p:spPr>
            <a:xfrm>
              <a:off x="7808149" y="556523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5783576-EDC5-8F45-88E5-6DDC37D6911A}"/>
                </a:ext>
              </a:extLst>
            </p:cNvPr>
            <p:cNvCxnSpPr>
              <a:cxnSpLocks/>
            </p:cNvCxnSpPr>
            <p:nvPr/>
          </p:nvCxnSpPr>
          <p:spPr>
            <a:xfrm>
              <a:off x="7950200" y="4845050"/>
              <a:ext cx="1941" cy="62749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6E95C9-8694-064B-9B45-95EB450A703E}"/>
                </a:ext>
              </a:extLst>
            </p:cNvPr>
            <p:cNvCxnSpPr>
              <a:cxnSpLocks/>
            </p:cNvCxnSpPr>
            <p:nvPr/>
          </p:nvCxnSpPr>
          <p:spPr>
            <a:xfrm>
              <a:off x="8016875" y="4886325"/>
              <a:ext cx="5360" cy="642637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EDCBEF0-1639-E84B-9E54-E500C681D133}"/>
                </a:ext>
              </a:extLst>
            </p:cNvPr>
            <p:cNvCxnSpPr>
              <a:cxnSpLocks/>
            </p:cNvCxnSpPr>
            <p:nvPr/>
          </p:nvCxnSpPr>
          <p:spPr>
            <a:xfrm>
              <a:off x="7942616" y="483874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8BB428F-5EDB-7642-B28E-42B82BBC5FC0}"/>
                </a:ext>
              </a:extLst>
            </p:cNvPr>
            <p:cNvCxnSpPr>
              <a:cxnSpLocks/>
            </p:cNvCxnSpPr>
            <p:nvPr/>
          </p:nvCxnSpPr>
          <p:spPr>
            <a:xfrm>
              <a:off x="7939812" y="5459433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72E0C4-D283-8749-9C5E-84FE5CDD0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872" y="4889500"/>
              <a:ext cx="142178" cy="86068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454DD0C-6CE6-DE4C-B185-FDD09427DA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557" y="4840692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3560F29-3382-7D40-981C-E28AA94616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083" y="5462649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B5A25A1-2AC2-6E49-BA24-C565A2E5B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457" y="5516195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715C5F7B-6D3E-6942-A59A-12789FFE34ED}"/>
              </a:ext>
            </a:extLst>
          </p:cNvPr>
          <p:cNvSpPr/>
          <p:nvPr/>
        </p:nvSpPr>
        <p:spPr>
          <a:xfrm>
            <a:off x="4726460" y="3416574"/>
            <a:ext cx="716692" cy="216312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078100FA-3CC5-D542-A731-0BD81C062225}"/>
              </a:ext>
            </a:extLst>
          </p:cNvPr>
          <p:cNvSpPr/>
          <p:nvPr/>
        </p:nvSpPr>
        <p:spPr>
          <a:xfrm>
            <a:off x="4726460" y="3246952"/>
            <a:ext cx="1563130" cy="466253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1AB999B0-7CB6-DC41-87B6-40858784A8EE}"/>
              </a:ext>
            </a:extLst>
          </p:cNvPr>
          <p:cNvSpPr/>
          <p:nvPr/>
        </p:nvSpPr>
        <p:spPr>
          <a:xfrm>
            <a:off x="3691053" y="3260360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6579D51-B51A-0345-9B6C-87C400D30941}"/>
              </a:ext>
            </a:extLst>
          </p:cNvPr>
          <p:cNvSpPr/>
          <p:nvPr/>
        </p:nvSpPr>
        <p:spPr>
          <a:xfrm>
            <a:off x="4720281" y="4547286"/>
            <a:ext cx="1470454" cy="360306"/>
          </a:xfrm>
          <a:custGeom>
            <a:avLst/>
            <a:gdLst>
              <a:gd name="connsiteX0" fmla="*/ 0 w 1470454"/>
              <a:gd name="connsiteY0" fmla="*/ 0 h 360306"/>
              <a:gd name="connsiteX1" fmla="*/ 506627 w 1470454"/>
              <a:gd name="connsiteY1" fmla="*/ 358346 h 360306"/>
              <a:gd name="connsiteX2" fmla="*/ 1470454 w 1470454"/>
              <a:gd name="connsiteY2" fmla="*/ 117390 h 36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454" h="360306">
                <a:moveTo>
                  <a:pt x="0" y="0"/>
                </a:moveTo>
                <a:cubicBezTo>
                  <a:pt x="130775" y="169390"/>
                  <a:pt x="261551" y="338781"/>
                  <a:pt x="506627" y="358346"/>
                </a:cubicBezTo>
                <a:cubicBezTo>
                  <a:pt x="751703" y="377911"/>
                  <a:pt x="1111078" y="247650"/>
                  <a:pt x="1470454" y="11739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FE576578-D677-3746-98DA-2A038F44F10D}"/>
              </a:ext>
            </a:extLst>
          </p:cNvPr>
          <p:cNvSpPr/>
          <p:nvPr/>
        </p:nvSpPr>
        <p:spPr>
          <a:xfrm>
            <a:off x="3691053" y="4146987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Sample</a:t>
            </a:r>
          </a:p>
        </p:txBody>
      </p:sp>
      <p:sp>
        <p:nvSpPr>
          <p:cNvPr id="60" name="Platshållare för innehåll 5">
            <a:extLst>
              <a:ext uri="{FF2B5EF4-FFF2-40B4-BE49-F238E27FC236}">
                <a16:creationId xmlns:a16="http://schemas.microsoft.com/office/drawing/2014/main" id="{EF1A512B-A386-F042-A5D1-C9E198447059}"/>
              </a:ext>
            </a:extLst>
          </p:cNvPr>
          <p:cNvSpPr txBox="1">
            <a:spLocks/>
          </p:cNvSpPr>
          <p:nvPr/>
        </p:nvSpPr>
        <p:spPr>
          <a:xfrm>
            <a:off x="8278146" y="3235474"/>
            <a:ext cx="3649996" cy="296673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Loggers</a:t>
            </a:r>
            <a:br>
              <a:rPr lang="en-US" dirty="0"/>
            </a:br>
            <a:r>
              <a:rPr lang="en-US" dirty="0"/>
              <a:t>Records at scattering event</a:t>
            </a:r>
          </a:p>
          <a:p>
            <a:pPr lvl="1"/>
            <a:r>
              <a:rPr lang="en-US" dirty="0"/>
              <a:t>Absorption loggers</a:t>
            </a:r>
            <a:br>
              <a:rPr lang="en-US" dirty="0"/>
            </a:br>
            <a:r>
              <a:rPr lang="en-US" dirty="0"/>
              <a:t>Records at absorption event</a:t>
            </a:r>
          </a:p>
          <a:p>
            <a:pPr lvl="1"/>
            <a:r>
              <a:rPr lang="en-US" dirty="0"/>
              <a:t>Can be attached to:</a:t>
            </a:r>
            <a:br>
              <a:rPr lang="en-US" dirty="0"/>
            </a:br>
            <a:r>
              <a:rPr lang="en-US" dirty="0"/>
              <a:t>	Geometries</a:t>
            </a:r>
            <a:br>
              <a:rPr lang="en-US" dirty="0"/>
            </a:br>
            <a:r>
              <a:rPr lang="en-US" dirty="0"/>
              <a:t>	Processes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007B0A2F-7E15-F74E-A0F0-226890341B41}"/>
              </a:ext>
            </a:extLst>
          </p:cNvPr>
          <p:cNvSpPr/>
          <p:nvPr/>
        </p:nvSpPr>
        <p:spPr>
          <a:xfrm>
            <a:off x="6480516" y="3034205"/>
            <a:ext cx="1987624" cy="1543585"/>
          </a:xfrm>
          <a:custGeom>
            <a:avLst/>
            <a:gdLst>
              <a:gd name="connsiteX0" fmla="*/ 1895061 w 1895061"/>
              <a:gd name="connsiteY0" fmla="*/ 371603 h 1352264"/>
              <a:gd name="connsiteX1" fmla="*/ 1537252 w 1895061"/>
              <a:gd name="connsiteY1" fmla="*/ 53551 h 1352264"/>
              <a:gd name="connsiteX2" fmla="*/ 0 w 1895061"/>
              <a:gd name="connsiteY2" fmla="*/ 1352264 h 135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061" h="1352264">
                <a:moveTo>
                  <a:pt x="1895061" y="371603"/>
                </a:moveTo>
                <a:cubicBezTo>
                  <a:pt x="1874078" y="130855"/>
                  <a:pt x="1853095" y="-109892"/>
                  <a:pt x="1537252" y="53551"/>
                </a:cubicBezTo>
                <a:cubicBezTo>
                  <a:pt x="1221409" y="216994"/>
                  <a:pt x="610704" y="784629"/>
                  <a:pt x="0" y="1352264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object 17">
            <a:extLst>
              <a:ext uri="{FF2B5EF4-FFF2-40B4-BE49-F238E27FC236}">
                <a16:creationId xmlns:a16="http://schemas.microsoft.com/office/drawing/2014/main" id="{C1DF4A17-3CCC-414E-835C-B428BDAB2E0C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63" name="Gruppo 49">
            <a:extLst>
              <a:ext uri="{FF2B5EF4-FFF2-40B4-BE49-F238E27FC236}">
                <a16:creationId xmlns:a16="http://schemas.microsoft.com/office/drawing/2014/main" id="{D6171C6D-DADB-D146-A926-488C55E3C75C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64" name="object 18">
              <a:extLst>
                <a:ext uri="{FF2B5EF4-FFF2-40B4-BE49-F238E27FC236}">
                  <a16:creationId xmlns:a16="http://schemas.microsoft.com/office/drawing/2014/main" id="{C0F83DE4-E31D-8E4A-97ED-ED5E1E6BC05C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9">
              <a:extLst>
                <a:ext uri="{FF2B5EF4-FFF2-40B4-BE49-F238E27FC236}">
                  <a16:creationId xmlns:a16="http://schemas.microsoft.com/office/drawing/2014/main" id="{289B04D6-9DDF-C54E-881C-1C7CEF0F723D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0">
              <a:extLst>
                <a:ext uri="{FF2B5EF4-FFF2-40B4-BE49-F238E27FC236}">
                  <a16:creationId xmlns:a16="http://schemas.microsoft.com/office/drawing/2014/main" id="{3DBFCCB2-71DB-2D4B-B4E7-9B2C77F5A4B5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1">
              <a:extLst>
                <a:ext uri="{FF2B5EF4-FFF2-40B4-BE49-F238E27FC236}">
                  <a16:creationId xmlns:a16="http://schemas.microsoft.com/office/drawing/2014/main" id="{1CD52159-DF16-E643-910D-CB24EC35B7F8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2">
              <a:extLst>
                <a:ext uri="{FF2B5EF4-FFF2-40B4-BE49-F238E27FC236}">
                  <a16:creationId xmlns:a16="http://schemas.microsoft.com/office/drawing/2014/main" id="{B4452D56-10EB-044F-BFCE-7EA231042202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3">
              <a:extLst>
                <a:ext uri="{FF2B5EF4-FFF2-40B4-BE49-F238E27FC236}">
                  <a16:creationId xmlns:a16="http://schemas.microsoft.com/office/drawing/2014/main" id="{3EF097AF-3F3E-6349-8E07-FDB0269D3E01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4">
              <a:extLst>
                <a:ext uri="{FF2B5EF4-FFF2-40B4-BE49-F238E27FC236}">
                  <a16:creationId xmlns:a16="http://schemas.microsoft.com/office/drawing/2014/main" id="{69C1FF42-94EA-3F46-B89C-30474073D3E6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5">
              <a:extLst>
                <a:ext uri="{FF2B5EF4-FFF2-40B4-BE49-F238E27FC236}">
                  <a16:creationId xmlns:a16="http://schemas.microsoft.com/office/drawing/2014/main" id="{E1620CC5-D811-794B-A074-61E81BD085B8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6">
              <a:extLst>
                <a:ext uri="{FF2B5EF4-FFF2-40B4-BE49-F238E27FC236}">
                  <a16:creationId xmlns:a16="http://schemas.microsoft.com/office/drawing/2014/main" id="{DF0548C4-33D3-D647-9822-44877031C00E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44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43EF-5BAD-3845-BBFC-738035A2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Logger components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A59F1-9A80-2D44-9059-3475BF70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94839-9881-6145-B7BF-3D2F5FB9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0F518-D59A-DE40-8DA4-44BBEB47B8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Recording information during simulation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0DF80-E1FB-704D-A178-781969ADB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2723322"/>
            <a:ext cx="5137435" cy="3607140"/>
          </a:xfrm>
        </p:spPr>
        <p:txBody>
          <a:bodyPr/>
          <a:lstStyle/>
          <a:p>
            <a:r>
              <a:rPr lang="da-DK" dirty="0"/>
              <a:t>List of loggers</a:t>
            </a:r>
          </a:p>
          <a:p>
            <a:pPr lvl="1"/>
            <a:r>
              <a:rPr lang="da-DK" dirty="0"/>
              <a:t>Union_logger_1D</a:t>
            </a:r>
          </a:p>
          <a:p>
            <a:pPr lvl="1"/>
            <a:r>
              <a:rPr lang="da-DK" dirty="0"/>
              <a:t>Union_logger_2DQ</a:t>
            </a:r>
          </a:p>
          <a:p>
            <a:pPr lvl="1"/>
            <a:r>
              <a:rPr lang="da-DK" dirty="0"/>
              <a:t>Union_logger_2D_kf</a:t>
            </a:r>
          </a:p>
          <a:p>
            <a:pPr lvl="1"/>
            <a:r>
              <a:rPr lang="da-DK" dirty="0"/>
              <a:t>Union_logger_2D_kf_time</a:t>
            </a:r>
          </a:p>
          <a:p>
            <a:pPr lvl="1"/>
            <a:r>
              <a:rPr lang="da-DK" dirty="0"/>
              <a:t>Union_logger_2D_space</a:t>
            </a:r>
          </a:p>
          <a:p>
            <a:pPr lvl="1"/>
            <a:r>
              <a:rPr lang="da-DK" dirty="0"/>
              <a:t>Union_logger_2D_space_time</a:t>
            </a:r>
          </a:p>
          <a:p>
            <a:pPr lvl="1"/>
            <a:r>
              <a:rPr lang="da-DK" dirty="0"/>
              <a:t>Union_logger_3D_space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D7374F-19CB-AC44-A2CB-F1724EA4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858565A-4F35-9742-A54D-AAF01E2F842E}"/>
              </a:ext>
            </a:extLst>
          </p:cNvPr>
          <p:cNvSpPr txBox="1">
            <a:spLocks/>
          </p:cNvSpPr>
          <p:nvPr/>
        </p:nvSpPr>
        <p:spPr>
          <a:xfrm>
            <a:off x="5997704" y="2723322"/>
            <a:ext cx="5137435" cy="360714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List of absorption loggers</a:t>
            </a:r>
          </a:p>
          <a:p>
            <a:pPr lvl="1"/>
            <a:r>
              <a:rPr lang="da-DK" dirty="0"/>
              <a:t>Union_abs_logger_1D_space</a:t>
            </a:r>
          </a:p>
          <a:p>
            <a:pPr lvl="1"/>
            <a:r>
              <a:rPr lang="da-DK" dirty="0"/>
              <a:t>Union_abs_logger_1D_space_event</a:t>
            </a:r>
          </a:p>
          <a:p>
            <a:pPr lvl="1"/>
            <a:r>
              <a:rPr lang="da-DK" dirty="0"/>
              <a:t>Union_abs_logger_1D_space_tof</a:t>
            </a:r>
          </a:p>
          <a:p>
            <a:pPr lvl="1"/>
            <a:r>
              <a:rPr lang="da-DK" dirty="0"/>
              <a:t>Union_abs_logger_1D_space_tof_to_lambda</a:t>
            </a:r>
          </a:p>
          <a:p>
            <a:pPr lvl="1"/>
            <a:r>
              <a:rPr lang="da-DK" dirty="0"/>
              <a:t>Union_abs_logger_2D_space</a:t>
            </a:r>
          </a:p>
          <a:p>
            <a:pPr lvl="1"/>
            <a:r>
              <a:rPr lang="da-DK" dirty="0" err="1"/>
              <a:t>Union_abs_logger_event</a:t>
            </a:r>
            <a:endParaRPr lang="da-DK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D6CC7B1-5560-7A4D-9DF5-9BD1DFCF5552}"/>
              </a:ext>
            </a:extLst>
          </p:cNvPr>
          <p:cNvSpPr txBox="1">
            <a:spLocks/>
          </p:cNvSpPr>
          <p:nvPr/>
        </p:nvSpPr>
        <p:spPr>
          <a:xfrm>
            <a:off x="1103709" y="1454728"/>
            <a:ext cx="10031430" cy="96734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All loggers </a:t>
            </a:r>
            <a:r>
              <a:rPr lang="da-DK" dirty="0" err="1"/>
              <a:t>record</a:t>
            </a:r>
            <a:r>
              <a:rPr lang="da-DK" dirty="0"/>
              <a:t> </a:t>
            </a:r>
            <a:r>
              <a:rPr lang="da-DK" dirty="0" err="1"/>
              <a:t>something</a:t>
            </a:r>
            <a:r>
              <a:rPr lang="da-DK" dirty="0"/>
              <a:t> at </a:t>
            </a:r>
            <a:r>
              <a:rPr lang="da-DK" dirty="0" err="1"/>
              <a:t>scattering</a:t>
            </a:r>
            <a:r>
              <a:rPr lang="da-DK" dirty="0"/>
              <a:t> or absorption</a:t>
            </a:r>
          </a:p>
          <a:p>
            <a:pPr marL="0" indent="0">
              <a:buNone/>
            </a:pPr>
            <a:r>
              <a:rPr lang="da-DK" dirty="0"/>
              <a:t>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all </a:t>
            </a:r>
            <a:r>
              <a:rPr lang="da-DK" dirty="0" err="1"/>
              <a:t>be</a:t>
            </a:r>
            <a:r>
              <a:rPr lang="da-DK" dirty="0"/>
              <a:t> set to </a:t>
            </a:r>
            <a:r>
              <a:rPr lang="da-DK" dirty="0" err="1"/>
              <a:t>only</a:t>
            </a:r>
            <a:r>
              <a:rPr lang="da-DK" dirty="0"/>
              <a:t> log </a:t>
            </a:r>
            <a:r>
              <a:rPr lang="da-DK" dirty="0" err="1"/>
              <a:t>certain</a:t>
            </a:r>
            <a:r>
              <a:rPr lang="da-DK" dirty="0"/>
              <a:t> </a:t>
            </a:r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order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736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pace_horizontal.dat.png">
            <a:extLst>
              <a:ext uri="{FF2B5EF4-FFF2-40B4-BE49-F238E27FC236}">
                <a16:creationId xmlns:a16="http://schemas.microsoft.com/office/drawing/2014/main" id="{28ABB4F8-C162-4B4B-AEFF-A7FB50BB7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6434"/>
          <a:stretch/>
        </p:blipFill>
        <p:spPr>
          <a:xfrm>
            <a:off x="6168008" y="1437570"/>
            <a:ext cx="5785970" cy="54136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Logger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Recording information during simulation</a:t>
            </a:r>
          </a:p>
        </p:txBody>
      </p:sp>
      <p:sp>
        <p:nvSpPr>
          <p:cNvPr id="6" name="Body">
            <a:extLst>
              <a:ext uri="{FF2B5EF4-FFF2-40B4-BE49-F238E27FC236}">
                <a16:creationId xmlns:a16="http://schemas.microsoft.com/office/drawing/2014/main" id="{79CA8050-E72B-0947-B04E-0F2F009DB114}"/>
              </a:ext>
            </a:extLst>
          </p:cNvPr>
          <p:cNvSpPr txBox="1">
            <a:spLocks/>
          </p:cNvSpPr>
          <p:nvPr/>
        </p:nvSpPr>
        <p:spPr>
          <a:xfrm>
            <a:off x="479376" y="1906535"/>
            <a:ext cx="4752528" cy="454680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/>
              <a:t>Need</a:t>
            </a:r>
            <a:r>
              <a:rPr lang="da-DK" dirty="0"/>
              <a:t> to understand the simulation</a:t>
            </a:r>
          </a:p>
          <a:p>
            <a:r>
              <a:rPr lang="da-DK" dirty="0" err="1"/>
              <a:t>Record</a:t>
            </a:r>
            <a:r>
              <a:rPr lang="da-DK" dirty="0"/>
              <a:t> information </a:t>
            </a:r>
            <a:r>
              <a:rPr lang="da-DK" dirty="0" err="1"/>
              <a:t>during</a:t>
            </a:r>
            <a:r>
              <a:rPr lang="da-DK" dirty="0"/>
              <a:t> </a:t>
            </a:r>
            <a:r>
              <a:rPr lang="da-DK" dirty="0" err="1"/>
              <a:t>scattering</a:t>
            </a:r>
            <a:endParaRPr lang="da-DK" dirty="0"/>
          </a:p>
          <a:p>
            <a:r>
              <a:rPr lang="da-DK" dirty="0"/>
              <a:t>Here </a:t>
            </a:r>
            <a:r>
              <a:rPr lang="da-DK" dirty="0" err="1"/>
              <a:t>spatial</a:t>
            </a:r>
            <a:r>
              <a:rPr lang="da-DK" dirty="0"/>
              <a:t> distribution of </a:t>
            </a:r>
            <a:r>
              <a:rPr lang="da-DK" dirty="0" err="1"/>
              <a:t>scattered</a:t>
            </a:r>
            <a:r>
              <a:rPr lang="da-DK" dirty="0"/>
              <a:t> </a:t>
            </a:r>
            <a:r>
              <a:rPr lang="da-DK" dirty="0" err="1"/>
              <a:t>intensity</a:t>
            </a:r>
            <a:r>
              <a:rPr lang="da-DK" dirty="0"/>
              <a:t> from </a:t>
            </a:r>
            <a:r>
              <a:rPr lang="da-DK" dirty="0" err="1"/>
              <a:t>above</a:t>
            </a:r>
            <a:endParaRPr lang="da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114B0-68CF-C340-AA48-91B36C6098C4}"/>
              </a:ext>
            </a:extLst>
          </p:cNvPr>
          <p:cNvSpPr txBox="1"/>
          <p:nvPr/>
        </p:nvSpPr>
        <p:spPr>
          <a:xfrm>
            <a:off x="623793" y="4616605"/>
            <a:ext cx="5544215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da-DK" dirty="0"/>
              <a:t>COMPONENT </a:t>
            </a:r>
            <a:r>
              <a:rPr lang="da-DK" dirty="0" err="1"/>
              <a:t>scattering_zx</a:t>
            </a:r>
            <a:r>
              <a:rPr lang="da-DK" dirty="0"/>
              <a:t> = Union_logger_2D_space(</a:t>
            </a:r>
            <a:br>
              <a:rPr lang="da-DK" dirty="0"/>
            </a:br>
            <a:r>
              <a:rPr lang="da-DK" dirty="0"/>
              <a:t>  D_direction_1="z", D1_min=-0.15, D1_max=0.15, n1=300,</a:t>
            </a:r>
            <a:br>
              <a:rPr lang="da-DK" dirty="0"/>
            </a:br>
            <a:r>
              <a:rPr lang="da-DK" dirty="0"/>
              <a:t>  D_direction_2="x", D2_min=-0.15, D2_max=0.15, n2=300,</a:t>
            </a:r>
            <a:br>
              <a:rPr lang="da-DK" dirty="0"/>
            </a:br>
            <a:r>
              <a:rPr lang="da-DK" dirty="0"/>
              <a:t>  </a:t>
            </a:r>
            <a:r>
              <a:rPr lang="da-DK" dirty="0" err="1"/>
              <a:t>filename</a:t>
            </a:r>
            <a:r>
              <a:rPr lang="da-DK" dirty="0"/>
              <a:t>="</a:t>
            </a:r>
            <a:r>
              <a:rPr lang="da-DK" dirty="0" err="1"/>
              <a:t>scattering_zx.dat</a:t>
            </a:r>
            <a:r>
              <a:rPr lang="da-DK" dirty="0"/>
              <a:t>")</a:t>
            </a:r>
            <a:br>
              <a:rPr lang="da-DK" dirty="0"/>
            </a:br>
            <a:r>
              <a:rPr lang="da-DK" dirty="0"/>
              <a:t>AT (0,0,0) RELATIVE </a:t>
            </a:r>
            <a:r>
              <a:rPr lang="da-DK" dirty="0" err="1"/>
              <a:t>sample_position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373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B1C0-F4E3-A440-B41F-DD2D93CA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Physics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CF246-6C3E-CA4C-B688-B1FB64237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55C8A-8663-2443-AD3F-757AFC2E18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Modular </a:t>
            </a:r>
            <a:r>
              <a:rPr lang="da-DK" dirty="0" err="1"/>
              <a:t>physics</a:t>
            </a:r>
            <a:r>
              <a:rPr lang="da-DK" dirty="0"/>
              <a:t> </a:t>
            </a:r>
            <a:r>
              <a:rPr lang="da-DK" dirty="0" err="1"/>
              <a:t>description</a:t>
            </a:r>
            <a:endParaRPr lang="da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B9F6CB-188A-644B-9CB3-D0313A59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125425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Combine</a:t>
            </a:r>
            <a:r>
              <a:rPr lang="da-DK" dirty="0"/>
              <a:t> simple </a:t>
            </a:r>
            <a:r>
              <a:rPr lang="da-DK" dirty="0" err="1"/>
              <a:t>physical</a:t>
            </a:r>
            <a:r>
              <a:rPr lang="da-DK" dirty="0"/>
              <a:t> processes</a:t>
            </a:r>
          </a:p>
          <a:p>
            <a:pPr lvl="2">
              <a:buFont typeface="Wingdings" pitchFamily="2" charset="2"/>
              <a:buChar char="§"/>
            </a:pPr>
            <a:r>
              <a:rPr lang="da-DK" dirty="0" err="1"/>
              <a:t>Incoherent</a:t>
            </a:r>
            <a:r>
              <a:rPr lang="da-DK" dirty="0"/>
              <a:t> </a:t>
            </a:r>
            <a:r>
              <a:rPr lang="da-DK" dirty="0" err="1"/>
              <a:t>scattering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r>
              <a:rPr lang="da-DK" dirty="0" err="1"/>
              <a:t>Powder</a:t>
            </a:r>
            <a:r>
              <a:rPr lang="da-DK" dirty="0"/>
              <a:t> </a:t>
            </a:r>
            <a:r>
              <a:rPr lang="da-DK" dirty="0" err="1"/>
              <a:t>Bragg</a:t>
            </a:r>
            <a:r>
              <a:rPr lang="da-DK" dirty="0"/>
              <a:t> </a:t>
            </a:r>
            <a:r>
              <a:rPr lang="da-DK" dirty="0" err="1"/>
              <a:t>scattering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r>
              <a:rPr lang="da-DK" dirty="0"/>
              <a:t>Single </a:t>
            </a:r>
            <a:r>
              <a:rPr lang="da-DK" dirty="0" err="1"/>
              <a:t>crystal</a:t>
            </a:r>
            <a:r>
              <a:rPr lang="da-DK" dirty="0"/>
              <a:t> </a:t>
            </a:r>
            <a:r>
              <a:rPr lang="da-DK" dirty="0" err="1"/>
              <a:t>Bragg</a:t>
            </a:r>
            <a:r>
              <a:rPr lang="da-DK" dirty="0"/>
              <a:t> </a:t>
            </a:r>
            <a:r>
              <a:rPr lang="da-DK" dirty="0" err="1"/>
              <a:t>scattering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r>
              <a:rPr lang="da-DK" dirty="0"/>
              <a:t>Simple </a:t>
            </a:r>
            <a:r>
              <a:rPr lang="da-DK" dirty="0" err="1"/>
              <a:t>phonon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r>
              <a:rPr lang="da-DK" dirty="0"/>
              <a:t>…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Create</a:t>
            </a:r>
            <a:r>
              <a:rPr lang="da-DK" dirty="0"/>
              <a:t> </a:t>
            </a:r>
            <a:r>
              <a:rPr lang="da-DK" dirty="0" err="1"/>
              <a:t>material</a:t>
            </a:r>
            <a:r>
              <a:rPr lang="da-DK" dirty="0"/>
              <a:t> definitions by </a:t>
            </a:r>
            <a:r>
              <a:rPr lang="da-DK" dirty="0" err="1"/>
              <a:t>combining</a:t>
            </a:r>
            <a:r>
              <a:rPr lang="da-DK" dirty="0"/>
              <a:t> an </a:t>
            </a:r>
            <a:r>
              <a:rPr lang="da-DK" dirty="0" err="1"/>
              <a:t>arbitrary</a:t>
            </a:r>
            <a:r>
              <a:rPr lang="da-DK" dirty="0"/>
              <a:t> </a:t>
            </a:r>
            <a:r>
              <a:rPr lang="da-DK" dirty="0" err="1"/>
              <a:t>number</a:t>
            </a:r>
            <a:r>
              <a:rPr lang="da-DK" dirty="0"/>
              <a:t> of </a:t>
            </a:r>
            <a:r>
              <a:rPr lang="da-DK" dirty="0" err="1"/>
              <a:t>these</a:t>
            </a:r>
            <a:r>
              <a:rPr lang="da-DK" dirty="0"/>
              <a:t> processes and an </a:t>
            </a:r>
            <a:r>
              <a:rPr lang="da-DK" dirty="0" err="1"/>
              <a:t>absorbation</a:t>
            </a:r>
            <a:r>
              <a:rPr lang="da-DK" dirty="0"/>
              <a:t> </a:t>
            </a:r>
            <a:r>
              <a:rPr lang="da-DK" dirty="0" err="1"/>
              <a:t>cross</a:t>
            </a:r>
            <a:r>
              <a:rPr lang="da-DK" dirty="0"/>
              <a:t> </a:t>
            </a:r>
            <a:r>
              <a:rPr lang="da-DK" dirty="0" err="1"/>
              <a:t>section</a:t>
            </a:r>
            <a:endParaRPr lang="da-DK" dirty="0"/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99AC7895-4004-3040-9E06-09BAF1C52D22}"/>
              </a:ext>
            </a:extLst>
          </p:cNvPr>
          <p:cNvSpPr/>
          <p:nvPr/>
        </p:nvSpPr>
        <p:spPr>
          <a:xfrm>
            <a:off x="7041911" y="228628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77478D2A-7FD9-E446-8276-DAD1BBE47094}"/>
              </a:ext>
            </a:extLst>
          </p:cNvPr>
          <p:cNvSpPr/>
          <p:nvPr/>
        </p:nvSpPr>
        <p:spPr>
          <a:xfrm>
            <a:off x="7041911" y="2653705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Powder_process</a:t>
            </a:r>
            <a:endParaRPr lang="da-DK" sz="1600" dirty="0"/>
          </a:p>
        </p:txBody>
      </p:sp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C19C0338-737E-4F4C-940E-585D1A05DDE7}"/>
              </a:ext>
            </a:extLst>
          </p:cNvPr>
          <p:cNvSpPr/>
          <p:nvPr/>
        </p:nvSpPr>
        <p:spPr>
          <a:xfrm>
            <a:off x="7041911" y="3172915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11" name="Snip Single Corner Rectangle 10">
            <a:extLst>
              <a:ext uri="{FF2B5EF4-FFF2-40B4-BE49-F238E27FC236}">
                <a16:creationId xmlns:a16="http://schemas.microsoft.com/office/drawing/2014/main" id="{A2B875C7-0764-994F-A978-F44F093C7F19}"/>
              </a:ext>
            </a:extLst>
          </p:cNvPr>
          <p:cNvSpPr/>
          <p:nvPr/>
        </p:nvSpPr>
        <p:spPr>
          <a:xfrm>
            <a:off x="7041911" y="3551483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2459E2CE-45C3-BB47-AC71-6FCAB7F5F216}"/>
              </a:ext>
            </a:extLst>
          </p:cNvPr>
          <p:cNvSpPr/>
          <p:nvPr/>
        </p:nvSpPr>
        <p:spPr>
          <a:xfrm>
            <a:off x="7041911" y="4045151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0EF95314-CE97-0346-8981-23CAC881AB4C}"/>
              </a:ext>
            </a:extLst>
          </p:cNvPr>
          <p:cNvSpPr/>
          <p:nvPr/>
        </p:nvSpPr>
        <p:spPr>
          <a:xfrm>
            <a:off x="7041911" y="4423719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4009C8A2-FC99-8049-8917-7156421F0287}"/>
              </a:ext>
            </a:extLst>
          </p:cNvPr>
          <p:cNvSpPr/>
          <p:nvPr/>
        </p:nvSpPr>
        <p:spPr>
          <a:xfrm>
            <a:off x="7041911" y="4805316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NCrystal_process</a:t>
            </a:r>
            <a:endParaRPr lang="da-DK" sz="16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5C6EEBB-A452-2748-B657-46B51C0DCA5F}"/>
              </a:ext>
            </a:extLst>
          </p:cNvPr>
          <p:cNvSpPr/>
          <p:nvPr/>
        </p:nvSpPr>
        <p:spPr>
          <a:xfrm>
            <a:off x="9537317" y="4236214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Inelastic</a:t>
            </a:r>
            <a:r>
              <a:rPr lang="da-DK" dirty="0"/>
              <a:t> sample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AED0F0-E683-E749-9D63-3650B484D96A}"/>
              </a:ext>
            </a:extLst>
          </p:cNvPr>
          <p:cNvCxnSpPr>
            <a:cxnSpLocks/>
            <a:stCxn id="8" idx="0"/>
            <a:endCxn id="23" idx="1"/>
          </p:cNvCxnSpPr>
          <p:nvPr/>
        </p:nvCxnSpPr>
        <p:spPr>
          <a:xfrm>
            <a:off x="9291991" y="2440658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A4C414-8C03-7442-A0DE-4BE9150CE93F}"/>
              </a:ext>
            </a:extLst>
          </p:cNvPr>
          <p:cNvCxnSpPr>
            <a:cxnSpLocks/>
            <a:stCxn id="9" idx="0"/>
            <a:endCxn id="23" idx="1"/>
          </p:cNvCxnSpPr>
          <p:nvPr/>
        </p:nvCxnSpPr>
        <p:spPr>
          <a:xfrm flipV="1">
            <a:off x="9291991" y="2624366"/>
            <a:ext cx="245326" cy="183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7889D2-49B8-FF4F-A5C9-30AF57FCE709}"/>
              </a:ext>
            </a:extLst>
          </p:cNvPr>
          <p:cNvCxnSpPr>
            <a:cxnSpLocks/>
            <a:stCxn id="10" idx="0"/>
            <a:endCxn id="24" idx="1"/>
          </p:cNvCxnSpPr>
          <p:nvPr/>
        </p:nvCxnSpPr>
        <p:spPr>
          <a:xfrm>
            <a:off x="9291991" y="3327285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8CAD2B-BD0C-5941-AEE5-9B545ECA3045}"/>
              </a:ext>
            </a:extLst>
          </p:cNvPr>
          <p:cNvCxnSpPr>
            <a:cxnSpLocks/>
            <a:stCxn id="11" idx="0"/>
            <a:endCxn id="24" idx="1"/>
          </p:cNvCxnSpPr>
          <p:nvPr/>
        </p:nvCxnSpPr>
        <p:spPr>
          <a:xfrm flipV="1">
            <a:off x="9291991" y="3510993"/>
            <a:ext cx="245326" cy="1948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854CD5-3B8E-2342-B3C5-307FF6639C2A}"/>
              </a:ext>
            </a:extLst>
          </p:cNvPr>
          <p:cNvCxnSpPr>
            <a:cxnSpLocks/>
            <a:stCxn id="12" idx="0"/>
            <a:endCxn id="15" idx="1"/>
          </p:cNvCxnSpPr>
          <p:nvPr/>
        </p:nvCxnSpPr>
        <p:spPr>
          <a:xfrm>
            <a:off x="9291991" y="4199521"/>
            <a:ext cx="245326" cy="3747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E88439-34E6-DD42-836F-C53ED4132673}"/>
              </a:ext>
            </a:extLst>
          </p:cNvPr>
          <p:cNvCxnSpPr>
            <a:cxnSpLocks/>
            <a:stCxn id="13" idx="0"/>
            <a:endCxn id="15" idx="1"/>
          </p:cNvCxnSpPr>
          <p:nvPr/>
        </p:nvCxnSpPr>
        <p:spPr>
          <a:xfrm flipV="1">
            <a:off x="9291991" y="4574292"/>
            <a:ext cx="245326" cy="37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3CDB4C-F294-9944-80AE-A1EA2A9D190A}"/>
              </a:ext>
            </a:extLst>
          </p:cNvPr>
          <p:cNvCxnSpPr>
            <a:cxnSpLocks/>
            <a:stCxn id="14" idx="0"/>
            <a:endCxn id="15" idx="1"/>
          </p:cNvCxnSpPr>
          <p:nvPr/>
        </p:nvCxnSpPr>
        <p:spPr>
          <a:xfrm flipV="1">
            <a:off x="9291991" y="4574292"/>
            <a:ext cx="245326" cy="3853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FF843D-D72D-6040-9090-118644CCE64C}"/>
              </a:ext>
            </a:extLst>
          </p:cNvPr>
          <p:cNvSpPr/>
          <p:nvPr/>
        </p:nvSpPr>
        <p:spPr>
          <a:xfrm>
            <a:off x="9537317" y="2286288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5260C4-B344-1D42-8FD7-FCD6D955F13E}"/>
              </a:ext>
            </a:extLst>
          </p:cNvPr>
          <p:cNvSpPr/>
          <p:nvPr/>
        </p:nvSpPr>
        <p:spPr>
          <a:xfrm>
            <a:off x="9537317" y="3172915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Sample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85D1DD-D832-2246-845E-CD471949D442}"/>
              </a:ext>
            </a:extLst>
          </p:cNvPr>
          <p:cNvSpPr txBox="1"/>
          <p:nvPr/>
        </p:nvSpPr>
        <p:spPr>
          <a:xfrm>
            <a:off x="6644809" y="1562400"/>
            <a:ext cx="304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500" dirty="0">
                <a:solidFill>
                  <a:srgbClr val="666666"/>
                </a:solidFill>
              </a:rPr>
              <a:t>Processes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2642B-0D9C-B64B-AB6B-18EA1F0A6B2D}"/>
              </a:ext>
            </a:extLst>
          </p:cNvPr>
          <p:cNvSpPr txBox="1"/>
          <p:nvPr/>
        </p:nvSpPr>
        <p:spPr>
          <a:xfrm>
            <a:off x="8549808" y="1562400"/>
            <a:ext cx="304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500" dirty="0">
                <a:solidFill>
                  <a:srgbClr val="666666"/>
                </a:solidFill>
              </a:rPr>
              <a:t>Materials </a:t>
            </a: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67D6BC58-2AA1-3C44-84CB-74555E734C9C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39" name="Gruppo 49">
            <a:extLst>
              <a:ext uri="{FF2B5EF4-FFF2-40B4-BE49-F238E27FC236}">
                <a16:creationId xmlns:a16="http://schemas.microsoft.com/office/drawing/2014/main" id="{98A1235B-F811-7249-BFD2-9D9B470A7E34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40" name="object 18">
              <a:extLst>
                <a:ext uri="{FF2B5EF4-FFF2-40B4-BE49-F238E27FC236}">
                  <a16:creationId xmlns:a16="http://schemas.microsoft.com/office/drawing/2014/main" id="{F400B4FF-D843-6B45-9CF2-1895DE860028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9">
              <a:extLst>
                <a:ext uri="{FF2B5EF4-FFF2-40B4-BE49-F238E27FC236}">
                  <a16:creationId xmlns:a16="http://schemas.microsoft.com/office/drawing/2014/main" id="{39BC1436-C573-DE46-B982-761B5D8B6F68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0">
              <a:extLst>
                <a:ext uri="{FF2B5EF4-FFF2-40B4-BE49-F238E27FC236}">
                  <a16:creationId xmlns:a16="http://schemas.microsoft.com/office/drawing/2014/main" id="{53A89617-E25E-6E4D-8FC0-3CB221D60A39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1">
              <a:extLst>
                <a:ext uri="{FF2B5EF4-FFF2-40B4-BE49-F238E27FC236}">
                  <a16:creationId xmlns:a16="http://schemas.microsoft.com/office/drawing/2014/main" id="{21C31A33-9E9E-E24B-BA45-406FCA21FF62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2">
              <a:extLst>
                <a:ext uri="{FF2B5EF4-FFF2-40B4-BE49-F238E27FC236}">
                  <a16:creationId xmlns:a16="http://schemas.microsoft.com/office/drawing/2014/main" id="{730F23BA-802B-8D46-9082-788459E9C77E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3">
              <a:extLst>
                <a:ext uri="{FF2B5EF4-FFF2-40B4-BE49-F238E27FC236}">
                  <a16:creationId xmlns:a16="http://schemas.microsoft.com/office/drawing/2014/main" id="{B0B33F45-CC6A-3C45-B17E-0D0B538B0A52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4">
              <a:extLst>
                <a:ext uri="{FF2B5EF4-FFF2-40B4-BE49-F238E27FC236}">
                  <a16:creationId xmlns:a16="http://schemas.microsoft.com/office/drawing/2014/main" id="{8726DB0A-25E4-2147-99FA-54F2EE6CE9F1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5">
              <a:extLst>
                <a:ext uri="{FF2B5EF4-FFF2-40B4-BE49-F238E27FC236}">
                  <a16:creationId xmlns:a16="http://schemas.microsoft.com/office/drawing/2014/main" id="{BBA3D812-ED8C-9F41-8493-382D1CC80807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6">
              <a:extLst>
                <a:ext uri="{FF2B5EF4-FFF2-40B4-BE49-F238E27FC236}">
                  <a16:creationId xmlns:a16="http://schemas.microsoft.com/office/drawing/2014/main" id="{9A7AD7FC-4596-4947-BCD5-7E59F52B2627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21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orizontal_1_2_3.png.png">
            <a:extLst>
              <a:ext uri="{FF2B5EF4-FFF2-40B4-BE49-F238E27FC236}">
                <a16:creationId xmlns:a16="http://schemas.microsoft.com/office/drawing/2014/main" id="{1EFB97D5-CA1C-5C49-9D8E-A059D2B42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b="2876"/>
          <a:stretch/>
        </p:blipFill>
        <p:spPr>
          <a:xfrm>
            <a:off x="2340686" y="3695219"/>
            <a:ext cx="9851314" cy="31908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Logger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Recording information during simulation</a:t>
            </a:r>
          </a:p>
        </p:txBody>
      </p:sp>
      <p:sp>
        <p:nvSpPr>
          <p:cNvPr id="6" name="Body">
            <a:extLst>
              <a:ext uri="{FF2B5EF4-FFF2-40B4-BE49-F238E27FC236}">
                <a16:creationId xmlns:a16="http://schemas.microsoft.com/office/drawing/2014/main" id="{F0430E18-40A9-D540-9F97-DD30EA2D0A7F}"/>
              </a:ext>
            </a:extLst>
          </p:cNvPr>
          <p:cNvSpPr txBox="1">
            <a:spLocks/>
          </p:cNvSpPr>
          <p:nvPr/>
        </p:nvSpPr>
        <p:spPr>
          <a:xfrm>
            <a:off x="654306" y="1685101"/>
            <a:ext cx="5585710" cy="2175947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A </a:t>
            </a:r>
            <a:r>
              <a:rPr lang="da-DK" dirty="0" err="1"/>
              <a:t>specific</a:t>
            </a:r>
            <a:r>
              <a:rPr lang="da-DK" dirty="0"/>
              <a:t> </a:t>
            </a:r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order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shown</a:t>
            </a:r>
            <a:endParaRPr lang="da-DK" dirty="0"/>
          </a:p>
          <a:p>
            <a:r>
              <a:rPr lang="da-DK" dirty="0" err="1"/>
              <a:t>Improves</a:t>
            </a:r>
            <a:r>
              <a:rPr lang="da-DK" dirty="0"/>
              <a:t> </a:t>
            </a:r>
            <a:r>
              <a:rPr lang="da-DK" dirty="0" err="1"/>
              <a:t>understanding</a:t>
            </a:r>
            <a:r>
              <a:rPr lang="da-DK" dirty="0"/>
              <a:t> of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occured</a:t>
            </a:r>
            <a:endParaRPr lang="da-DK" dirty="0"/>
          </a:p>
        </p:txBody>
      </p:sp>
      <p:pic>
        <p:nvPicPr>
          <p:cNvPr id="8" name="space_horizontal.dat.png">
            <a:extLst>
              <a:ext uri="{FF2B5EF4-FFF2-40B4-BE49-F238E27FC236}">
                <a16:creationId xmlns:a16="http://schemas.microsoft.com/office/drawing/2014/main" id="{C86F820F-E370-C541-B371-60B456E77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8975"/>
          <a:stretch/>
        </p:blipFill>
        <p:spPr>
          <a:xfrm>
            <a:off x="8524585" y="1435421"/>
            <a:ext cx="3038555" cy="276582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670">
            <a:extLst>
              <a:ext uri="{FF2B5EF4-FFF2-40B4-BE49-F238E27FC236}">
                <a16:creationId xmlns:a16="http://schemas.microsoft.com/office/drawing/2014/main" id="{E3FA8BAE-0A92-7D44-A271-5D63B49A5E0E}"/>
              </a:ext>
            </a:extLst>
          </p:cNvPr>
          <p:cNvSpPr/>
          <p:nvPr/>
        </p:nvSpPr>
        <p:spPr>
          <a:xfrm>
            <a:off x="5406548" y="4243288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1</a:t>
            </a:r>
          </a:p>
        </p:txBody>
      </p:sp>
      <p:sp>
        <p:nvSpPr>
          <p:cNvPr id="10" name="Shape 1671">
            <a:extLst>
              <a:ext uri="{FF2B5EF4-FFF2-40B4-BE49-F238E27FC236}">
                <a16:creationId xmlns:a16="http://schemas.microsoft.com/office/drawing/2014/main" id="{400A936B-5133-7042-8026-AD7EA793D7FA}"/>
              </a:ext>
            </a:extLst>
          </p:cNvPr>
          <p:cNvSpPr/>
          <p:nvPr/>
        </p:nvSpPr>
        <p:spPr>
          <a:xfrm>
            <a:off x="8156052" y="4243288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2</a:t>
            </a:r>
          </a:p>
        </p:txBody>
      </p:sp>
      <p:sp>
        <p:nvSpPr>
          <p:cNvPr id="11" name="Shape 1672">
            <a:extLst>
              <a:ext uri="{FF2B5EF4-FFF2-40B4-BE49-F238E27FC236}">
                <a16:creationId xmlns:a16="http://schemas.microsoft.com/office/drawing/2014/main" id="{DCAABCB9-6C72-6A49-BDF7-A368DBCDBA79}"/>
              </a:ext>
            </a:extLst>
          </p:cNvPr>
          <p:cNvSpPr/>
          <p:nvPr/>
        </p:nvSpPr>
        <p:spPr>
          <a:xfrm>
            <a:off x="10928056" y="4243288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3</a:t>
            </a:r>
          </a:p>
        </p:txBody>
      </p:sp>
      <p:sp>
        <p:nvSpPr>
          <p:cNvPr id="12" name="Shape 1674">
            <a:extLst>
              <a:ext uri="{FF2B5EF4-FFF2-40B4-BE49-F238E27FC236}">
                <a16:creationId xmlns:a16="http://schemas.microsoft.com/office/drawing/2014/main" id="{27718046-4E30-6F4A-9770-088542839181}"/>
              </a:ext>
            </a:extLst>
          </p:cNvPr>
          <p:cNvSpPr/>
          <p:nvPr/>
        </p:nvSpPr>
        <p:spPr>
          <a:xfrm>
            <a:off x="10782843" y="1406828"/>
            <a:ext cx="427777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124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DQ_all.dat.png">
            <a:extLst>
              <a:ext uri="{FF2B5EF4-FFF2-40B4-BE49-F238E27FC236}">
                <a16:creationId xmlns:a16="http://schemas.microsoft.com/office/drawing/2014/main" id="{C7C065E7-F9EB-3D4B-9C09-EAEAC159B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7155"/>
          <a:stretch/>
        </p:blipFill>
        <p:spPr>
          <a:xfrm>
            <a:off x="5951984" y="1465548"/>
            <a:ext cx="5807968" cy="53924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Logger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Recording information during simulation</a:t>
            </a:r>
          </a:p>
        </p:txBody>
      </p:sp>
      <p:sp>
        <p:nvSpPr>
          <p:cNvPr id="6" name="Body">
            <a:extLst>
              <a:ext uri="{FF2B5EF4-FFF2-40B4-BE49-F238E27FC236}">
                <a16:creationId xmlns:a16="http://schemas.microsoft.com/office/drawing/2014/main" id="{4CA2AEC4-5CAD-B346-8492-F65D36FE0D61}"/>
              </a:ext>
            </a:extLst>
          </p:cNvPr>
          <p:cNvSpPr txBox="1">
            <a:spLocks/>
          </p:cNvSpPr>
          <p:nvPr/>
        </p:nvSpPr>
        <p:spPr>
          <a:xfrm>
            <a:off x="407368" y="1839464"/>
            <a:ext cx="5769952" cy="454680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Here the </a:t>
            </a:r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vector</a:t>
            </a:r>
            <a:r>
              <a:rPr lang="da-DK" dirty="0"/>
              <a:t> is </a:t>
            </a:r>
            <a:r>
              <a:rPr lang="da-DK" dirty="0" err="1"/>
              <a:t>recorded</a:t>
            </a:r>
            <a:endParaRPr lang="da-DK" dirty="0"/>
          </a:p>
          <a:p>
            <a:r>
              <a:rPr lang="da-DK" dirty="0"/>
              <a:t>Visible </a:t>
            </a:r>
            <a:r>
              <a:rPr lang="da-DK" dirty="0" err="1"/>
              <a:t>Bragg</a:t>
            </a:r>
            <a:r>
              <a:rPr lang="da-DK" dirty="0"/>
              <a:t> </a:t>
            </a:r>
            <a:r>
              <a:rPr lang="da-DK" dirty="0" err="1"/>
              <a:t>peaks</a:t>
            </a:r>
            <a:r>
              <a:rPr lang="da-DK" dirty="0"/>
              <a:t> and </a:t>
            </a:r>
            <a:r>
              <a:rPr lang="da-DK" dirty="0" err="1"/>
              <a:t>Debye</a:t>
            </a:r>
            <a:r>
              <a:rPr lang="da-DK" dirty="0"/>
              <a:t> </a:t>
            </a:r>
            <a:r>
              <a:rPr lang="da-DK" dirty="0" err="1"/>
              <a:t>Scherrer</a:t>
            </a:r>
            <a:r>
              <a:rPr lang="da-DK" dirty="0"/>
              <a:t> </a:t>
            </a:r>
            <a:r>
              <a:rPr lang="da-DK" dirty="0" err="1"/>
              <a:t>cones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79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DQ_1_2_3.png.png">
            <a:extLst>
              <a:ext uri="{FF2B5EF4-FFF2-40B4-BE49-F238E27FC236}">
                <a16:creationId xmlns:a16="http://schemas.microsoft.com/office/drawing/2014/main" id="{EAD4AA03-C320-9E47-80F0-272BB390E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1645" b="2592"/>
          <a:stretch/>
        </p:blipFill>
        <p:spPr>
          <a:xfrm>
            <a:off x="2342842" y="4023008"/>
            <a:ext cx="9849158" cy="281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Logger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Recording information during simulation</a:t>
            </a:r>
          </a:p>
        </p:txBody>
      </p:sp>
      <p:pic>
        <p:nvPicPr>
          <p:cNvPr id="7" name="2DQ_all.dat.png">
            <a:extLst>
              <a:ext uri="{FF2B5EF4-FFF2-40B4-BE49-F238E27FC236}">
                <a16:creationId xmlns:a16="http://schemas.microsoft.com/office/drawing/2014/main" id="{CB421631-3E32-9B42-B09D-F1402EA2F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8033"/>
          <a:stretch/>
        </p:blipFill>
        <p:spPr>
          <a:xfrm>
            <a:off x="8739767" y="1460595"/>
            <a:ext cx="2786237" cy="256241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670">
            <a:extLst>
              <a:ext uri="{FF2B5EF4-FFF2-40B4-BE49-F238E27FC236}">
                <a16:creationId xmlns:a16="http://schemas.microsoft.com/office/drawing/2014/main" id="{DB21F65C-E835-5B4D-BFCB-B878E8178261}"/>
              </a:ext>
            </a:extLst>
          </p:cNvPr>
          <p:cNvSpPr/>
          <p:nvPr/>
        </p:nvSpPr>
        <p:spPr>
          <a:xfrm>
            <a:off x="5406548" y="4175821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1</a:t>
            </a:r>
          </a:p>
        </p:txBody>
      </p:sp>
      <p:sp>
        <p:nvSpPr>
          <p:cNvPr id="10" name="Shape 1671">
            <a:extLst>
              <a:ext uri="{FF2B5EF4-FFF2-40B4-BE49-F238E27FC236}">
                <a16:creationId xmlns:a16="http://schemas.microsoft.com/office/drawing/2014/main" id="{933CA84E-6717-6147-91F6-B93EBE07E164}"/>
              </a:ext>
            </a:extLst>
          </p:cNvPr>
          <p:cNvSpPr/>
          <p:nvPr/>
        </p:nvSpPr>
        <p:spPr>
          <a:xfrm>
            <a:off x="8156052" y="4175821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2</a:t>
            </a:r>
          </a:p>
        </p:txBody>
      </p:sp>
      <p:sp>
        <p:nvSpPr>
          <p:cNvPr id="11" name="Shape 1672">
            <a:extLst>
              <a:ext uri="{FF2B5EF4-FFF2-40B4-BE49-F238E27FC236}">
                <a16:creationId xmlns:a16="http://schemas.microsoft.com/office/drawing/2014/main" id="{5EA1E818-C528-CA4F-BF65-DA5863C0F0EB}"/>
              </a:ext>
            </a:extLst>
          </p:cNvPr>
          <p:cNvSpPr/>
          <p:nvPr/>
        </p:nvSpPr>
        <p:spPr>
          <a:xfrm>
            <a:off x="10928056" y="4175821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3</a:t>
            </a:r>
          </a:p>
        </p:txBody>
      </p:sp>
      <p:sp>
        <p:nvSpPr>
          <p:cNvPr id="12" name="Shape 1674">
            <a:extLst>
              <a:ext uri="{FF2B5EF4-FFF2-40B4-BE49-F238E27FC236}">
                <a16:creationId xmlns:a16="http://schemas.microsoft.com/office/drawing/2014/main" id="{E03A791D-E02B-FD4C-BA20-B671B44116F3}"/>
              </a:ext>
            </a:extLst>
          </p:cNvPr>
          <p:cNvSpPr/>
          <p:nvPr/>
        </p:nvSpPr>
        <p:spPr>
          <a:xfrm>
            <a:off x="10787439" y="1518369"/>
            <a:ext cx="427777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All</a:t>
            </a:r>
          </a:p>
        </p:txBody>
      </p:sp>
      <p:sp>
        <p:nvSpPr>
          <p:cNvPr id="13" name="Body">
            <a:extLst>
              <a:ext uri="{FF2B5EF4-FFF2-40B4-BE49-F238E27FC236}">
                <a16:creationId xmlns:a16="http://schemas.microsoft.com/office/drawing/2014/main" id="{31DC2042-A2BD-AE43-AB5A-D99D38D4107C}"/>
              </a:ext>
            </a:extLst>
          </p:cNvPr>
          <p:cNvSpPr txBox="1">
            <a:spLocks/>
          </p:cNvSpPr>
          <p:nvPr/>
        </p:nvSpPr>
        <p:spPr>
          <a:xfrm>
            <a:off x="654306" y="1685101"/>
            <a:ext cx="5585710" cy="2175947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A </a:t>
            </a:r>
            <a:r>
              <a:rPr lang="da-DK" dirty="0" err="1"/>
              <a:t>specific</a:t>
            </a:r>
            <a:r>
              <a:rPr lang="da-DK" dirty="0"/>
              <a:t> </a:t>
            </a:r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order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shown</a:t>
            </a:r>
            <a:endParaRPr lang="da-DK" dirty="0"/>
          </a:p>
          <a:p>
            <a:r>
              <a:rPr lang="da-DK" dirty="0" err="1"/>
              <a:t>Improves</a:t>
            </a:r>
            <a:r>
              <a:rPr lang="da-DK" dirty="0"/>
              <a:t> </a:t>
            </a:r>
            <a:r>
              <a:rPr lang="da-DK" dirty="0" err="1"/>
              <a:t>understanding</a:t>
            </a:r>
            <a:r>
              <a:rPr lang="da-DK" dirty="0"/>
              <a:t> of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occured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95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2Ca2Ni7_thesis1.mp4">
            <a:extLst>
              <a:ext uri="{FF2B5EF4-FFF2-40B4-BE49-F238E27FC236}">
                <a16:creationId xmlns:a16="http://schemas.microsoft.com/office/drawing/2014/main" id="{730ED760-130F-D84A-9502-FB243DA90167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l="15215" r="15116"/>
          <a:stretch/>
        </p:blipFill>
        <p:spPr>
          <a:xfrm>
            <a:off x="1775520" y="-13515"/>
            <a:ext cx="8568952" cy="69185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78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11.png">
            <a:extLst>
              <a:ext uri="{FF2B5EF4-FFF2-40B4-BE49-F238E27FC236}">
                <a16:creationId xmlns:a16="http://schemas.microsoft.com/office/drawing/2014/main" id="{93ED3C11-88FB-1843-ADA1-792486407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5946" b="2758"/>
          <a:stretch/>
        </p:blipFill>
        <p:spPr>
          <a:xfrm>
            <a:off x="4511824" y="1471583"/>
            <a:ext cx="7680176" cy="539237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Limiting logger components to record interesting neutrons</a:t>
            </a:r>
          </a:p>
        </p:txBody>
      </p:sp>
      <p:sp>
        <p:nvSpPr>
          <p:cNvPr id="9" name="Shape 1659">
            <a:extLst>
              <a:ext uri="{FF2B5EF4-FFF2-40B4-BE49-F238E27FC236}">
                <a16:creationId xmlns:a16="http://schemas.microsoft.com/office/drawing/2014/main" id="{14334061-91C0-3B4C-A8A8-03730B070DB5}"/>
              </a:ext>
            </a:extLst>
          </p:cNvPr>
          <p:cNvSpPr/>
          <p:nvPr/>
        </p:nvSpPr>
        <p:spPr>
          <a:xfrm>
            <a:off x="9923425" y="4869160"/>
            <a:ext cx="368671" cy="37752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31639" tIns="31639" rIns="31639" bIns="3163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215"/>
          </a:p>
        </p:txBody>
      </p:sp>
      <p:sp>
        <p:nvSpPr>
          <p:cNvPr id="10" name="Body">
            <a:extLst>
              <a:ext uri="{FF2B5EF4-FFF2-40B4-BE49-F238E27FC236}">
                <a16:creationId xmlns:a16="http://schemas.microsoft.com/office/drawing/2014/main" id="{94C1BDAC-7022-2347-B431-BB49A48379E1}"/>
              </a:ext>
            </a:extLst>
          </p:cNvPr>
          <p:cNvSpPr txBox="1">
            <a:spLocks/>
          </p:cNvSpPr>
          <p:nvPr/>
        </p:nvSpPr>
        <p:spPr>
          <a:xfrm>
            <a:off x="551384" y="1839464"/>
            <a:ext cx="4752528" cy="454680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/>
              <a:t>Wish</a:t>
            </a:r>
            <a:r>
              <a:rPr lang="da-DK" dirty="0"/>
              <a:t> to understand </a:t>
            </a:r>
            <a:r>
              <a:rPr lang="da-DK" dirty="0" err="1"/>
              <a:t>how</a:t>
            </a:r>
            <a:r>
              <a:rPr lang="da-DK" dirty="0"/>
              <a:t> </a:t>
            </a:r>
            <a:r>
              <a:rPr lang="da-DK" dirty="0" err="1"/>
              <a:t>individual</a:t>
            </a:r>
            <a:r>
              <a:rPr lang="da-DK" dirty="0"/>
              <a:t> </a:t>
            </a:r>
            <a:r>
              <a:rPr lang="da-DK" dirty="0" err="1"/>
              <a:t>background</a:t>
            </a:r>
            <a:r>
              <a:rPr lang="da-DK" dirty="0"/>
              <a:t> features </a:t>
            </a:r>
            <a:r>
              <a:rPr lang="da-DK" dirty="0" err="1"/>
              <a:t>arose</a:t>
            </a:r>
            <a:endParaRPr lang="da-DK" dirty="0"/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51F2AE1-1736-804C-A53C-4DE2E3E9F923}"/>
              </a:ext>
            </a:extLst>
          </p:cNvPr>
          <p:cNvSpPr txBox="1"/>
          <p:nvPr/>
        </p:nvSpPr>
        <p:spPr>
          <a:xfrm>
            <a:off x="1184343" y="6298262"/>
            <a:ext cx="47195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63498CAC-2B54-C44F-94A3-5929E4E0F29C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CCCE7383-0DDE-664E-A1B7-F7E2D11C1914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9D89D6A1-6969-5C45-A219-FEAF571B1CF5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905C27CD-A32F-B94C-B413-F88282967D16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4365F0C5-C0C3-1A41-8C9D-4EFBDAA213FF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A3102A18-C699-B740-B343-2D805A3D6448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4B09E30B-DC75-7B4C-A515-A3399431041C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DCBCC248-B2E3-A544-9EA8-FD0587C9DF06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8C903CC3-5CF6-2B4D-B53E-81517F343E32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42F71A8D-E5AA-054F-912C-1C3A7143D2A1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83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C678A-C05D-A543-972B-5CB5D9B9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Conditional</a:t>
            </a:r>
            <a:r>
              <a:rPr lang="da-DK" dirty="0"/>
              <a:t> components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2E198-D57F-864B-A9DC-4A925AB6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36E38-AAF7-7246-A0E5-9B2F616A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A5BFCF-3C30-AF42-B5C8-E709F90BB7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Limiting logger components to record interesting neutrons</a:t>
            </a:r>
          </a:p>
          <a:p>
            <a:endParaRPr lang="da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28CB09-1438-EB42-A73A-B11FD87B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113704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Conditional</a:t>
            </a:r>
            <a:r>
              <a:rPr lang="da-DK" dirty="0"/>
              <a:t> components set up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condition</a:t>
            </a:r>
            <a:r>
              <a:rPr lang="da-DK" dirty="0"/>
              <a:t> upon the final neutron, </a:t>
            </a:r>
            <a:r>
              <a:rPr lang="da-DK" dirty="0" err="1"/>
              <a:t>such</a:t>
            </a:r>
            <a:r>
              <a:rPr lang="da-DK" dirty="0"/>
              <a:t> as if it hits a </a:t>
            </a:r>
            <a:r>
              <a:rPr lang="da-DK" dirty="0" err="1"/>
              <a:t>certain</a:t>
            </a:r>
            <a:r>
              <a:rPr lang="da-DK" dirty="0"/>
              <a:t> </a:t>
            </a:r>
            <a:r>
              <a:rPr lang="da-DK" dirty="0" err="1"/>
              <a:t>area</a:t>
            </a:r>
            <a:r>
              <a:rPr lang="da-DK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Conditional</a:t>
            </a:r>
            <a:r>
              <a:rPr lang="da-DK" dirty="0"/>
              <a:t> components </a:t>
            </a:r>
            <a:r>
              <a:rPr lang="da-DK" dirty="0" err="1"/>
              <a:t>modify</a:t>
            </a:r>
            <a:r>
              <a:rPr lang="da-DK" dirty="0"/>
              <a:t> </a:t>
            </a:r>
            <a:r>
              <a:rPr lang="da-DK" dirty="0" err="1"/>
              <a:t>existing</a:t>
            </a:r>
            <a:r>
              <a:rPr lang="da-DK" dirty="0"/>
              <a:t> loggers with </a:t>
            </a:r>
            <a:r>
              <a:rPr lang="da-DK" i="1" dirty="0" err="1"/>
              <a:t>target_loggers</a:t>
            </a:r>
            <a:endParaRPr lang="da-DK" i="1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Can </a:t>
            </a:r>
            <a:r>
              <a:rPr lang="da-DK" dirty="0" err="1"/>
              <a:t>specify</a:t>
            </a:r>
            <a:r>
              <a:rPr lang="da-DK" dirty="0"/>
              <a:t> </a:t>
            </a:r>
            <a:r>
              <a:rPr lang="da-DK" dirty="0" err="1"/>
              <a:t>many</a:t>
            </a:r>
            <a:r>
              <a:rPr lang="da-DK" dirty="0"/>
              <a:t> loggers with </a:t>
            </a:r>
            <a:r>
              <a:rPr lang="da-DK" dirty="0" err="1"/>
              <a:t>comma</a:t>
            </a:r>
            <a:r>
              <a:rPr lang="da-DK" dirty="0"/>
              <a:t> </a:t>
            </a:r>
            <a:r>
              <a:rPr lang="da-DK" dirty="0" err="1"/>
              <a:t>separated</a:t>
            </a:r>
            <a:r>
              <a:rPr lang="da-DK" dirty="0"/>
              <a:t> list</a:t>
            </a:r>
          </a:p>
          <a:p>
            <a:pPr marL="0" indent="0">
              <a:buNone/>
            </a:pP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Current</a:t>
            </a:r>
            <a:r>
              <a:rPr lang="da-DK" dirty="0"/>
              <a:t> </a:t>
            </a:r>
            <a:r>
              <a:rPr lang="da-DK" dirty="0" err="1"/>
              <a:t>conditionals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r>
              <a:rPr lang="da-DK" dirty="0" err="1"/>
              <a:t>Union_conditional_PSD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r>
              <a:rPr lang="da-DK" dirty="0" err="1"/>
              <a:t>Union_conditional_standard</a:t>
            </a:r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983999-E040-404E-90E9-395BC9E1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0F2B2-BD18-434D-8320-C9BFE7B056C1}"/>
              </a:ext>
            </a:extLst>
          </p:cNvPr>
          <p:cNvSpPr txBox="1"/>
          <p:nvPr/>
        </p:nvSpPr>
        <p:spPr>
          <a:xfrm>
            <a:off x="5783709" y="2056300"/>
            <a:ext cx="6332091" cy="3600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da-DK" dirty="0"/>
              <a:t>COMPONENT </a:t>
            </a:r>
            <a:r>
              <a:rPr lang="da-DK" dirty="0" err="1"/>
              <a:t>scattering_zx</a:t>
            </a:r>
            <a:r>
              <a:rPr lang="da-DK" dirty="0"/>
              <a:t> = Union_logger_2D_space(</a:t>
            </a:r>
            <a:br>
              <a:rPr lang="da-DK" dirty="0"/>
            </a:br>
            <a:r>
              <a:rPr lang="da-DK" dirty="0"/>
              <a:t>  D_direction_1 = "z", D1_min = -0.15, D1_max = 0.15, n1 = 300,</a:t>
            </a:r>
            <a:br>
              <a:rPr lang="da-DK" dirty="0"/>
            </a:br>
            <a:r>
              <a:rPr lang="da-DK" dirty="0"/>
              <a:t>  D_direction_2 = "x", D2_min = -0.15, D2_max = 0.15, n2 = 300,</a:t>
            </a:r>
            <a:br>
              <a:rPr lang="da-DK" dirty="0"/>
            </a:br>
            <a:r>
              <a:rPr lang="da-DK" dirty="0"/>
              <a:t>  </a:t>
            </a:r>
            <a:r>
              <a:rPr lang="da-DK" dirty="0" err="1"/>
              <a:t>filename</a:t>
            </a:r>
            <a:r>
              <a:rPr lang="da-DK" dirty="0"/>
              <a:t> = "</a:t>
            </a:r>
            <a:r>
              <a:rPr lang="da-DK" dirty="0" err="1"/>
              <a:t>scattering_zx.dat</a:t>
            </a:r>
            <a:r>
              <a:rPr lang="da-DK" dirty="0"/>
              <a:t>")</a:t>
            </a:r>
            <a:br>
              <a:rPr lang="da-DK" dirty="0"/>
            </a:br>
            <a:r>
              <a:rPr lang="da-DK" dirty="0"/>
              <a:t>AT (0,0,0) RELATIVE </a:t>
            </a:r>
            <a:r>
              <a:rPr lang="da-DK" dirty="0" err="1"/>
              <a:t>sample_position</a:t>
            </a:r>
            <a:endParaRPr lang="da-DK" dirty="0"/>
          </a:p>
          <a:p>
            <a:endParaRPr lang="da-DK" dirty="0"/>
          </a:p>
          <a:p>
            <a:r>
              <a:rPr lang="da-DK" dirty="0"/>
              <a:t>COMPONENT </a:t>
            </a:r>
            <a:r>
              <a:rPr lang="da-DK" dirty="0" err="1"/>
              <a:t>conditional_psd</a:t>
            </a:r>
            <a:r>
              <a:rPr lang="da-DK" dirty="0"/>
              <a:t> = </a:t>
            </a:r>
            <a:r>
              <a:rPr lang="da-DK" dirty="0" err="1"/>
              <a:t>Union_conditional_PSD</a:t>
            </a:r>
            <a:r>
              <a:rPr lang="da-DK" dirty="0"/>
              <a:t>(</a:t>
            </a:r>
          </a:p>
          <a:p>
            <a:r>
              <a:rPr lang="da-DK" dirty="0"/>
              <a:t>  </a:t>
            </a:r>
            <a:r>
              <a:rPr lang="da-DK" dirty="0" err="1"/>
              <a:t>xwidth</a:t>
            </a:r>
            <a:r>
              <a:rPr lang="da-DK" dirty="0"/>
              <a:t> = 0.02, </a:t>
            </a:r>
            <a:r>
              <a:rPr lang="da-DK" dirty="0" err="1"/>
              <a:t>yheight</a:t>
            </a:r>
            <a:r>
              <a:rPr lang="da-DK" dirty="0"/>
              <a:t> = 0.02,</a:t>
            </a:r>
          </a:p>
          <a:p>
            <a:r>
              <a:rPr lang="da-DK" dirty="0"/>
              <a:t>  </a:t>
            </a:r>
            <a:r>
              <a:rPr lang="da-DK" dirty="0" err="1"/>
              <a:t>time_min</a:t>
            </a:r>
            <a:r>
              <a:rPr lang="da-DK" dirty="0"/>
              <a:t> = 2E-6, </a:t>
            </a:r>
            <a:r>
              <a:rPr lang="da-DK" dirty="0" err="1"/>
              <a:t>time_max</a:t>
            </a:r>
            <a:r>
              <a:rPr lang="da-DK" dirty="0"/>
              <a:t> = 8E-6</a:t>
            </a:r>
          </a:p>
          <a:p>
            <a:r>
              <a:rPr lang="da-DK" dirty="0"/>
              <a:t>  </a:t>
            </a:r>
            <a:r>
              <a:rPr lang="da-DK" dirty="0" err="1"/>
              <a:t>target_loggers</a:t>
            </a:r>
            <a:r>
              <a:rPr lang="da-DK" dirty="0"/>
              <a:t> = ”</a:t>
            </a:r>
            <a:r>
              <a:rPr lang="da-DK" dirty="0" err="1"/>
              <a:t>scattering_zx</a:t>
            </a:r>
            <a:r>
              <a:rPr lang="da-DK" dirty="0"/>
              <a:t>”)</a:t>
            </a:r>
          </a:p>
          <a:p>
            <a:r>
              <a:rPr lang="da-DK" dirty="0"/>
              <a:t>AT (0,0,1) RELATIVE </a:t>
            </a:r>
            <a:r>
              <a:rPr lang="da-DK" dirty="0" err="1"/>
              <a:t>sample_position</a:t>
            </a:r>
            <a:endParaRPr lang="da-DK" dirty="0"/>
          </a:p>
          <a:p>
            <a:r>
              <a:rPr lang="da-DK" dirty="0"/>
              <a:t> 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95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11.png">
            <a:extLst>
              <a:ext uri="{FF2B5EF4-FFF2-40B4-BE49-F238E27FC236}">
                <a16:creationId xmlns:a16="http://schemas.microsoft.com/office/drawing/2014/main" id="{93ED3C11-88FB-1843-ADA1-792486407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5946" b="2758"/>
          <a:stretch/>
        </p:blipFill>
        <p:spPr>
          <a:xfrm>
            <a:off x="4511824" y="1471583"/>
            <a:ext cx="7680176" cy="539237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Limiting logger components to record interesting neutrons</a:t>
            </a:r>
          </a:p>
        </p:txBody>
      </p:sp>
      <p:sp>
        <p:nvSpPr>
          <p:cNvPr id="9" name="Shape 1659">
            <a:extLst>
              <a:ext uri="{FF2B5EF4-FFF2-40B4-BE49-F238E27FC236}">
                <a16:creationId xmlns:a16="http://schemas.microsoft.com/office/drawing/2014/main" id="{14334061-91C0-3B4C-A8A8-03730B070DB5}"/>
              </a:ext>
            </a:extLst>
          </p:cNvPr>
          <p:cNvSpPr/>
          <p:nvPr/>
        </p:nvSpPr>
        <p:spPr>
          <a:xfrm>
            <a:off x="9923425" y="4869160"/>
            <a:ext cx="368671" cy="37752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31639" tIns="31639" rIns="31639" bIns="3163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215"/>
          </a:p>
        </p:txBody>
      </p:sp>
      <p:sp>
        <p:nvSpPr>
          <p:cNvPr id="10" name="Body">
            <a:extLst>
              <a:ext uri="{FF2B5EF4-FFF2-40B4-BE49-F238E27FC236}">
                <a16:creationId xmlns:a16="http://schemas.microsoft.com/office/drawing/2014/main" id="{94C1BDAC-7022-2347-B431-BB49A48379E1}"/>
              </a:ext>
            </a:extLst>
          </p:cNvPr>
          <p:cNvSpPr txBox="1">
            <a:spLocks/>
          </p:cNvSpPr>
          <p:nvPr/>
        </p:nvSpPr>
        <p:spPr>
          <a:xfrm>
            <a:off x="551384" y="1839464"/>
            <a:ext cx="4752528" cy="454680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/>
              <a:t>Wish</a:t>
            </a:r>
            <a:r>
              <a:rPr lang="da-DK" dirty="0"/>
              <a:t> to understand </a:t>
            </a:r>
            <a:r>
              <a:rPr lang="da-DK" dirty="0" err="1"/>
              <a:t>how</a:t>
            </a:r>
            <a:r>
              <a:rPr lang="da-DK" dirty="0"/>
              <a:t> </a:t>
            </a:r>
            <a:r>
              <a:rPr lang="da-DK" dirty="0" err="1"/>
              <a:t>individual</a:t>
            </a:r>
            <a:r>
              <a:rPr lang="da-DK" dirty="0"/>
              <a:t> </a:t>
            </a:r>
            <a:r>
              <a:rPr lang="da-DK" dirty="0" err="1"/>
              <a:t>background</a:t>
            </a:r>
            <a:r>
              <a:rPr lang="da-DK" dirty="0"/>
              <a:t> features </a:t>
            </a:r>
            <a:r>
              <a:rPr lang="da-DK" dirty="0" err="1"/>
              <a:t>arose</a:t>
            </a:r>
            <a:endParaRPr lang="da-DK" dirty="0"/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51F2AE1-1736-804C-A53C-4DE2E3E9F923}"/>
              </a:ext>
            </a:extLst>
          </p:cNvPr>
          <p:cNvSpPr txBox="1"/>
          <p:nvPr/>
        </p:nvSpPr>
        <p:spPr>
          <a:xfrm>
            <a:off x="1184343" y="6298262"/>
            <a:ext cx="47195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63498CAC-2B54-C44F-94A3-5929E4E0F29C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CCCE7383-0DDE-664E-A1B7-F7E2D11C1914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9D89D6A1-6969-5C45-A219-FEAF571B1CF5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905C27CD-A32F-B94C-B413-F88282967D16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4365F0C5-C0C3-1A41-8C9D-4EFBDAA213FF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A3102A18-C699-B740-B343-2D805A3D6448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4B09E30B-DC75-7B4C-A515-A3399431041C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DCBCC248-B2E3-A544-9EA8-FD0587C9DF06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8C903CC3-5CF6-2B4D-B53E-81517F343E32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42F71A8D-E5AA-054F-912C-1C3A7143D2A1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326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vel_11_full_con.png">
            <a:extLst>
              <a:ext uri="{FF2B5EF4-FFF2-40B4-BE49-F238E27FC236}">
                <a16:creationId xmlns:a16="http://schemas.microsoft.com/office/drawing/2014/main" id="{F32A9D39-E8E4-4349-A49B-1C239D44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7305" b="3485"/>
          <a:stretch/>
        </p:blipFill>
        <p:spPr>
          <a:xfrm>
            <a:off x="4520598" y="1555200"/>
            <a:ext cx="7682553" cy="527081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Limiting logger components to record interesting neutrons</a:t>
            </a:r>
          </a:p>
        </p:txBody>
      </p:sp>
      <p:sp>
        <p:nvSpPr>
          <p:cNvPr id="8" name="Body">
            <a:extLst>
              <a:ext uri="{FF2B5EF4-FFF2-40B4-BE49-F238E27FC236}">
                <a16:creationId xmlns:a16="http://schemas.microsoft.com/office/drawing/2014/main" id="{BA116F10-A873-0545-A089-5C035126B142}"/>
              </a:ext>
            </a:extLst>
          </p:cNvPr>
          <p:cNvSpPr txBox="1">
            <a:spLocks/>
          </p:cNvSpPr>
          <p:nvPr/>
        </p:nvSpPr>
        <p:spPr>
          <a:xfrm>
            <a:off x="551384" y="1839464"/>
            <a:ext cx="4752528" cy="454680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/>
              <a:t>Wish</a:t>
            </a:r>
            <a:r>
              <a:rPr lang="da-DK" dirty="0"/>
              <a:t> to understand </a:t>
            </a:r>
            <a:r>
              <a:rPr lang="da-DK" dirty="0" err="1"/>
              <a:t>how</a:t>
            </a:r>
            <a:r>
              <a:rPr lang="da-DK" dirty="0"/>
              <a:t> </a:t>
            </a:r>
            <a:r>
              <a:rPr lang="da-DK" dirty="0" err="1"/>
              <a:t>individual</a:t>
            </a:r>
            <a:r>
              <a:rPr lang="da-DK" dirty="0"/>
              <a:t> </a:t>
            </a:r>
            <a:r>
              <a:rPr lang="da-DK" dirty="0" err="1"/>
              <a:t>background</a:t>
            </a:r>
            <a:r>
              <a:rPr lang="da-DK" dirty="0"/>
              <a:t> features </a:t>
            </a:r>
            <a:r>
              <a:rPr lang="da-DK" dirty="0" err="1"/>
              <a:t>arose</a:t>
            </a:r>
            <a:endParaRPr lang="da-DK" dirty="0"/>
          </a:p>
          <a:p>
            <a:r>
              <a:rPr lang="da-DK" dirty="0"/>
              <a:t>Select </a:t>
            </a:r>
            <a:r>
              <a:rPr lang="da-DK" dirty="0" err="1"/>
              <a:t>subset</a:t>
            </a:r>
            <a:r>
              <a:rPr lang="da-DK" dirty="0"/>
              <a:t> of output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recorded</a:t>
            </a:r>
            <a:r>
              <a:rPr lang="da-DK" dirty="0"/>
              <a:t> in loggers </a:t>
            </a:r>
            <a:r>
              <a:rPr lang="da-DK" dirty="0" err="1"/>
              <a:t>using</a:t>
            </a:r>
            <a:r>
              <a:rPr lang="da-DK" dirty="0"/>
              <a:t> Union </a:t>
            </a:r>
            <a:r>
              <a:rPr lang="da-DK" dirty="0" err="1"/>
              <a:t>conditionals</a:t>
            </a:r>
            <a:endParaRPr lang="da-DK" dirty="0"/>
          </a:p>
        </p:txBody>
      </p:sp>
      <p:sp>
        <p:nvSpPr>
          <p:cNvPr id="9" name="Shape 1659">
            <a:extLst>
              <a:ext uri="{FF2B5EF4-FFF2-40B4-BE49-F238E27FC236}">
                <a16:creationId xmlns:a16="http://schemas.microsoft.com/office/drawing/2014/main" id="{7E83AE8A-9D88-9040-AD46-1F7FBFA15123}"/>
              </a:ext>
            </a:extLst>
          </p:cNvPr>
          <p:cNvSpPr/>
          <p:nvPr/>
        </p:nvSpPr>
        <p:spPr>
          <a:xfrm>
            <a:off x="9923425" y="4869160"/>
            <a:ext cx="368671" cy="37752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31639" tIns="31639" rIns="31639" bIns="3163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215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5B22504B-BE3C-7D46-8DE1-34F4CD968A54}"/>
              </a:ext>
            </a:extLst>
          </p:cNvPr>
          <p:cNvSpPr txBox="1"/>
          <p:nvPr/>
        </p:nvSpPr>
        <p:spPr>
          <a:xfrm>
            <a:off x="1184343" y="6298262"/>
            <a:ext cx="47195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1" name="Gruppo 49">
            <a:extLst>
              <a:ext uri="{FF2B5EF4-FFF2-40B4-BE49-F238E27FC236}">
                <a16:creationId xmlns:a16="http://schemas.microsoft.com/office/drawing/2014/main" id="{BF50414B-C65C-5246-B302-230EEE5C96DF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DA60946A-CF2A-F942-94EF-63D465ED4E46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AAF349D3-A012-C04F-A035-C56A792BB6E5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BB7D7F00-47A8-CE41-B1F0-D0496504E2AD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BE9EC241-84A3-EA41-8DD6-A60274F4E343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8164D5AD-BD44-E748-8910-C66B3259AE37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E4A227AC-5BAD-8A44-BC8B-3EEFABD663AB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B1CB1D37-1433-8A4F-B53A-DD018B4BD2A1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3AC4E45D-6DCC-E84D-8E2B-95248C545461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617836D3-BEA2-314D-8A77-96E9BD0689E9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263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pace_test_horizontal_con.dat.png">
            <a:extLst>
              <a:ext uri="{FF2B5EF4-FFF2-40B4-BE49-F238E27FC236}">
                <a16:creationId xmlns:a16="http://schemas.microsoft.com/office/drawing/2014/main" id="{112BA95E-A50E-094E-A7BA-E27C66C7C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8458"/>
          <a:stretch/>
        </p:blipFill>
        <p:spPr>
          <a:xfrm>
            <a:off x="6023992" y="1471965"/>
            <a:ext cx="5883669" cy="53860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Limiting logger components to record interesting neutrons</a:t>
            </a:r>
          </a:p>
        </p:txBody>
      </p:sp>
      <p:sp>
        <p:nvSpPr>
          <p:cNvPr id="7" name="Body">
            <a:extLst>
              <a:ext uri="{FF2B5EF4-FFF2-40B4-BE49-F238E27FC236}">
                <a16:creationId xmlns:a16="http://schemas.microsoft.com/office/drawing/2014/main" id="{C05AC3FC-9894-FE4A-A2AF-8EC28C47C421}"/>
              </a:ext>
            </a:extLst>
          </p:cNvPr>
          <p:cNvSpPr txBox="1">
            <a:spLocks/>
          </p:cNvSpPr>
          <p:nvPr/>
        </p:nvSpPr>
        <p:spPr>
          <a:xfrm>
            <a:off x="608628" y="1706398"/>
            <a:ext cx="4983316" cy="454680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Can limit the events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recorded</a:t>
            </a:r>
            <a:r>
              <a:rPr lang="da-DK" dirty="0"/>
              <a:t> to the logger </a:t>
            </a:r>
            <a:r>
              <a:rPr lang="da-DK" dirty="0" err="1"/>
              <a:t>using</a:t>
            </a:r>
            <a:r>
              <a:rPr lang="da-DK" dirty="0"/>
              <a:t> </a:t>
            </a:r>
            <a:r>
              <a:rPr lang="da-DK" dirty="0" err="1"/>
              <a:t>conditionals</a:t>
            </a:r>
            <a:endParaRPr lang="da-DK" dirty="0"/>
          </a:p>
          <a:p>
            <a:r>
              <a:rPr lang="da-DK" dirty="0"/>
              <a:t>Here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rays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contribute</a:t>
            </a:r>
            <a:r>
              <a:rPr lang="da-DK" dirty="0"/>
              <a:t> to the </a:t>
            </a:r>
            <a:r>
              <a:rPr lang="da-DK" dirty="0" err="1"/>
              <a:t>chosen</a:t>
            </a:r>
            <a:r>
              <a:rPr lang="da-DK" dirty="0"/>
              <a:t> </a:t>
            </a:r>
            <a:r>
              <a:rPr lang="da-DK" dirty="0" err="1"/>
              <a:t>background</a:t>
            </a:r>
            <a:r>
              <a:rPr lang="da-DK" dirty="0"/>
              <a:t> problem is </a:t>
            </a:r>
            <a:r>
              <a:rPr lang="da-DK" dirty="0" err="1"/>
              <a:t>seen</a:t>
            </a:r>
            <a:endParaRPr lang="da-DK" dirty="0"/>
          </a:p>
          <a:p>
            <a:r>
              <a:rPr lang="da-DK" dirty="0" err="1"/>
              <a:t>Spatial</a:t>
            </a:r>
            <a:r>
              <a:rPr lang="da-DK" dirty="0"/>
              <a:t> distribution of </a:t>
            </a:r>
            <a:r>
              <a:rPr lang="da-DK" dirty="0" err="1"/>
              <a:t>scattered</a:t>
            </a:r>
            <a:r>
              <a:rPr lang="da-DK" dirty="0"/>
              <a:t> </a:t>
            </a:r>
            <a:r>
              <a:rPr lang="da-DK" dirty="0" err="1"/>
              <a:t>intensity</a:t>
            </a:r>
            <a:endParaRPr lang="da-DK" dirty="0"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C6640A95-18D1-BF43-96AC-203A7F83EE9C}"/>
              </a:ext>
            </a:extLst>
          </p:cNvPr>
          <p:cNvSpPr txBox="1"/>
          <p:nvPr/>
        </p:nvSpPr>
        <p:spPr>
          <a:xfrm>
            <a:off x="1184343" y="6298262"/>
            <a:ext cx="47195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9" name="Gruppo 49">
            <a:extLst>
              <a:ext uri="{FF2B5EF4-FFF2-40B4-BE49-F238E27FC236}">
                <a16:creationId xmlns:a16="http://schemas.microsoft.com/office/drawing/2014/main" id="{7F7D50BA-E948-5A4E-8F79-1CBB50E18EBF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4AD1D9CF-743F-544F-8B16-95889E2D78FF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40797AC7-916F-6D4D-A6BA-821F69A8DD4B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EE6C9774-5157-B149-B187-DF12781AE124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00515A60-2345-D34B-973A-DEAE0B77791F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95AD50E7-F4AB-9A40-B4F5-44A7D80B4927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9C86A8FE-CE63-1E47-B6DB-CA0BA54360A4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5DDB3EE4-6318-E54E-8BDD-38FA6C8D16F5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D65D7884-D836-D043-B52E-C0385315EA12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36DC6C90-DF3E-484C-BA92-4440C43CF5DF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8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Limiting logger components to record interesting neutrons</a:t>
            </a:r>
          </a:p>
        </p:txBody>
      </p:sp>
      <p:sp>
        <p:nvSpPr>
          <p:cNvPr id="6" name="Body">
            <a:extLst>
              <a:ext uri="{FF2B5EF4-FFF2-40B4-BE49-F238E27FC236}">
                <a16:creationId xmlns:a16="http://schemas.microsoft.com/office/drawing/2014/main" id="{4BD356F2-6486-924E-9A07-18787A5349AC}"/>
              </a:ext>
            </a:extLst>
          </p:cNvPr>
          <p:cNvSpPr txBox="1">
            <a:spLocks/>
          </p:cNvSpPr>
          <p:nvPr/>
        </p:nvSpPr>
        <p:spPr>
          <a:xfrm>
            <a:off x="609600" y="1811833"/>
            <a:ext cx="7934672" cy="454680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The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orders</a:t>
            </a:r>
            <a:r>
              <a:rPr lang="da-DK" dirty="0"/>
              <a:t> </a:t>
            </a:r>
            <a:r>
              <a:rPr lang="da-DK" dirty="0" err="1"/>
              <a:t>makes</a:t>
            </a:r>
            <a:r>
              <a:rPr lang="da-DK" dirty="0"/>
              <a:t> it </a:t>
            </a:r>
            <a:r>
              <a:rPr lang="da-DK" dirty="0" err="1"/>
              <a:t>easier</a:t>
            </a:r>
            <a:r>
              <a:rPr lang="da-DK" dirty="0"/>
              <a:t> to </a:t>
            </a:r>
            <a:r>
              <a:rPr lang="da-DK" dirty="0" err="1"/>
              <a:t>draw</a:t>
            </a:r>
            <a:r>
              <a:rPr lang="da-DK" dirty="0"/>
              <a:t> </a:t>
            </a:r>
            <a:r>
              <a:rPr lang="da-DK" dirty="0" err="1"/>
              <a:t>conclusions</a:t>
            </a:r>
            <a:endParaRPr lang="da-DK" dirty="0"/>
          </a:p>
          <a:p>
            <a:r>
              <a:rPr lang="da-DK" dirty="0"/>
              <a:t>The sample is </a:t>
            </a:r>
            <a:r>
              <a:rPr lang="da-DK" dirty="0" err="1"/>
              <a:t>clearly</a:t>
            </a:r>
            <a:r>
              <a:rPr lang="da-DK" dirty="0"/>
              <a:t> </a:t>
            </a:r>
            <a:r>
              <a:rPr lang="da-DK" dirty="0" err="1"/>
              <a:t>involved</a:t>
            </a:r>
            <a:endParaRPr lang="da-DK" dirty="0"/>
          </a:p>
        </p:txBody>
      </p:sp>
      <p:pic>
        <p:nvPicPr>
          <p:cNvPr id="7" name="horizontal_1_2_3_con.png.png">
            <a:extLst>
              <a:ext uri="{FF2B5EF4-FFF2-40B4-BE49-F238E27FC236}">
                <a16:creationId xmlns:a16="http://schemas.microsoft.com/office/drawing/2014/main" id="{7A1FDEF3-4198-034A-B6B7-86707F6AD4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5009" b="2592"/>
          <a:stretch/>
        </p:blipFill>
        <p:spPr>
          <a:xfrm>
            <a:off x="2342782" y="4150752"/>
            <a:ext cx="9849158" cy="2706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pace_test_horizontal_con.dat.png">
            <a:extLst>
              <a:ext uri="{FF2B5EF4-FFF2-40B4-BE49-F238E27FC236}">
                <a16:creationId xmlns:a16="http://schemas.microsoft.com/office/drawing/2014/main" id="{21528775-62E7-D646-8E07-C3E1E3EEF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8539" b="1604"/>
          <a:stretch/>
        </p:blipFill>
        <p:spPr>
          <a:xfrm>
            <a:off x="8595268" y="1444932"/>
            <a:ext cx="2987132" cy="268416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670">
            <a:extLst>
              <a:ext uri="{FF2B5EF4-FFF2-40B4-BE49-F238E27FC236}">
                <a16:creationId xmlns:a16="http://schemas.microsoft.com/office/drawing/2014/main" id="{299CC3E7-AA58-5E49-BC83-3EAEFBF1226F}"/>
              </a:ext>
            </a:extLst>
          </p:cNvPr>
          <p:cNvSpPr/>
          <p:nvPr/>
        </p:nvSpPr>
        <p:spPr>
          <a:xfrm>
            <a:off x="5406488" y="4193058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1</a:t>
            </a:r>
          </a:p>
        </p:txBody>
      </p:sp>
      <p:sp>
        <p:nvSpPr>
          <p:cNvPr id="10" name="Shape 1671">
            <a:extLst>
              <a:ext uri="{FF2B5EF4-FFF2-40B4-BE49-F238E27FC236}">
                <a16:creationId xmlns:a16="http://schemas.microsoft.com/office/drawing/2014/main" id="{43D6190A-9A08-7644-80EE-53F6162EC037}"/>
              </a:ext>
            </a:extLst>
          </p:cNvPr>
          <p:cNvSpPr/>
          <p:nvPr/>
        </p:nvSpPr>
        <p:spPr>
          <a:xfrm>
            <a:off x="8155992" y="4193058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2</a:t>
            </a:r>
          </a:p>
        </p:txBody>
      </p:sp>
      <p:sp>
        <p:nvSpPr>
          <p:cNvPr id="11" name="Shape 1672">
            <a:extLst>
              <a:ext uri="{FF2B5EF4-FFF2-40B4-BE49-F238E27FC236}">
                <a16:creationId xmlns:a16="http://schemas.microsoft.com/office/drawing/2014/main" id="{994D6DFB-64AB-5B42-A0ED-1E572E9A87C3}"/>
              </a:ext>
            </a:extLst>
          </p:cNvPr>
          <p:cNvSpPr/>
          <p:nvPr/>
        </p:nvSpPr>
        <p:spPr>
          <a:xfrm>
            <a:off x="10927996" y="4193058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3</a:t>
            </a:r>
          </a:p>
        </p:txBody>
      </p:sp>
      <p:sp>
        <p:nvSpPr>
          <p:cNvPr id="12" name="Shape 1674">
            <a:extLst>
              <a:ext uri="{FF2B5EF4-FFF2-40B4-BE49-F238E27FC236}">
                <a16:creationId xmlns:a16="http://schemas.microsoft.com/office/drawing/2014/main" id="{7F81071D-3915-8243-A1E1-B235D02FA574}"/>
              </a:ext>
            </a:extLst>
          </p:cNvPr>
          <p:cNvSpPr/>
          <p:nvPr/>
        </p:nvSpPr>
        <p:spPr>
          <a:xfrm>
            <a:off x="10804290" y="1434981"/>
            <a:ext cx="427777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1448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B1C0-F4E3-A440-B41F-DD2D93CA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Physics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CF246-6C3E-CA4C-B688-B1FB64237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55C8A-8663-2443-AD3F-757AFC2E18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Modular </a:t>
            </a:r>
            <a:r>
              <a:rPr lang="da-DK" dirty="0" err="1"/>
              <a:t>physics</a:t>
            </a:r>
            <a:r>
              <a:rPr lang="da-DK" dirty="0"/>
              <a:t> </a:t>
            </a:r>
            <a:r>
              <a:rPr lang="da-DK" dirty="0" err="1"/>
              <a:t>description</a:t>
            </a:r>
            <a:endParaRPr lang="da-DK" dirty="0"/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99AC7895-4004-3040-9E06-09BAF1C52D22}"/>
              </a:ext>
            </a:extLst>
          </p:cNvPr>
          <p:cNvSpPr/>
          <p:nvPr/>
        </p:nvSpPr>
        <p:spPr>
          <a:xfrm>
            <a:off x="7433669" y="2327207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77478D2A-7FD9-E446-8276-DAD1BBE47094}"/>
              </a:ext>
            </a:extLst>
          </p:cNvPr>
          <p:cNvSpPr/>
          <p:nvPr/>
        </p:nvSpPr>
        <p:spPr>
          <a:xfrm>
            <a:off x="7433669" y="2694624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Powder_process</a:t>
            </a:r>
            <a:endParaRPr lang="da-DK" sz="1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AED0F0-E683-E749-9D63-3650B484D96A}"/>
              </a:ext>
            </a:extLst>
          </p:cNvPr>
          <p:cNvCxnSpPr>
            <a:cxnSpLocks/>
            <a:stCxn id="8" idx="0"/>
            <a:endCxn id="23" idx="1"/>
          </p:cNvCxnSpPr>
          <p:nvPr/>
        </p:nvCxnSpPr>
        <p:spPr>
          <a:xfrm>
            <a:off x="9683749" y="2481577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A4C414-8C03-7442-A0DE-4BE9150CE93F}"/>
              </a:ext>
            </a:extLst>
          </p:cNvPr>
          <p:cNvCxnSpPr>
            <a:cxnSpLocks/>
            <a:stCxn id="9" idx="0"/>
            <a:endCxn id="23" idx="1"/>
          </p:cNvCxnSpPr>
          <p:nvPr/>
        </p:nvCxnSpPr>
        <p:spPr>
          <a:xfrm flipV="1">
            <a:off x="9683749" y="2665285"/>
            <a:ext cx="245326" cy="183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FF843D-D72D-6040-9090-118644CCE64C}"/>
              </a:ext>
            </a:extLst>
          </p:cNvPr>
          <p:cNvSpPr/>
          <p:nvPr/>
        </p:nvSpPr>
        <p:spPr>
          <a:xfrm>
            <a:off x="9929075" y="2327207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85D1DD-D832-2246-845E-CD471949D442}"/>
              </a:ext>
            </a:extLst>
          </p:cNvPr>
          <p:cNvSpPr txBox="1"/>
          <p:nvPr/>
        </p:nvSpPr>
        <p:spPr>
          <a:xfrm>
            <a:off x="7036567" y="1603319"/>
            <a:ext cx="304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500" dirty="0">
                <a:solidFill>
                  <a:srgbClr val="666666"/>
                </a:solidFill>
              </a:rPr>
              <a:t>Processes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2642B-0D9C-B64B-AB6B-18EA1F0A6B2D}"/>
              </a:ext>
            </a:extLst>
          </p:cNvPr>
          <p:cNvSpPr txBox="1"/>
          <p:nvPr/>
        </p:nvSpPr>
        <p:spPr>
          <a:xfrm>
            <a:off x="8941566" y="1603319"/>
            <a:ext cx="30442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500" dirty="0">
                <a:solidFill>
                  <a:srgbClr val="666666"/>
                </a:solidFill>
              </a:rPr>
              <a:t>Materials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8E9F39-D790-EF49-83A2-4D9F0CB95816}"/>
              </a:ext>
            </a:extLst>
          </p:cNvPr>
          <p:cNvSpPr/>
          <p:nvPr/>
        </p:nvSpPr>
        <p:spPr>
          <a:xfrm>
            <a:off x="1103709" y="1701235"/>
            <a:ext cx="770445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/>
              <a:t>COMPONENT </a:t>
            </a:r>
            <a:r>
              <a:rPr lang="da-DK" sz="2000" dirty="0" err="1"/>
              <a:t>Al_incoherent</a:t>
            </a:r>
            <a:r>
              <a:rPr lang="da-DK" sz="2000" dirty="0"/>
              <a:t> = </a:t>
            </a:r>
            <a:r>
              <a:rPr lang="da-DK" sz="2000" dirty="0" err="1"/>
              <a:t>Incoherent_process</a:t>
            </a:r>
            <a:r>
              <a:rPr lang="da-DK" sz="2000" dirty="0"/>
              <a:t>(</a:t>
            </a:r>
            <a:br>
              <a:rPr lang="da-DK" sz="2000" dirty="0"/>
            </a:br>
            <a:r>
              <a:rPr lang="da-DK" sz="2000" dirty="0"/>
              <a:t>  sigma = 4*0.0082, </a:t>
            </a:r>
            <a:r>
              <a:rPr lang="da-DK" sz="2000" dirty="0" err="1"/>
              <a:t>packing_factor</a:t>
            </a:r>
            <a:r>
              <a:rPr lang="da-DK" sz="2000" dirty="0"/>
              <a:t>=1,</a:t>
            </a:r>
            <a:br>
              <a:rPr lang="da-DK" sz="2000" dirty="0"/>
            </a:br>
            <a:r>
              <a:rPr lang="da-DK" sz="2000" dirty="0"/>
              <a:t>  </a:t>
            </a:r>
            <a:r>
              <a:rPr lang="da-DK" sz="2000" dirty="0" err="1"/>
              <a:t>unit_cell_volume</a:t>
            </a:r>
            <a:r>
              <a:rPr lang="da-DK" sz="2000" dirty="0"/>
              <a:t> = 66.4)</a:t>
            </a:r>
            <a:br>
              <a:rPr lang="da-DK" sz="2000" dirty="0"/>
            </a:br>
            <a:r>
              <a:rPr lang="da-DK" sz="2000" dirty="0"/>
              <a:t>AT (0,0,0) ABSOLUTE</a:t>
            </a:r>
          </a:p>
          <a:p>
            <a:endParaRPr lang="da-DK" sz="2000" dirty="0"/>
          </a:p>
          <a:p>
            <a:r>
              <a:rPr lang="da-DK" sz="2000" dirty="0"/>
              <a:t>COMPONENT </a:t>
            </a:r>
            <a:r>
              <a:rPr lang="da-DK" sz="2000" dirty="0" err="1"/>
              <a:t>Al_powder</a:t>
            </a:r>
            <a:r>
              <a:rPr lang="da-DK" sz="2000" dirty="0"/>
              <a:t> = </a:t>
            </a:r>
            <a:r>
              <a:rPr lang="da-DK" sz="2000" dirty="0" err="1"/>
              <a:t>Powder_process</a:t>
            </a:r>
            <a:r>
              <a:rPr lang="da-DK" sz="2000" dirty="0"/>
              <a:t>(</a:t>
            </a:r>
            <a:br>
              <a:rPr lang="da-DK" sz="2000" dirty="0"/>
            </a:br>
            <a:r>
              <a:rPr lang="da-DK" sz="2000" dirty="0"/>
              <a:t>  </a:t>
            </a:r>
            <a:r>
              <a:rPr lang="da-DK" sz="2000" dirty="0" err="1"/>
              <a:t>reflections</a:t>
            </a:r>
            <a:r>
              <a:rPr lang="da-DK" sz="2000" dirty="0"/>
              <a:t> = "</a:t>
            </a:r>
            <a:r>
              <a:rPr lang="da-DK" sz="2000" dirty="0" err="1"/>
              <a:t>Al.laz</a:t>
            </a:r>
            <a:r>
              <a:rPr lang="da-DK" sz="2000" dirty="0"/>
              <a:t>")</a:t>
            </a:r>
            <a:br>
              <a:rPr lang="da-DK" sz="2000" dirty="0"/>
            </a:br>
            <a:r>
              <a:rPr lang="da-DK" sz="2000" dirty="0"/>
              <a:t>AT (0,0,0) ABSOLUTE</a:t>
            </a:r>
          </a:p>
          <a:p>
            <a:endParaRPr lang="da-DK" sz="2000" dirty="0"/>
          </a:p>
          <a:p>
            <a:r>
              <a:rPr lang="da-DK" sz="2000" dirty="0"/>
              <a:t>COMPONENT Al = </a:t>
            </a:r>
            <a:r>
              <a:rPr lang="da-DK" sz="2000" dirty="0" err="1"/>
              <a:t>Union_make_material</a:t>
            </a:r>
            <a:r>
              <a:rPr lang="da-DK" sz="2000" dirty="0"/>
              <a:t>(</a:t>
            </a:r>
            <a:br>
              <a:rPr lang="da-DK" sz="2000" dirty="0"/>
            </a:br>
            <a:r>
              <a:rPr lang="da-DK" sz="2000" dirty="0"/>
              <a:t>  </a:t>
            </a:r>
            <a:r>
              <a:rPr lang="da-DK" sz="2000" dirty="0" err="1"/>
              <a:t>my_absorption</a:t>
            </a:r>
            <a:r>
              <a:rPr lang="da-DK" sz="2000" dirty="0"/>
              <a:t> = 100*4*0.231/66.4,</a:t>
            </a:r>
            <a:br>
              <a:rPr lang="da-DK" sz="2000" dirty="0"/>
            </a:br>
            <a:r>
              <a:rPr lang="da-DK" sz="2000" dirty="0"/>
              <a:t>  </a:t>
            </a:r>
            <a:r>
              <a:rPr lang="da-DK" sz="2000" dirty="0" err="1"/>
              <a:t>process_string</a:t>
            </a:r>
            <a:r>
              <a:rPr lang="da-DK" sz="2000" dirty="0"/>
              <a:t> = “</a:t>
            </a:r>
            <a:r>
              <a:rPr lang="da-DK" sz="2000" dirty="0" err="1"/>
              <a:t>Al_incoherent,Al_powder</a:t>
            </a:r>
            <a:r>
              <a:rPr lang="da-DK" sz="2000" dirty="0"/>
              <a:t>”)</a:t>
            </a:r>
            <a:br>
              <a:rPr lang="da-DK" sz="2000" dirty="0"/>
            </a:br>
            <a:r>
              <a:rPr lang="da-DK" sz="2000" dirty="0"/>
              <a:t>AT (0,0,0) ABSOLUTE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E18E8FD-0865-E848-9DF5-9C420D8A9605}"/>
              </a:ext>
            </a:extLst>
          </p:cNvPr>
          <p:cNvSpPr/>
          <p:nvPr/>
        </p:nvSpPr>
        <p:spPr>
          <a:xfrm>
            <a:off x="3676650" y="1223759"/>
            <a:ext cx="3214196" cy="5101444"/>
          </a:xfrm>
          <a:custGeom>
            <a:avLst/>
            <a:gdLst>
              <a:gd name="connsiteX0" fmla="*/ 0 w 3214196"/>
              <a:gd name="connsiteY0" fmla="*/ 519316 h 5101444"/>
              <a:gd name="connsiteX1" fmla="*/ 2628900 w 3214196"/>
              <a:gd name="connsiteY1" fmla="*/ 24016 h 5101444"/>
              <a:gd name="connsiteX2" fmla="*/ 3181350 w 3214196"/>
              <a:gd name="connsiteY2" fmla="*/ 1195591 h 5101444"/>
              <a:gd name="connsiteX3" fmla="*/ 2914650 w 3214196"/>
              <a:gd name="connsiteY3" fmla="*/ 4700791 h 5101444"/>
              <a:gd name="connsiteX4" fmla="*/ 1000125 w 3214196"/>
              <a:gd name="connsiteY4" fmla="*/ 4977016 h 5101444"/>
              <a:gd name="connsiteX5" fmla="*/ 561975 w 3214196"/>
              <a:gd name="connsiteY5" fmla="*/ 4281691 h 510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4196" h="5101444">
                <a:moveTo>
                  <a:pt x="0" y="519316"/>
                </a:moveTo>
                <a:cubicBezTo>
                  <a:pt x="1049337" y="215310"/>
                  <a:pt x="2098675" y="-88696"/>
                  <a:pt x="2628900" y="24016"/>
                </a:cubicBezTo>
                <a:cubicBezTo>
                  <a:pt x="3159125" y="136728"/>
                  <a:pt x="3133725" y="416129"/>
                  <a:pt x="3181350" y="1195591"/>
                </a:cubicBezTo>
                <a:cubicBezTo>
                  <a:pt x="3228975" y="1975053"/>
                  <a:pt x="3278188" y="4070554"/>
                  <a:pt x="2914650" y="4700791"/>
                </a:cubicBezTo>
                <a:cubicBezTo>
                  <a:pt x="2551113" y="5331029"/>
                  <a:pt x="1392237" y="5046866"/>
                  <a:pt x="1000125" y="4977016"/>
                </a:cubicBezTo>
                <a:cubicBezTo>
                  <a:pt x="608013" y="4907166"/>
                  <a:pt x="584994" y="4594428"/>
                  <a:pt x="561975" y="4281691"/>
                </a:cubicBezTo>
              </a:path>
            </a:pathLst>
          </a:custGeom>
          <a:noFill/>
          <a:ln w="28575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BB2AF9AB-7ACB-3442-BD60-DB872CF69E1B}"/>
              </a:ext>
            </a:extLst>
          </p:cNvPr>
          <p:cNvSpPr/>
          <p:nvPr/>
        </p:nvSpPr>
        <p:spPr>
          <a:xfrm>
            <a:off x="3256156" y="2682420"/>
            <a:ext cx="3150933" cy="2346780"/>
          </a:xfrm>
          <a:custGeom>
            <a:avLst/>
            <a:gdLst>
              <a:gd name="connsiteX0" fmla="*/ 0 w 3150933"/>
              <a:gd name="connsiteY0" fmla="*/ 573736 h 2346780"/>
              <a:gd name="connsiteX1" fmla="*/ 1918010 w 3150933"/>
              <a:gd name="connsiteY1" fmla="*/ 5024 h 2346780"/>
              <a:gd name="connsiteX2" fmla="*/ 3144644 w 3150933"/>
              <a:gd name="connsiteY2" fmla="*/ 863668 h 2346780"/>
              <a:gd name="connsiteX3" fmla="*/ 2308303 w 3150933"/>
              <a:gd name="connsiteY3" fmla="*/ 2346780 h 2346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0933" h="2346780">
                <a:moveTo>
                  <a:pt x="0" y="573736"/>
                </a:moveTo>
                <a:cubicBezTo>
                  <a:pt x="696951" y="265219"/>
                  <a:pt x="1393903" y="-43298"/>
                  <a:pt x="1918010" y="5024"/>
                </a:cubicBezTo>
                <a:cubicBezTo>
                  <a:pt x="2442117" y="53346"/>
                  <a:pt x="3079595" y="473375"/>
                  <a:pt x="3144644" y="863668"/>
                </a:cubicBezTo>
                <a:cubicBezTo>
                  <a:pt x="3209693" y="1253961"/>
                  <a:pt x="2758998" y="1800370"/>
                  <a:pt x="2308303" y="2346780"/>
                </a:cubicBezTo>
              </a:path>
            </a:pathLst>
          </a:custGeom>
          <a:noFill/>
          <a:ln w="34925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object 17">
            <a:extLst>
              <a:ext uri="{FF2B5EF4-FFF2-40B4-BE49-F238E27FC236}">
                <a16:creationId xmlns:a16="http://schemas.microsoft.com/office/drawing/2014/main" id="{044F4E7F-4E71-BD49-B5B3-51FB2A3F1748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33" name="Gruppo 49">
            <a:extLst>
              <a:ext uri="{FF2B5EF4-FFF2-40B4-BE49-F238E27FC236}">
                <a16:creationId xmlns:a16="http://schemas.microsoft.com/office/drawing/2014/main" id="{2D509DBC-790B-A847-A2B8-03CEE6DD1A95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BB16E17A-8DED-1D4D-8273-9C1778FE0510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9">
              <a:extLst>
                <a:ext uri="{FF2B5EF4-FFF2-40B4-BE49-F238E27FC236}">
                  <a16:creationId xmlns:a16="http://schemas.microsoft.com/office/drawing/2014/main" id="{906F5758-5523-4D40-A567-9D310A3A41BD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0">
              <a:extLst>
                <a:ext uri="{FF2B5EF4-FFF2-40B4-BE49-F238E27FC236}">
                  <a16:creationId xmlns:a16="http://schemas.microsoft.com/office/drawing/2014/main" id="{0E04989A-BB46-CF4C-89F1-32727D8702DE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1">
              <a:extLst>
                <a:ext uri="{FF2B5EF4-FFF2-40B4-BE49-F238E27FC236}">
                  <a16:creationId xmlns:a16="http://schemas.microsoft.com/office/drawing/2014/main" id="{9F2CAB0F-8C68-A64F-9284-54380B5B63EF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2">
              <a:extLst>
                <a:ext uri="{FF2B5EF4-FFF2-40B4-BE49-F238E27FC236}">
                  <a16:creationId xmlns:a16="http://schemas.microsoft.com/office/drawing/2014/main" id="{1455F877-A4CE-2A45-9F35-B7C2E6761428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3">
              <a:extLst>
                <a:ext uri="{FF2B5EF4-FFF2-40B4-BE49-F238E27FC236}">
                  <a16:creationId xmlns:a16="http://schemas.microsoft.com/office/drawing/2014/main" id="{3ED89B00-5466-6146-A310-03A256F3444C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4">
              <a:extLst>
                <a:ext uri="{FF2B5EF4-FFF2-40B4-BE49-F238E27FC236}">
                  <a16:creationId xmlns:a16="http://schemas.microsoft.com/office/drawing/2014/main" id="{1FA5960F-AA64-1246-92F4-31D25459A062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5">
              <a:extLst>
                <a:ext uri="{FF2B5EF4-FFF2-40B4-BE49-F238E27FC236}">
                  <a16:creationId xmlns:a16="http://schemas.microsoft.com/office/drawing/2014/main" id="{69483230-6F2E-3441-86A2-93A450F593C7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6">
              <a:extLst>
                <a:ext uri="{FF2B5EF4-FFF2-40B4-BE49-F238E27FC236}">
                  <a16:creationId xmlns:a16="http://schemas.microsoft.com/office/drawing/2014/main" id="{B73E6F65-4871-0845-956F-AC30425DB26F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F17CB3D-7FBF-1B48-8B64-84FEA24CD788}"/>
              </a:ext>
            </a:extLst>
          </p:cNvPr>
          <p:cNvSpPr/>
          <p:nvPr/>
        </p:nvSpPr>
        <p:spPr>
          <a:xfrm>
            <a:off x="7449522" y="5192811"/>
            <a:ext cx="6089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err="1"/>
              <a:t>my</a:t>
            </a:r>
            <a:r>
              <a:rPr lang="da-DK" sz="2000" dirty="0"/>
              <a:t> [1/m] =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551ED7-F44D-FE4C-8781-4A05A0DF15BF}"/>
              </a:ext>
            </a:extLst>
          </p:cNvPr>
          <p:cNvSpPr/>
          <p:nvPr/>
        </p:nvSpPr>
        <p:spPr>
          <a:xfrm>
            <a:off x="7036567" y="4988325"/>
            <a:ext cx="6089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000" dirty="0" err="1"/>
              <a:t>cross</a:t>
            </a:r>
            <a:r>
              <a:rPr lang="da-DK" sz="2000" dirty="0"/>
              <a:t> </a:t>
            </a:r>
            <a:r>
              <a:rPr lang="da-DK" sz="2000" dirty="0" err="1"/>
              <a:t>section</a:t>
            </a:r>
            <a:r>
              <a:rPr lang="da-DK" sz="2000" dirty="0"/>
              <a:t> per unit </a:t>
            </a:r>
            <a:r>
              <a:rPr lang="da-DK" sz="2000" dirty="0" err="1"/>
              <a:t>cell</a:t>
            </a:r>
            <a:endParaRPr lang="da-DK" sz="2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BC280B-C3BF-A345-9EE9-E675C4DEF39D}"/>
              </a:ext>
            </a:extLst>
          </p:cNvPr>
          <p:cNvSpPr/>
          <p:nvPr/>
        </p:nvSpPr>
        <p:spPr>
          <a:xfrm>
            <a:off x="7036567" y="5360483"/>
            <a:ext cx="6089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000" dirty="0"/>
              <a:t>unit </a:t>
            </a:r>
            <a:r>
              <a:rPr lang="da-DK" sz="2000" dirty="0" err="1"/>
              <a:t>cell</a:t>
            </a:r>
            <a:r>
              <a:rPr lang="da-DK" sz="2000" dirty="0"/>
              <a:t> </a:t>
            </a:r>
            <a:r>
              <a:rPr lang="da-DK" sz="2000" dirty="0" err="1"/>
              <a:t>volume</a:t>
            </a:r>
            <a:endParaRPr lang="da-DK" sz="200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76511EF-9305-2843-9736-98875D0AFF90}"/>
              </a:ext>
            </a:extLst>
          </p:cNvPr>
          <p:cNvCxnSpPr>
            <a:cxnSpLocks/>
          </p:cNvCxnSpPr>
          <p:nvPr/>
        </p:nvCxnSpPr>
        <p:spPr>
          <a:xfrm>
            <a:off x="8762802" y="5408313"/>
            <a:ext cx="26703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B1464FAE-6C53-8D49-AEB3-5E283C4A3BB0}"/>
              </a:ext>
            </a:extLst>
          </p:cNvPr>
          <p:cNvSpPr/>
          <p:nvPr/>
        </p:nvSpPr>
        <p:spPr>
          <a:xfrm>
            <a:off x="7150966" y="4629090"/>
            <a:ext cx="6089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/>
              <a:t>Absorption given as inverse penetration </a:t>
            </a:r>
            <a:r>
              <a:rPr lang="da-DK" sz="2000" dirty="0" err="1"/>
              <a:t>depth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6965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DQ_all_conditional_con.dat.png">
            <a:extLst>
              <a:ext uri="{FF2B5EF4-FFF2-40B4-BE49-F238E27FC236}">
                <a16:creationId xmlns:a16="http://schemas.microsoft.com/office/drawing/2014/main" id="{296B531A-0B71-3040-801E-C3F72FC4A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7155"/>
          <a:stretch/>
        </p:blipFill>
        <p:spPr>
          <a:xfrm>
            <a:off x="6096000" y="1462121"/>
            <a:ext cx="5811661" cy="53958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40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Limiting logger components to record interesting neutrons</a:t>
            </a:r>
          </a:p>
        </p:txBody>
      </p:sp>
      <p:sp>
        <p:nvSpPr>
          <p:cNvPr id="6" name="Body">
            <a:extLst>
              <a:ext uri="{FF2B5EF4-FFF2-40B4-BE49-F238E27FC236}">
                <a16:creationId xmlns:a16="http://schemas.microsoft.com/office/drawing/2014/main" id="{1E6066C4-4787-FD4C-8B97-8D7409EA9BF2}"/>
              </a:ext>
            </a:extLst>
          </p:cNvPr>
          <p:cNvSpPr txBox="1">
            <a:spLocks/>
          </p:cNvSpPr>
          <p:nvPr/>
        </p:nvSpPr>
        <p:spPr>
          <a:xfrm>
            <a:off x="609600" y="1700808"/>
            <a:ext cx="5054352" cy="454680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vectors</a:t>
            </a:r>
            <a:r>
              <a:rPr lang="da-DK" dirty="0"/>
              <a:t> of </a:t>
            </a:r>
            <a:r>
              <a:rPr lang="da-DK" dirty="0" err="1"/>
              <a:t>rays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contribute</a:t>
            </a:r>
            <a:r>
              <a:rPr lang="da-DK" dirty="0"/>
              <a:t> to the </a:t>
            </a:r>
            <a:r>
              <a:rPr lang="da-DK" dirty="0" err="1"/>
              <a:t>chosen</a:t>
            </a:r>
            <a:r>
              <a:rPr lang="da-DK" dirty="0"/>
              <a:t> </a:t>
            </a:r>
            <a:r>
              <a:rPr lang="da-DK" dirty="0" err="1"/>
              <a:t>background</a:t>
            </a:r>
            <a:r>
              <a:rPr lang="da-DK" dirty="0"/>
              <a:t> problem</a:t>
            </a: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028C888E-225E-C64B-8E9A-B3DB3D8F58D3}"/>
              </a:ext>
            </a:extLst>
          </p:cNvPr>
          <p:cNvSpPr txBox="1"/>
          <p:nvPr/>
        </p:nvSpPr>
        <p:spPr>
          <a:xfrm>
            <a:off x="1184343" y="6298262"/>
            <a:ext cx="47195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9" name="Gruppo 49">
            <a:extLst>
              <a:ext uri="{FF2B5EF4-FFF2-40B4-BE49-F238E27FC236}">
                <a16:creationId xmlns:a16="http://schemas.microsoft.com/office/drawing/2014/main" id="{5650D826-C917-6249-8A33-3E3D96B4F39E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4733B05D-9912-2D45-A9BD-C8D216B22AA3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0A0B5653-D4F6-CC44-9A0A-4B208AB9FCD6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FAF91F8F-6711-764D-BC97-E29191B19F3A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914CFDC8-183C-F546-92EC-1A0EEC365C01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9F9840D9-D393-D349-92FC-0104ECEFE5DC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D5B5A2A8-7DEA-E441-ACA5-DA2EB49ABF78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B2B6128E-1F3A-A547-A1AD-90BCC3DD2E4E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51FE3437-B2F8-214E-9B50-8297D0F71993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D39BE8F4-A68E-2D4C-A63F-C2B63D03C8BE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38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DQ_1_2_3_con.png.png">
            <a:extLst>
              <a:ext uri="{FF2B5EF4-FFF2-40B4-BE49-F238E27FC236}">
                <a16:creationId xmlns:a16="http://schemas.microsoft.com/office/drawing/2014/main" id="{1B299181-B93C-3E48-9BC2-78AFEFC6B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2639" b="3173"/>
          <a:stretch/>
        </p:blipFill>
        <p:spPr>
          <a:xfrm>
            <a:off x="2342842" y="4069663"/>
            <a:ext cx="9849158" cy="276527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41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Limiting logger components to record interesting neutrons</a:t>
            </a:r>
          </a:p>
        </p:txBody>
      </p:sp>
      <p:pic>
        <p:nvPicPr>
          <p:cNvPr id="8" name="2DQ_all_conditional_con.dat.png">
            <a:extLst>
              <a:ext uri="{FF2B5EF4-FFF2-40B4-BE49-F238E27FC236}">
                <a16:creationId xmlns:a16="http://schemas.microsoft.com/office/drawing/2014/main" id="{EC9E18C0-E935-B14E-9016-00C7427A3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7184" b="1278"/>
          <a:stretch/>
        </p:blipFill>
        <p:spPr>
          <a:xfrm>
            <a:off x="8642195" y="1446889"/>
            <a:ext cx="2940205" cy="269142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686">
            <a:extLst>
              <a:ext uri="{FF2B5EF4-FFF2-40B4-BE49-F238E27FC236}">
                <a16:creationId xmlns:a16="http://schemas.microsoft.com/office/drawing/2014/main" id="{B6575771-87DA-104C-8744-6F546D906E1C}"/>
              </a:ext>
            </a:extLst>
          </p:cNvPr>
          <p:cNvSpPr/>
          <p:nvPr/>
        </p:nvSpPr>
        <p:spPr>
          <a:xfrm>
            <a:off x="5406548" y="4189803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/>
              <a:t>1</a:t>
            </a:r>
          </a:p>
        </p:txBody>
      </p:sp>
      <p:sp>
        <p:nvSpPr>
          <p:cNvPr id="10" name="Shape 1687">
            <a:extLst>
              <a:ext uri="{FF2B5EF4-FFF2-40B4-BE49-F238E27FC236}">
                <a16:creationId xmlns:a16="http://schemas.microsoft.com/office/drawing/2014/main" id="{F9461BDD-5ACB-3649-9ED0-C555B53175BD}"/>
              </a:ext>
            </a:extLst>
          </p:cNvPr>
          <p:cNvSpPr/>
          <p:nvPr/>
        </p:nvSpPr>
        <p:spPr>
          <a:xfrm>
            <a:off x="8156052" y="4189803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/>
              <a:t>2</a:t>
            </a:r>
          </a:p>
        </p:txBody>
      </p:sp>
      <p:sp>
        <p:nvSpPr>
          <p:cNvPr id="11" name="Shape 1688">
            <a:extLst>
              <a:ext uri="{FF2B5EF4-FFF2-40B4-BE49-F238E27FC236}">
                <a16:creationId xmlns:a16="http://schemas.microsoft.com/office/drawing/2014/main" id="{6E83A86B-28BB-394D-8CEF-FE48CB42E3FB}"/>
              </a:ext>
            </a:extLst>
          </p:cNvPr>
          <p:cNvSpPr/>
          <p:nvPr/>
        </p:nvSpPr>
        <p:spPr>
          <a:xfrm>
            <a:off x="10928056" y="4189803"/>
            <a:ext cx="265874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/>
              <a:t>3</a:t>
            </a:r>
          </a:p>
        </p:txBody>
      </p:sp>
      <p:sp>
        <p:nvSpPr>
          <p:cNvPr id="12" name="Shape 1689">
            <a:extLst>
              <a:ext uri="{FF2B5EF4-FFF2-40B4-BE49-F238E27FC236}">
                <a16:creationId xmlns:a16="http://schemas.microsoft.com/office/drawing/2014/main" id="{091A85E2-F78B-BD44-BC39-6FC6A7C0EFBE}"/>
              </a:ext>
            </a:extLst>
          </p:cNvPr>
          <p:cNvSpPr/>
          <p:nvPr/>
        </p:nvSpPr>
        <p:spPr>
          <a:xfrm>
            <a:off x="10847104" y="1504491"/>
            <a:ext cx="427777" cy="50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639" tIns="31639" rIns="31639" bIns="31639" anchor="ctr">
            <a:spAutoFit/>
          </a:bodyPr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rPr sz="2836" dirty="0"/>
              <a:t>All</a:t>
            </a:r>
          </a:p>
        </p:txBody>
      </p:sp>
      <p:sp>
        <p:nvSpPr>
          <p:cNvPr id="13" name="Body">
            <a:extLst>
              <a:ext uri="{FF2B5EF4-FFF2-40B4-BE49-F238E27FC236}">
                <a16:creationId xmlns:a16="http://schemas.microsoft.com/office/drawing/2014/main" id="{5E063937-8954-E645-9C79-574E444BD567}"/>
              </a:ext>
            </a:extLst>
          </p:cNvPr>
          <p:cNvSpPr txBox="1">
            <a:spLocks/>
          </p:cNvSpPr>
          <p:nvPr/>
        </p:nvSpPr>
        <p:spPr>
          <a:xfrm>
            <a:off x="609600" y="1811833"/>
            <a:ext cx="8222704" cy="454680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The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scattering</a:t>
            </a:r>
            <a:r>
              <a:rPr lang="da-DK" dirty="0"/>
              <a:t> </a:t>
            </a:r>
            <a:r>
              <a:rPr lang="da-DK" dirty="0" err="1"/>
              <a:t>orders</a:t>
            </a:r>
            <a:r>
              <a:rPr lang="da-DK" dirty="0"/>
              <a:t> </a:t>
            </a:r>
            <a:r>
              <a:rPr lang="da-DK" dirty="0" err="1"/>
              <a:t>makes</a:t>
            </a:r>
            <a:r>
              <a:rPr lang="da-DK" dirty="0"/>
              <a:t> it </a:t>
            </a:r>
            <a:r>
              <a:rPr lang="da-DK" dirty="0" err="1"/>
              <a:t>easier</a:t>
            </a:r>
            <a:r>
              <a:rPr lang="da-DK" dirty="0"/>
              <a:t> to </a:t>
            </a:r>
            <a:r>
              <a:rPr lang="da-DK" dirty="0" err="1"/>
              <a:t>draw</a:t>
            </a:r>
            <a:r>
              <a:rPr lang="da-DK" dirty="0"/>
              <a:t> </a:t>
            </a:r>
            <a:r>
              <a:rPr lang="da-DK" dirty="0" err="1"/>
              <a:t>conclusions</a:t>
            </a:r>
            <a:endParaRPr lang="da-DK" dirty="0"/>
          </a:p>
          <a:p>
            <a:r>
              <a:rPr lang="da-DK" dirty="0"/>
              <a:t>Single </a:t>
            </a:r>
            <a:r>
              <a:rPr lang="da-DK" dirty="0" err="1"/>
              <a:t>crystal</a:t>
            </a:r>
            <a:r>
              <a:rPr lang="da-DK" dirty="0"/>
              <a:t> </a:t>
            </a:r>
            <a:r>
              <a:rPr lang="da-DK" dirty="0" err="1"/>
              <a:t>Bragg</a:t>
            </a:r>
            <a:r>
              <a:rPr lang="da-DK" dirty="0"/>
              <a:t> </a:t>
            </a:r>
            <a:r>
              <a:rPr lang="da-DK" dirty="0" err="1"/>
              <a:t>peak</a:t>
            </a:r>
            <a:r>
              <a:rPr lang="da-DK" dirty="0"/>
              <a:t> to </a:t>
            </a:r>
            <a:r>
              <a:rPr lang="da-DK" dirty="0" err="1"/>
              <a:t>powder</a:t>
            </a:r>
            <a:r>
              <a:rPr lang="da-DK" dirty="0"/>
              <a:t> </a:t>
            </a:r>
            <a:r>
              <a:rPr lang="da-DK" dirty="0" err="1"/>
              <a:t>Debye</a:t>
            </a:r>
            <a:r>
              <a:rPr lang="da-DK" dirty="0"/>
              <a:t> </a:t>
            </a:r>
            <a:r>
              <a:rPr lang="da-DK" dirty="0" err="1"/>
              <a:t>Scherrer</a:t>
            </a:r>
            <a:r>
              <a:rPr lang="da-DK" dirty="0"/>
              <a:t> </a:t>
            </a:r>
            <a:r>
              <a:rPr lang="da-DK" dirty="0" err="1"/>
              <a:t>cone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529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2Ca2Ni7_con_thesis1.mp4">
            <a:extLst>
              <a:ext uri="{FF2B5EF4-FFF2-40B4-BE49-F238E27FC236}">
                <a16:creationId xmlns:a16="http://schemas.microsoft.com/office/drawing/2014/main" id="{4AF7C68A-4A9C-FC43-8B99-2D518052F5A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l="15284" r="15381"/>
          <a:stretch/>
        </p:blipFill>
        <p:spPr>
          <a:xfrm>
            <a:off x="1775520" y="-1"/>
            <a:ext cx="8487768" cy="68859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42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741A2-41C8-374B-ABA5-69FA59BE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AAE53-6697-0B40-A1F4-F7BB983F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B4ADC-68CC-F448-8C30-9E17F0D49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BC510-7BF9-D046-A629-6850DF6199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B6ED4A-43A0-9044-8C5D-1667BEEF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384092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Union components </a:t>
            </a:r>
            <a:r>
              <a:rPr lang="da-DK" dirty="0" err="1"/>
              <a:t>allow</a:t>
            </a:r>
            <a:r>
              <a:rPr lang="da-DK" dirty="0"/>
              <a:t> simulation of </a:t>
            </a:r>
            <a:r>
              <a:rPr lang="da-DK" dirty="0" err="1"/>
              <a:t>complex</a:t>
            </a:r>
            <a:r>
              <a:rPr lang="da-DK" dirty="0"/>
              <a:t> </a:t>
            </a:r>
            <a:r>
              <a:rPr lang="da-DK" dirty="0" err="1"/>
              <a:t>physics</a:t>
            </a:r>
            <a:r>
              <a:rPr lang="da-DK" dirty="0"/>
              <a:t> and </a:t>
            </a:r>
            <a:r>
              <a:rPr lang="da-DK" dirty="0" err="1"/>
              <a:t>geometry</a:t>
            </a:r>
            <a:endParaRPr lang="da-DK" dirty="0"/>
          </a:p>
          <a:p>
            <a:pPr>
              <a:buFont typeface="Wingdings" pitchFamily="2" charset="2"/>
              <a:buChar char="§"/>
            </a:pP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Full multiple </a:t>
            </a:r>
            <a:r>
              <a:rPr lang="da-DK" dirty="0" err="1"/>
              <a:t>scattering</a:t>
            </a:r>
            <a:r>
              <a:rPr lang="da-DK" dirty="0"/>
              <a:t> simulation provides </a:t>
            </a:r>
            <a:r>
              <a:rPr lang="da-DK" dirty="0" err="1"/>
              <a:t>surprising</a:t>
            </a:r>
            <a:r>
              <a:rPr lang="da-DK" dirty="0"/>
              <a:t> </a:t>
            </a:r>
            <a:r>
              <a:rPr lang="da-DK" dirty="0" err="1"/>
              <a:t>level</a:t>
            </a:r>
            <a:r>
              <a:rPr lang="da-DK" dirty="0"/>
              <a:t> of </a:t>
            </a:r>
            <a:r>
              <a:rPr lang="da-DK" dirty="0" err="1"/>
              <a:t>detail</a:t>
            </a:r>
            <a:endParaRPr lang="da-DK" dirty="0"/>
          </a:p>
          <a:p>
            <a:pPr>
              <a:buFont typeface="Wingdings" pitchFamily="2" charset="2"/>
              <a:buChar char="§"/>
            </a:pP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The </a:t>
            </a:r>
            <a:r>
              <a:rPr lang="da-DK" dirty="0" err="1"/>
              <a:t>modular</a:t>
            </a:r>
            <a:r>
              <a:rPr lang="da-DK" dirty="0"/>
              <a:t> nature </a:t>
            </a:r>
            <a:r>
              <a:rPr lang="da-DK" dirty="0" err="1"/>
              <a:t>makes</a:t>
            </a:r>
            <a:r>
              <a:rPr lang="da-DK" dirty="0"/>
              <a:t> it </a:t>
            </a:r>
            <a:r>
              <a:rPr lang="da-DK" dirty="0" err="1"/>
              <a:t>easier</a:t>
            </a:r>
            <a:r>
              <a:rPr lang="da-DK" dirty="0"/>
              <a:t> to </a:t>
            </a:r>
            <a:r>
              <a:rPr lang="da-DK" dirty="0" err="1"/>
              <a:t>expand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r>
              <a:rPr lang="da-DK" dirty="0"/>
              <a:t>New </a:t>
            </a:r>
            <a:r>
              <a:rPr lang="da-DK" dirty="0" err="1"/>
              <a:t>geometry</a:t>
            </a:r>
            <a:r>
              <a:rPr lang="da-DK" dirty="0"/>
              <a:t> with a </a:t>
            </a:r>
            <a:r>
              <a:rPr lang="da-DK" dirty="0" err="1"/>
              <a:t>geometry</a:t>
            </a:r>
            <a:r>
              <a:rPr lang="da-DK" dirty="0"/>
              <a:t> component (Master </a:t>
            </a:r>
            <a:r>
              <a:rPr lang="da-DK" dirty="0" err="1"/>
              <a:t>project</a:t>
            </a:r>
            <a:r>
              <a:rPr lang="da-DK" dirty="0"/>
              <a:t> </a:t>
            </a:r>
            <a:r>
              <a:rPr lang="da-DK" dirty="0" err="1"/>
              <a:t>contributed</a:t>
            </a:r>
            <a:r>
              <a:rPr lang="da-DK" dirty="0"/>
              <a:t> </a:t>
            </a:r>
            <a:r>
              <a:rPr lang="da-DK" dirty="0" err="1"/>
              <a:t>cone</a:t>
            </a:r>
            <a:r>
              <a:rPr lang="da-DK" dirty="0"/>
              <a:t> and CAD)</a:t>
            </a:r>
          </a:p>
          <a:p>
            <a:pPr lvl="2">
              <a:buFont typeface="Wingdings" pitchFamily="2" charset="2"/>
              <a:buChar char="§"/>
            </a:pPr>
            <a:r>
              <a:rPr lang="da-DK" dirty="0"/>
              <a:t>New </a:t>
            </a:r>
            <a:r>
              <a:rPr lang="da-DK" dirty="0" err="1"/>
              <a:t>process</a:t>
            </a:r>
            <a:r>
              <a:rPr lang="da-DK" dirty="0"/>
              <a:t> component to </a:t>
            </a:r>
            <a:r>
              <a:rPr lang="da-DK" dirty="0" err="1"/>
              <a:t>add</a:t>
            </a:r>
            <a:r>
              <a:rPr lang="da-DK" dirty="0"/>
              <a:t> new </a:t>
            </a:r>
            <a:r>
              <a:rPr lang="da-DK" dirty="0" err="1"/>
              <a:t>physics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Full </a:t>
            </a:r>
            <a:r>
              <a:rPr lang="da-DK" dirty="0" err="1"/>
              <a:t>tutorial</a:t>
            </a:r>
            <a:r>
              <a:rPr lang="da-DK" dirty="0"/>
              <a:t> </a:t>
            </a:r>
            <a:r>
              <a:rPr lang="da-DK" dirty="0" err="1"/>
              <a:t>available</a:t>
            </a:r>
            <a:r>
              <a:rPr lang="da-DK" dirty="0"/>
              <a:t> in </a:t>
            </a:r>
            <a:r>
              <a:rPr lang="da-DK" dirty="0" err="1"/>
              <a:t>McStasScript</a:t>
            </a:r>
            <a:r>
              <a:rPr lang="da-DK" dirty="0"/>
              <a:t> format!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57F114-0ACF-FD4B-A0EE-A6AEFC8D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424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Thanks for your attention</a:t>
            </a: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EA0BD089-B985-EA41-951B-02B01170C33E}"/>
              </a:ext>
            </a:extLst>
          </p:cNvPr>
          <p:cNvSpPr txBox="1"/>
          <p:nvPr/>
        </p:nvSpPr>
        <p:spPr>
          <a:xfrm>
            <a:off x="1345221" y="6132972"/>
            <a:ext cx="9596362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bg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bg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bg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bg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bg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endParaRPr lang="da-DK" sz="1200" spc="-10" dirty="0">
              <a:solidFill>
                <a:schemeClr val="bg1"/>
              </a:solidFill>
              <a:latin typeface="Muli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chemeClr val="bg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bg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bg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bg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bg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bg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bg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4" name="Gruppo 49">
            <a:extLst>
              <a:ext uri="{FF2B5EF4-FFF2-40B4-BE49-F238E27FC236}">
                <a16:creationId xmlns:a16="http://schemas.microsoft.com/office/drawing/2014/main" id="{5995DF1B-C2D7-FD40-90AA-EDC8F5BD6837}"/>
              </a:ext>
            </a:extLst>
          </p:cNvPr>
          <p:cNvGrpSpPr/>
          <p:nvPr/>
        </p:nvGrpSpPr>
        <p:grpSpPr>
          <a:xfrm>
            <a:off x="468055" y="6093657"/>
            <a:ext cx="687589" cy="488315"/>
            <a:chOff x="995362" y="6228257"/>
            <a:chExt cx="486409" cy="345440"/>
          </a:xfrm>
        </p:grpSpPr>
        <p:sp>
          <p:nvSpPr>
            <p:cNvPr id="5" name="object 18">
              <a:extLst>
                <a:ext uri="{FF2B5EF4-FFF2-40B4-BE49-F238E27FC236}">
                  <a16:creationId xmlns:a16="http://schemas.microsoft.com/office/drawing/2014/main" id="{5B2C3AB5-D165-FE4E-8449-EC60A94C1A4E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9">
              <a:extLst>
                <a:ext uri="{FF2B5EF4-FFF2-40B4-BE49-F238E27FC236}">
                  <a16:creationId xmlns:a16="http://schemas.microsoft.com/office/drawing/2014/main" id="{9A8BDD7D-382F-8A49-B093-43AC2E025924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0">
              <a:extLst>
                <a:ext uri="{FF2B5EF4-FFF2-40B4-BE49-F238E27FC236}">
                  <a16:creationId xmlns:a16="http://schemas.microsoft.com/office/drawing/2014/main" id="{0886DF80-3C53-9842-9691-A233714AFCD8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1">
              <a:extLst>
                <a:ext uri="{FF2B5EF4-FFF2-40B4-BE49-F238E27FC236}">
                  <a16:creationId xmlns:a16="http://schemas.microsoft.com/office/drawing/2014/main" id="{7DADB5C1-12B6-E043-AC33-98733987CB11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2">
              <a:extLst>
                <a:ext uri="{FF2B5EF4-FFF2-40B4-BE49-F238E27FC236}">
                  <a16:creationId xmlns:a16="http://schemas.microsoft.com/office/drawing/2014/main" id="{9699DDA6-89A0-F14B-9C8F-A4DE867E230C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3">
              <a:extLst>
                <a:ext uri="{FF2B5EF4-FFF2-40B4-BE49-F238E27FC236}">
                  <a16:creationId xmlns:a16="http://schemas.microsoft.com/office/drawing/2014/main" id="{AA9EF5B7-EF10-7F4D-A4F8-30C4CF7253CE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4">
              <a:extLst>
                <a:ext uri="{FF2B5EF4-FFF2-40B4-BE49-F238E27FC236}">
                  <a16:creationId xmlns:a16="http://schemas.microsoft.com/office/drawing/2014/main" id="{CDB6CF37-766D-3545-BDEB-1A8DCC6F8FC9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5">
              <a:extLst>
                <a:ext uri="{FF2B5EF4-FFF2-40B4-BE49-F238E27FC236}">
                  <a16:creationId xmlns:a16="http://schemas.microsoft.com/office/drawing/2014/main" id="{2BED99E9-E386-AE4C-B499-5FE56FE41822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6">
              <a:extLst>
                <a:ext uri="{FF2B5EF4-FFF2-40B4-BE49-F238E27FC236}">
                  <a16:creationId xmlns:a16="http://schemas.microsoft.com/office/drawing/2014/main" id="{815A67BA-59A2-EF44-A215-E05347E0776A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71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CE6BC-AB98-7B4D-AC9D-5CA8CDC7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Geometry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A43D7-E5A5-2A49-B3E4-CA73A8755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DBCAF-A82D-7840-82F0-4CDF46F64E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4483993" cy="507076"/>
          </a:xfrm>
        </p:spPr>
        <p:txBody>
          <a:bodyPr/>
          <a:lstStyle/>
          <a:p>
            <a:r>
              <a:rPr lang="da-DK" dirty="0"/>
              <a:t>Modular </a:t>
            </a:r>
            <a:r>
              <a:rPr lang="da-DK" dirty="0" err="1"/>
              <a:t>geoemtry</a:t>
            </a:r>
            <a:endParaRPr lang="da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C6E6C-F695-6A41-B0FB-5A4048F88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057463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Construct</a:t>
            </a:r>
            <a:r>
              <a:rPr lang="da-DK" dirty="0"/>
              <a:t> the </a:t>
            </a:r>
            <a:r>
              <a:rPr lang="da-DK" dirty="0" err="1"/>
              <a:t>desired</a:t>
            </a:r>
            <a:r>
              <a:rPr lang="da-DK" dirty="0"/>
              <a:t> </a:t>
            </a:r>
            <a:r>
              <a:rPr lang="da-DK" dirty="0" err="1"/>
              <a:t>geometry</a:t>
            </a:r>
            <a:r>
              <a:rPr lang="da-DK" dirty="0"/>
              <a:t> from simple basic </a:t>
            </a:r>
            <a:r>
              <a:rPr lang="da-DK" dirty="0" err="1"/>
              <a:t>shapes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r>
              <a:rPr lang="da-DK" dirty="0"/>
              <a:t>Sphere</a:t>
            </a:r>
          </a:p>
          <a:p>
            <a:pPr lvl="2">
              <a:buFont typeface="Wingdings" pitchFamily="2" charset="2"/>
              <a:buChar char="§"/>
            </a:pPr>
            <a:r>
              <a:rPr lang="da-DK" dirty="0"/>
              <a:t>Cylinder</a:t>
            </a:r>
          </a:p>
          <a:p>
            <a:pPr lvl="2">
              <a:buFont typeface="Wingdings" pitchFamily="2" charset="2"/>
              <a:buChar char="§"/>
            </a:pPr>
            <a:r>
              <a:rPr lang="da-DK" dirty="0"/>
              <a:t>Box</a:t>
            </a:r>
          </a:p>
          <a:p>
            <a:pPr lvl="2">
              <a:buFont typeface="Wingdings" pitchFamily="2" charset="2"/>
              <a:buChar char="§"/>
            </a:pPr>
            <a:r>
              <a:rPr lang="da-DK" dirty="0" err="1"/>
              <a:t>Cone</a:t>
            </a:r>
            <a:endParaRPr lang="da-DK" dirty="0"/>
          </a:p>
          <a:p>
            <a:pPr lvl="2">
              <a:buFont typeface="Wingdings" pitchFamily="2" charset="2"/>
              <a:buChar char="§"/>
            </a:pPr>
            <a:r>
              <a:rPr lang="da-DK" dirty="0"/>
              <a:t>CAD model (</a:t>
            </a:r>
            <a:r>
              <a:rPr lang="da-DK" dirty="0" err="1"/>
              <a:t>stl</a:t>
            </a:r>
            <a:r>
              <a:rPr lang="da-DK" dirty="0"/>
              <a:t> files)</a:t>
            </a:r>
          </a:p>
          <a:p>
            <a:pPr lvl="1">
              <a:buFont typeface="Wingdings" pitchFamily="2" charset="2"/>
              <a:buChar char="§"/>
            </a:pPr>
            <a:r>
              <a:rPr lang="da-DK" dirty="0" err="1"/>
              <a:t>Assign</a:t>
            </a:r>
            <a:r>
              <a:rPr lang="da-DK" dirty="0"/>
              <a:t> </a:t>
            </a:r>
            <a:r>
              <a:rPr lang="da-DK" dirty="0" err="1"/>
              <a:t>each</a:t>
            </a:r>
            <a:r>
              <a:rPr lang="da-DK" dirty="0"/>
              <a:t> </a:t>
            </a:r>
            <a:r>
              <a:rPr lang="da-DK" dirty="0" err="1"/>
              <a:t>geometry</a:t>
            </a:r>
            <a:r>
              <a:rPr lang="da-DK" dirty="0"/>
              <a:t> a </a:t>
            </a:r>
            <a:r>
              <a:rPr lang="da-DK" dirty="0" err="1"/>
              <a:t>material</a:t>
            </a:r>
            <a:endParaRPr lang="da-DK" dirty="0"/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1B6954AC-3946-AB4B-8704-126D748F63FA}"/>
              </a:ext>
            </a:extLst>
          </p:cNvPr>
          <p:cNvSpPr/>
          <p:nvPr/>
        </p:nvSpPr>
        <p:spPr>
          <a:xfrm>
            <a:off x="5665761" y="3502695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C515A25F-0451-4441-B320-5A6C9757FA8D}"/>
              </a:ext>
            </a:extLst>
          </p:cNvPr>
          <p:cNvSpPr/>
          <p:nvPr/>
        </p:nvSpPr>
        <p:spPr>
          <a:xfrm>
            <a:off x="5665761" y="3870112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Powder_process</a:t>
            </a:r>
            <a:endParaRPr lang="da-DK" sz="1600" dirty="0"/>
          </a:p>
        </p:txBody>
      </p:sp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C2BECFB8-2B7F-C54D-AE12-6EB4860E234E}"/>
              </a:ext>
            </a:extLst>
          </p:cNvPr>
          <p:cNvSpPr/>
          <p:nvPr/>
        </p:nvSpPr>
        <p:spPr>
          <a:xfrm>
            <a:off x="5665761" y="4389322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11" name="Snip Single Corner Rectangle 10">
            <a:extLst>
              <a:ext uri="{FF2B5EF4-FFF2-40B4-BE49-F238E27FC236}">
                <a16:creationId xmlns:a16="http://schemas.microsoft.com/office/drawing/2014/main" id="{3957843C-41AE-EF4A-9B3F-9D413847120A}"/>
              </a:ext>
            </a:extLst>
          </p:cNvPr>
          <p:cNvSpPr/>
          <p:nvPr/>
        </p:nvSpPr>
        <p:spPr>
          <a:xfrm>
            <a:off x="5665761" y="4767890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DB5693E1-7F4C-044D-A75E-3E424D0BD661}"/>
              </a:ext>
            </a:extLst>
          </p:cNvPr>
          <p:cNvSpPr/>
          <p:nvPr/>
        </p:nvSpPr>
        <p:spPr>
          <a:xfrm>
            <a:off x="5665761" y="526155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9A30845F-0064-F940-88F4-DCA6476A92BC}"/>
              </a:ext>
            </a:extLst>
          </p:cNvPr>
          <p:cNvSpPr/>
          <p:nvPr/>
        </p:nvSpPr>
        <p:spPr>
          <a:xfrm>
            <a:off x="5665761" y="5640126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72FA1B04-1C7C-454D-A430-DB5B1769FFE3}"/>
              </a:ext>
            </a:extLst>
          </p:cNvPr>
          <p:cNvSpPr/>
          <p:nvPr/>
        </p:nvSpPr>
        <p:spPr>
          <a:xfrm>
            <a:off x="5665761" y="6021723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NCrystal_process</a:t>
            </a:r>
            <a:endParaRPr lang="da-DK" sz="16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292AD10-BE4D-924D-93E9-28A7027B5066}"/>
              </a:ext>
            </a:extLst>
          </p:cNvPr>
          <p:cNvSpPr/>
          <p:nvPr/>
        </p:nvSpPr>
        <p:spPr>
          <a:xfrm>
            <a:off x="8161167" y="5452621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Inelastic</a:t>
            </a:r>
            <a:r>
              <a:rPr lang="da-DK" dirty="0"/>
              <a:t> sample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EC5320-C811-7D48-8D35-EDBE93E54EA1}"/>
              </a:ext>
            </a:extLst>
          </p:cNvPr>
          <p:cNvCxnSpPr>
            <a:cxnSpLocks/>
            <a:stCxn id="8" idx="0"/>
            <a:endCxn id="53" idx="1"/>
          </p:cNvCxnSpPr>
          <p:nvPr/>
        </p:nvCxnSpPr>
        <p:spPr>
          <a:xfrm>
            <a:off x="7915841" y="3657065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EEAA77-62F5-6747-AB4D-146525C8065D}"/>
              </a:ext>
            </a:extLst>
          </p:cNvPr>
          <p:cNvCxnSpPr>
            <a:cxnSpLocks/>
            <a:stCxn id="9" idx="0"/>
            <a:endCxn id="53" idx="1"/>
          </p:cNvCxnSpPr>
          <p:nvPr/>
        </p:nvCxnSpPr>
        <p:spPr>
          <a:xfrm flipV="1">
            <a:off x="7915841" y="3840773"/>
            <a:ext cx="245326" cy="183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1EC3FA-1A67-AF49-B2CB-2A9AEB113EB1}"/>
              </a:ext>
            </a:extLst>
          </p:cNvPr>
          <p:cNvCxnSpPr>
            <a:cxnSpLocks/>
            <a:stCxn id="10" idx="0"/>
            <a:endCxn id="55" idx="1"/>
          </p:cNvCxnSpPr>
          <p:nvPr/>
        </p:nvCxnSpPr>
        <p:spPr>
          <a:xfrm>
            <a:off x="7915841" y="4543692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74CB86-32A0-1049-9819-79FFAFF5E339}"/>
              </a:ext>
            </a:extLst>
          </p:cNvPr>
          <p:cNvCxnSpPr>
            <a:cxnSpLocks/>
            <a:stCxn id="11" idx="0"/>
            <a:endCxn id="55" idx="1"/>
          </p:cNvCxnSpPr>
          <p:nvPr/>
        </p:nvCxnSpPr>
        <p:spPr>
          <a:xfrm flipV="1">
            <a:off x="7915841" y="4727400"/>
            <a:ext cx="245326" cy="1948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311283-A4A2-9947-AD0A-F58BBCB3EF1F}"/>
              </a:ext>
            </a:extLst>
          </p:cNvPr>
          <p:cNvCxnSpPr>
            <a:cxnSpLocks/>
            <a:stCxn id="12" idx="0"/>
            <a:endCxn id="15" idx="1"/>
          </p:cNvCxnSpPr>
          <p:nvPr/>
        </p:nvCxnSpPr>
        <p:spPr>
          <a:xfrm>
            <a:off x="7915841" y="5415928"/>
            <a:ext cx="245326" cy="3747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20A38E-AF64-F04F-86B5-2EF31CF971A0}"/>
              </a:ext>
            </a:extLst>
          </p:cNvPr>
          <p:cNvCxnSpPr>
            <a:cxnSpLocks/>
            <a:stCxn id="13" idx="0"/>
            <a:endCxn id="15" idx="1"/>
          </p:cNvCxnSpPr>
          <p:nvPr/>
        </p:nvCxnSpPr>
        <p:spPr>
          <a:xfrm flipV="1">
            <a:off x="7915841" y="5790699"/>
            <a:ext cx="245326" cy="37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B60AC0-A255-D14E-AFA3-82184C80C9FE}"/>
              </a:ext>
            </a:extLst>
          </p:cNvPr>
          <p:cNvCxnSpPr>
            <a:cxnSpLocks/>
            <a:stCxn id="14" idx="0"/>
            <a:endCxn id="15" idx="1"/>
          </p:cNvCxnSpPr>
          <p:nvPr/>
        </p:nvCxnSpPr>
        <p:spPr>
          <a:xfrm flipV="1">
            <a:off x="7915841" y="5790699"/>
            <a:ext cx="245326" cy="3853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F62BBD-FD65-D54A-ABE4-2FD8F1B26C09}"/>
              </a:ext>
            </a:extLst>
          </p:cNvPr>
          <p:cNvGrpSpPr/>
          <p:nvPr/>
        </p:nvGrpSpPr>
        <p:grpSpPr>
          <a:xfrm rot="1128267">
            <a:off x="10473419" y="4504088"/>
            <a:ext cx="558314" cy="766152"/>
            <a:chOff x="6902605" y="4301356"/>
            <a:chExt cx="635620" cy="8722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4556C85-3096-E64A-B80C-BCB0EC12EBC1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72E5336-71DE-DB4C-83AF-88CCCEB241B4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0A1A20-931E-F54F-AC6E-7DF7FE024CF4}"/>
                </a:ext>
              </a:extLst>
            </p:cNvPr>
            <p:cNvCxnSpPr>
              <a:stCxn id="24" idx="6"/>
              <a:endCxn id="25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791396-8E5F-F847-AB8E-B9B783A51F90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E6B0AC-8407-294E-8A36-AE5414B3459F}"/>
              </a:ext>
            </a:extLst>
          </p:cNvPr>
          <p:cNvGrpSpPr/>
          <p:nvPr/>
        </p:nvGrpSpPr>
        <p:grpSpPr>
          <a:xfrm>
            <a:off x="9948604" y="3714259"/>
            <a:ext cx="1607947" cy="2206521"/>
            <a:chOff x="6902605" y="4301356"/>
            <a:chExt cx="635620" cy="87223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6A1CF2A-0376-884E-8DC9-254A3627F629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94262D2-486E-D547-B584-5A65D70B2E9F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0447DF-0883-5B4A-8ABA-0A45ADAA8BDE}"/>
                </a:ext>
              </a:extLst>
            </p:cNvPr>
            <p:cNvCxnSpPr>
              <a:stCxn id="29" idx="6"/>
              <a:endCxn id="30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EBD9230-30D6-5540-A58A-CAC417A14608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8C3865-EE67-6E47-A992-A8DBFCA707B0}"/>
              </a:ext>
            </a:extLst>
          </p:cNvPr>
          <p:cNvGrpSpPr/>
          <p:nvPr/>
        </p:nvGrpSpPr>
        <p:grpSpPr>
          <a:xfrm>
            <a:off x="9850762" y="3594291"/>
            <a:ext cx="1809131" cy="2482598"/>
            <a:chOff x="6902605" y="4301356"/>
            <a:chExt cx="635620" cy="8722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4E63BA-B249-6D4E-A782-87EDBD8B107F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32571C7-736B-B64C-8AC1-50D7592B41C1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EDFE91C-B43C-3D43-9786-52E044438AB1}"/>
                </a:ext>
              </a:extLst>
            </p:cNvPr>
            <p:cNvCxnSpPr>
              <a:stCxn id="34" idx="6"/>
              <a:endCxn id="35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CA0A99F-7DB6-824D-AD31-874C8C065DA7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85BEE74-6BDF-B74E-96E2-9B6DDB3B32D7}"/>
              </a:ext>
            </a:extLst>
          </p:cNvPr>
          <p:cNvGrpSpPr/>
          <p:nvPr/>
        </p:nvGrpSpPr>
        <p:grpSpPr>
          <a:xfrm>
            <a:off x="10728822" y="3899406"/>
            <a:ext cx="233768" cy="780144"/>
            <a:chOff x="7796557" y="4838747"/>
            <a:chExt cx="233768" cy="78014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9E74AFF-2BC7-3E47-8584-19A71B9EC7F3}"/>
                </a:ext>
              </a:extLst>
            </p:cNvPr>
            <p:cNvCxnSpPr>
              <a:cxnSpLocks/>
            </p:cNvCxnSpPr>
            <p:nvPr/>
          </p:nvCxnSpPr>
          <p:spPr>
            <a:xfrm>
              <a:off x="7807778" y="4935026"/>
              <a:ext cx="2722" cy="63392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E14A5CE-9C61-0E4D-BB4E-14269FD708AA}"/>
                </a:ext>
              </a:extLst>
            </p:cNvPr>
            <p:cNvCxnSpPr>
              <a:cxnSpLocks/>
            </p:cNvCxnSpPr>
            <p:nvPr/>
          </p:nvCxnSpPr>
          <p:spPr>
            <a:xfrm>
              <a:off x="7877872" y="4975568"/>
              <a:ext cx="0" cy="643323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789993C-CB07-C944-A606-F2F7607ECFDF}"/>
                </a:ext>
              </a:extLst>
            </p:cNvPr>
            <p:cNvCxnSpPr>
              <a:cxnSpLocks/>
            </p:cNvCxnSpPr>
            <p:nvPr/>
          </p:nvCxnSpPr>
          <p:spPr>
            <a:xfrm>
              <a:off x="7804603" y="4928676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9367DD6-1B79-8841-AA80-23E80A8F1065}"/>
                </a:ext>
              </a:extLst>
            </p:cNvPr>
            <p:cNvCxnSpPr>
              <a:cxnSpLocks/>
            </p:cNvCxnSpPr>
            <p:nvPr/>
          </p:nvCxnSpPr>
          <p:spPr>
            <a:xfrm>
              <a:off x="7808149" y="556523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2FB68F6-0580-464E-953D-559458946383}"/>
                </a:ext>
              </a:extLst>
            </p:cNvPr>
            <p:cNvCxnSpPr>
              <a:cxnSpLocks/>
            </p:cNvCxnSpPr>
            <p:nvPr/>
          </p:nvCxnSpPr>
          <p:spPr>
            <a:xfrm>
              <a:off x="7950200" y="4845050"/>
              <a:ext cx="1941" cy="62749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7BFAA50-7892-E148-A657-EC49744B45A5}"/>
                </a:ext>
              </a:extLst>
            </p:cNvPr>
            <p:cNvCxnSpPr>
              <a:cxnSpLocks/>
            </p:cNvCxnSpPr>
            <p:nvPr/>
          </p:nvCxnSpPr>
          <p:spPr>
            <a:xfrm>
              <a:off x="8016875" y="4886325"/>
              <a:ext cx="5360" cy="642637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B0E3D5E-C2C2-7041-AAF0-88DC4A6D2915}"/>
                </a:ext>
              </a:extLst>
            </p:cNvPr>
            <p:cNvCxnSpPr>
              <a:cxnSpLocks/>
            </p:cNvCxnSpPr>
            <p:nvPr/>
          </p:nvCxnSpPr>
          <p:spPr>
            <a:xfrm>
              <a:off x="7942616" y="483874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FD61BFE-9D9E-D841-B967-3D4C16A0690D}"/>
                </a:ext>
              </a:extLst>
            </p:cNvPr>
            <p:cNvCxnSpPr>
              <a:cxnSpLocks/>
            </p:cNvCxnSpPr>
            <p:nvPr/>
          </p:nvCxnSpPr>
          <p:spPr>
            <a:xfrm>
              <a:off x="7939812" y="5459433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CA83001-B020-974F-9061-EC3FA52CA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872" y="4889500"/>
              <a:ext cx="142178" cy="86068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B67AF18-0507-D046-8321-2FDC4249E1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557" y="4840692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B750887-6922-BE42-AADE-84ECD8651C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083" y="5462649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5442F0D-569D-D345-B8D1-CF4EBD9F46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457" y="5516195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E1146163-A15F-3541-8785-AB70035AE0B9}"/>
              </a:ext>
            </a:extLst>
          </p:cNvPr>
          <p:cNvSpPr/>
          <p:nvPr/>
        </p:nvSpPr>
        <p:spPr>
          <a:xfrm>
            <a:off x="9196574" y="3658909"/>
            <a:ext cx="653104" cy="237230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>
                <a:alpha val="80000"/>
              </a:schemeClr>
            </a:solidFill>
            <a:prstDash val="dash"/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499A09BE-90FD-A840-928D-91F4AD168CDF}"/>
              </a:ext>
            </a:extLst>
          </p:cNvPr>
          <p:cNvSpPr/>
          <p:nvPr/>
        </p:nvSpPr>
        <p:spPr>
          <a:xfrm>
            <a:off x="9196574" y="3489287"/>
            <a:ext cx="1563130" cy="466253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>
                <a:alpha val="80000"/>
              </a:schemeClr>
            </a:solidFill>
            <a:prstDash val="dash"/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E76650E9-1161-B548-B28D-79D681D91BA0}"/>
              </a:ext>
            </a:extLst>
          </p:cNvPr>
          <p:cNvSpPr/>
          <p:nvPr/>
        </p:nvSpPr>
        <p:spPr>
          <a:xfrm>
            <a:off x="8161167" y="3502695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429F250-A6ED-EC4F-870E-1772AFAF4B14}"/>
              </a:ext>
            </a:extLst>
          </p:cNvPr>
          <p:cNvSpPr/>
          <p:nvPr/>
        </p:nvSpPr>
        <p:spPr>
          <a:xfrm>
            <a:off x="9190395" y="4789621"/>
            <a:ext cx="1470454" cy="360306"/>
          </a:xfrm>
          <a:custGeom>
            <a:avLst/>
            <a:gdLst>
              <a:gd name="connsiteX0" fmla="*/ 0 w 1470454"/>
              <a:gd name="connsiteY0" fmla="*/ 0 h 360306"/>
              <a:gd name="connsiteX1" fmla="*/ 506627 w 1470454"/>
              <a:gd name="connsiteY1" fmla="*/ 358346 h 360306"/>
              <a:gd name="connsiteX2" fmla="*/ 1470454 w 1470454"/>
              <a:gd name="connsiteY2" fmla="*/ 117390 h 36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454" h="360306">
                <a:moveTo>
                  <a:pt x="0" y="0"/>
                </a:moveTo>
                <a:cubicBezTo>
                  <a:pt x="130775" y="169390"/>
                  <a:pt x="261551" y="338781"/>
                  <a:pt x="506627" y="358346"/>
                </a:cubicBezTo>
                <a:cubicBezTo>
                  <a:pt x="751703" y="377911"/>
                  <a:pt x="1111078" y="247650"/>
                  <a:pt x="1470454" y="117390"/>
                </a:cubicBezTo>
              </a:path>
            </a:pathLst>
          </a:custGeom>
          <a:noFill/>
          <a:ln w="38100">
            <a:solidFill>
              <a:schemeClr val="tx1">
                <a:alpha val="80000"/>
              </a:schemeClr>
            </a:solidFill>
            <a:prstDash val="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E4E1259A-9741-E240-B195-CF09FE0B38F3}"/>
              </a:ext>
            </a:extLst>
          </p:cNvPr>
          <p:cNvSpPr/>
          <p:nvPr/>
        </p:nvSpPr>
        <p:spPr>
          <a:xfrm>
            <a:off x="8161167" y="4389322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Sample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87647F2-C925-4646-89E1-9A3A7DB32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125" y="392550"/>
            <a:ext cx="2061075" cy="2352661"/>
          </a:xfrm>
          <a:prstGeom prst="rect">
            <a:avLst/>
          </a:prstGeom>
        </p:spPr>
      </p:pic>
      <p:sp>
        <p:nvSpPr>
          <p:cNvPr id="58" name="Freeform 57">
            <a:extLst>
              <a:ext uri="{FF2B5EF4-FFF2-40B4-BE49-F238E27FC236}">
                <a16:creationId xmlns:a16="http://schemas.microsoft.com/office/drawing/2014/main" id="{733C773F-35BE-D54F-BD90-6AA2CBDF8095}"/>
              </a:ext>
            </a:extLst>
          </p:cNvPr>
          <p:cNvSpPr/>
          <p:nvPr/>
        </p:nvSpPr>
        <p:spPr>
          <a:xfrm rot="5568875">
            <a:off x="10086032" y="2560734"/>
            <a:ext cx="3221153" cy="972730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0A27BAF5-90B9-7344-9B52-8D468D7A4B01}"/>
              </a:ext>
            </a:extLst>
          </p:cNvPr>
          <p:cNvSpPr/>
          <p:nvPr/>
        </p:nvSpPr>
        <p:spPr>
          <a:xfrm rot="5400000">
            <a:off x="10461479" y="2409578"/>
            <a:ext cx="2463482" cy="466253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32945286-FBA7-2447-BAC5-E9F153418C88}"/>
              </a:ext>
            </a:extLst>
          </p:cNvPr>
          <p:cNvSpPr/>
          <p:nvPr/>
        </p:nvSpPr>
        <p:spPr>
          <a:xfrm rot="5150326">
            <a:off x="10551255" y="2409172"/>
            <a:ext cx="2463521" cy="435211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D1B274E1-22A7-2740-A03D-97B4CDAEC548}"/>
              </a:ext>
            </a:extLst>
          </p:cNvPr>
          <p:cNvSpPr/>
          <p:nvPr/>
        </p:nvSpPr>
        <p:spPr>
          <a:xfrm rot="4355474">
            <a:off x="10223051" y="3074666"/>
            <a:ext cx="1284600" cy="282277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object 17">
            <a:extLst>
              <a:ext uri="{FF2B5EF4-FFF2-40B4-BE49-F238E27FC236}">
                <a16:creationId xmlns:a16="http://schemas.microsoft.com/office/drawing/2014/main" id="{900CD5EF-F3E8-FD44-A338-777B976C4AE5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63" name="Gruppo 49">
            <a:extLst>
              <a:ext uri="{FF2B5EF4-FFF2-40B4-BE49-F238E27FC236}">
                <a16:creationId xmlns:a16="http://schemas.microsoft.com/office/drawing/2014/main" id="{E2F2E28A-9624-2146-9A8A-A66E5DB483E0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64" name="object 18">
              <a:extLst>
                <a:ext uri="{FF2B5EF4-FFF2-40B4-BE49-F238E27FC236}">
                  <a16:creationId xmlns:a16="http://schemas.microsoft.com/office/drawing/2014/main" id="{F88F4007-AB2F-3149-A216-AF00162F50FE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9">
              <a:extLst>
                <a:ext uri="{FF2B5EF4-FFF2-40B4-BE49-F238E27FC236}">
                  <a16:creationId xmlns:a16="http://schemas.microsoft.com/office/drawing/2014/main" id="{757C46EF-746F-BA49-847F-A3DBC955FB52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0">
              <a:extLst>
                <a:ext uri="{FF2B5EF4-FFF2-40B4-BE49-F238E27FC236}">
                  <a16:creationId xmlns:a16="http://schemas.microsoft.com/office/drawing/2014/main" id="{8B3D93D2-8228-AE49-AFD6-49EC48DAD03D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1">
              <a:extLst>
                <a:ext uri="{FF2B5EF4-FFF2-40B4-BE49-F238E27FC236}">
                  <a16:creationId xmlns:a16="http://schemas.microsoft.com/office/drawing/2014/main" id="{7DB06782-F101-6645-8768-A7FB8233D906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2">
              <a:extLst>
                <a:ext uri="{FF2B5EF4-FFF2-40B4-BE49-F238E27FC236}">
                  <a16:creationId xmlns:a16="http://schemas.microsoft.com/office/drawing/2014/main" id="{2864E060-A24E-7040-B5FB-8448E7947840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3">
              <a:extLst>
                <a:ext uri="{FF2B5EF4-FFF2-40B4-BE49-F238E27FC236}">
                  <a16:creationId xmlns:a16="http://schemas.microsoft.com/office/drawing/2014/main" id="{8E173538-4388-F447-BDC4-64749E615CEA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4">
              <a:extLst>
                <a:ext uri="{FF2B5EF4-FFF2-40B4-BE49-F238E27FC236}">
                  <a16:creationId xmlns:a16="http://schemas.microsoft.com/office/drawing/2014/main" id="{9DAA7E1B-51FF-8045-AAB9-BE98E131C488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5">
              <a:extLst>
                <a:ext uri="{FF2B5EF4-FFF2-40B4-BE49-F238E27FC236}">
                  <a16:creationId xmlns:a16="http://schemas.microsoft.com/office/drawing/2014/main" id="{EA99E2E4-20EA-A348-B7C1-4B88164C787A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6">
              <a:extLst>
                <a:ext uri="{FF2B5EF4-FFF2-40B4-BE49-F238E27FC236}">
                  <a16:creationId xmlns:a16="http://schemas.microsoft.com/office/drawing/2014/main" id="{ADCBB48B-3893-1E43-BAFE-D7CF39737A88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66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BEC74-1246-D744-9BD9-A8168848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Geometry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6A714-2637-F84F-A44B-FEEE63FB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1C230-72EA-3F47-BBAD-64EBD9C6A6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/>
              <a:t>Priority</a:t>
            </a:r>
            <a:endParaRPr lang="da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4B5DA-D641-7545-9D87-A01770DDD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574757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Each</a:t>
            </a:r>
            <a:r>
              <a:rPr lang="da-DK" dirty="0"/>
              <a:t> </a:t>
            </a:r>
            <a:r>
              <a:rPr lang="da-DK" dirty="0" err="1"/>
              <a:t>geometry</a:t>
            </a:r>
            <a:r>
              <a:rPr lang="da-DK" dirty="0"/>
              <a:t> is given a </a:t>
            </a:r>
            <a:r>
              <a:rPr lang="da-DK" dirty="0" err="1"/>
              <a:t>priority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two</a:t>
            </a:r>
            <a:r>
              <a:rPr lang="da-DK" dirty="0"/>
              <a:t> </a:t>
            </a:r>
            <a:r>
              <a:rPr lang="da-DK" dirty="0" err="1"/>
              <a:t>geometries</a:t>
            </a:r>
            <a:r>
              <a:rPr lang="da-DK" dirty="0"/>
              <a:t> overlap, the overlapping region has the </a:t>
            </a:r>
            <a:r>
              <a:rPr lang="da-DK" dirty="0" err="1"/>
              <a:t>material</a:t>
            </a:r>
            <a:r>
              <a:rPr lang="da-DK" dirty="0"/>
              <a:t> of the </a:t>
            </a:r>
            <a:r>
              <a:rPr lang="da-DK" dirty="0" err="1"/>
              <a:t>highest</a:t>
            </a:r>
            <a:r>
              <a:rPr lang="da-DK" dirty="0"/>
              <a:t> </a:t>
            </a:r>
            <a:r>
              <a:rPr lang="da-DK" dirty="0" err="1"/>
              <a:t>priority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This </a:t>
            </a:r>
            <a:r>
              <a:rPr lang="da-DK" dirty="0" err="1"/>
              <a:t>allows</a:t>
            </a:r>
            <a:r>
              <a:rPr lang="da-DK" dirty="0"/>
              <a:t> the </a:t>
            </a:r>
            <a:r>
              <a:rPr lang="da-DK" dirty="0" err="1"/>
              <a:t>user</a:t>
            </a:r>
            <a:r>
              <a:rPr lang="da-DK" dirty="0"/>
              <a:t> to </a:t>
            </a:r>
            <a:r>
              <a:rPr lang="da-DK" dirty="0" err="1"/>
              <a:t>create</a:t>
            </a:r>
            <a:r>
              <a:rPr lang="da-DK" dirty="0"/>
              <a:t> </a:t>
            </a:r>
            <a:r>
              <a:rPr lang="da-DK" dirty="0" err="1"/>
              <a:t>complex</a:t>
            </a:r>
            <a:r>
              <a:rPr lang="da-DK" dirty="0"/>
              <a:t> </a:t>
            </a:r>
            <a:r>
              <a:rPr lang="da-DK" dirty="0" err="1"/>
              <a:t>geometries</a:t>
            </a:r>
            <a:endParaRPr lang="da-DK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043571-6DCA-414B-986F-AB00BB197EB3}"/>
              </a:ext>
            </a:extLst>
          </p:cNvPr>
          <p:cNvGrpSpPr/>
          <p:nvPr/>
        </p:nvGrpSpPr>
        <p:grpSpPr>
          <a:xfrm>
            <a:off x="8637439" y="3359243"/>
            <a:ext cx="2330469" cy="2330469"/>
            <a:chOff x="8637439" y="3359243"/>
            <a:chExt cx="2330469" cy="233046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4225BD-161C-814F-9F36-F53162E49FE1}"/>
                </a:ext>
              </a:extLst>
            </p:cNvPr>
            <p:cNvSpPr/>
            <p:nvPr/>
          </p:nvSpPr>
          <p:spPr>
            <a:xfrm>
              <a:off x="8637439" y="3359243"/>
              <a:ext cx="2330469" cy="2330469"/>
            </a:xfrm>
            <a:prstGeom prst="ellipse">
              <a:avLst/>
            </a:prstGeom>
            <a:solidFill>
              <a:srgbClr val="980B0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6799" tIns="46799" rIns="46799" bIns="4679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D2B77B-311F-434A-ACDE-602ABB78D680}"/>
                </a:ext>
              </a:extLst>
            </p:cNvPr>
            <p:cNvSpPr txBox="1"/>
            <p:nvPr/>
          </p:nvSpPr>
          <p:spPr>
            <a:xfrm>
              <a:off x="8874092" y="4524477"/>
              <a:ext cx="1752788" cy="730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a-DK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Vanadium</a:t>
              </a:r>
              <a:br>
                <a:rPr kumimoji="0" lang="da-DK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da-DK" sz="20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priority</a:t>
              </a:r>
              <a:r>
                <a:rPr kumimoji="0" lang="da-DK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= 5.1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04FC27-1634-1645-BC65-E7CA67AB23E2}"/>
              </a:ext>
            </a:extLst>
          </p:cNvPr>
          <p:cNvGrpSpPr/>
          <p:nvPr/>
        </p:nvGrpSpPr>
        <p:grpSpPr>
          <a:xfrm>
            <a:off x="8637439" y="727450"/>
            <a:ext cx="2330469" cy="2330469"/>
            <a:chOff x="8637439" y="727450"/>
            <a:chExt cx="2330469" cy="23304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849CF2D-7D16-6346-A438-0B6A7749D995}"/>
                </a:ext>
              </a:extLst>
            </p:cNvPr>
            <p:cNvSpPr/>
            <p:nvPr/>
          </p:nvSpPr>
          <p:spPr>
            <a:xfrm>
              <a:off x="8637439" y="727450"/>
              <a:ext cx="2330469" cy="2330469"/>
            </a:xfrm>
            <a:prstGeom prst="ellipse">
              <a:avLst/>
            </a:prstGeom>
            <a:solidFill>
              <a:srgbClr val="0097C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6799" tIns="46799" rIns="46799" bIns="4679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73366F-9F5B-A143-9FD9-AC7E8A98CCF2}"/>
                </a:ext>
              </a:extLst>
            </p:cNvPr>
            <p:cNvSpPr txBox="1"/>
            <p:nvPr/>
          </p:nvSpPr>
          <p:spPr>
            <a:xfrm>
              <a:off x="8926279" y="1184022"/>
              <a:ext cx="1752788" cy="730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a-DK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Aluminium</a:t>
              </a:r>
              <a:br>
                <a:rPr kumimoji="0" lang="da-DK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da-DK" sz="20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priority</a:t>
              </a:r>
              <a:r>
                <a:rPr kumimoji="0" lang="da-DK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= 8.2</a:t>
              </a:r>
            </a:p>
          </p:txBody>
        </p:sp>
      </p:grpSp>
      <p:sp>
        <p:nvSpPr>
          <p:cNvPr id="14" name="object 17">
            <a:extLst>
              <a:ext uri="{FF2B5EF4-FFF2-40B4-BE49-F238E27FC236}">
                <a16:creationId xmlns:a16="http://schemas.microsoft.com/office/drawing/2014/main" id="{1DEB85E6-1C6D-F147-B9FA-95A5BBB4A998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5" name="Gruppo 49">
            <a:extLst>
              <a:ext uri="{FF2B5EF4-FFF2-40B4-BE49-F238E27FC236}">
                <a16:creationId xmlns:a16="http://schemas.microsoft.com/office/drawing/2014/main" id="{18870F14-B734-0947-B1D1-E7923DB41ED9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F011808C-D4F9-FC4D-B53F-41900EE202E5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FCE8A3D7-5EDE-0149-B282-984885E4CE34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641F3B7D-27FE-7F46-A066-ACA4D55C168F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16279349-A2FE-EB40-8D40-AB3662727F38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9D1361B0-C097-BE44-A14D-B0A3F5561C21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3F353E66-B9F8-C44E-8FC9-8B15EDF99A51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>
              <a:extLst>
                <a:ext uri="{FF2B5EF4-FFF2-40B4-BE49-F238E27FC236}">
                  <a16:creationId xmlns:a16="http://schemas.microsoft.com/office/drawing/2014/main" id="{DF0346B9-0DA0-4444-A4AB-76BFF60820D1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13883736-FEE2-8D45-A9FE-486D0B14E3D6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>
              <a:extLst>
                <a:ext uri="{FF2B5EF4-FFF2-40B4-BE49-F238E27FC236}">
                  <a16:creationId xmlns:a16="http://schemas.microsoft.com/office/drawing/2014/main" id="{A2031975-309F-EF45-90AB-F3C36FA3010C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7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966E-6 -2.22222E-6 L -4.86966E-6 -0.187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BEC74-1246-D744-9BD9-A8168848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Geometry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6A714-2637-F84F-A44B-FEEE63FB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1C230-72EA-3F47-BBAD-64EBD9C6A6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/>
              <a:t>Priority</a:t>
            </a:r>
            <a:endParaRPr lang="da-DK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92E317-8422-4842-926A-A518AEBD54F4}"/>
              </a:ext>
            </a:extLst>
          </p:cNvPr>
          <p:cNvSpPr/>
          <p:nvPr/>
        </p:nvSpPr>
        <p:spPr>
          <a:xfrm>
            <a:off x="7600950" y="1820636"/>
            <a:ext cx="2947307" cy="2947307"/>
          </a:xfrm>
          <a:prstGeom prst="ellipse">
            <a:avLst/>
          </a:prstGeom>
          <a:solidFill>
            <a:srgbClr val="980B0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799" tIns="46799" rIns="46799" bIns="4679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86B249B-FBA9-A746-B18B-806241035ED3}"/>
              </a:ext>
            </a:extLst>
          </p:cNvPr>
          <p:cNvSpPr/>
          <p:nvPr/>
        </p:nvSpPr>
        <p:spPr>
          <a:xfrm>
            <a:off x="8246407" y="2121826"/>
            <a:ext cx="1943100" cy="1943100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799" tIns="46799" rIns="46799" bIns="4679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C13836-7EF3-BE46-BB56-D2781F40584A}"/>
              </a:ext>
            </a:extLst>
          </p:cNvPr>
          <p:cNvSpPr/>
          <p:nvPr/>
        </p:nvSpPr>
        <p:spPr>
          <a:xfrm rot="16200000">
            <a:off x="7966567" y="2400302"/>
            <a:ext cx="3154966" cy="506185"/>
          </a:xfrm>
          <a:prstGeom prst="rect">
            <a:avLst/>
          </a:prstGeom>
          <a:solidFill>
            <a:srgbClr val="0097CD"/>
          </a:solidFill>
          <a:ln w="25400" cap="flat">
            <a:solidFill>
              <a:srgbClr val="0097C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799" tIns="46799" rIns="46799" bIns="4679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252868-64F3-6F40-8F81-AE744A921734}"/>
              </a:ext>
            </a:extLst>
          </p:cNvPr>
          <p:cNvSpPr/>
          <p:nvPr/>
        </p:nvSpPr>
        <p:spPr>
          <a:xfrm>
            <a:off x="7394083" y="3526011"/>
            <a:ext cx="1235880" cy="14097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799" tIns="46799" rIns="46799" bIns="4679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DF77F135-6397-F845-9018-D39F34584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574757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Each</a:t>
            </a:r>
            <a:r>
              <a:rPr lang="da-DK" dirty="0"/>
              <a:t> </a:t>
            </a:r>
            <a:r>
              <a:rPr lang="da-DK" dirty="0" err="1"/>
              <a:t>geometry</a:t>
            </a:r>
            <a:r>
              <a:rPr lang="da-DK" dirty="0"/>
              <a:t> is given a </a:t>
            </a:r>
            <a:r>
              <a:rPr lang="da-DK" dirty="0" err="1"/>
              <a:t>priority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two</a:t>
            </a:r>
            <a:r>
              <a:rPr lang="da-DK" dirty="0"/>
              <a:t> </a:t>
            </a:r>
            <a:r>
              <a:rPr lang="da-DK" dirty="0" err="1"/>
              <a:t>geometries</a:t>
            </a:r>
            <a:r>
              <a:rPr lang="da-DK" dirty="0"/>
              <a:t> overlap, the overlapping region has the </a:t>
            </a:r>
            <a:r>
              <a:rPr lang="da-DK" dirty="0" err="1"/>
              <a:t>material</a:t>
            </a:r>
            <a:r>
              <a:rPr lang="da-DK" dirty="0"/>
              <a:t> of the </a:t>
            </a:r>
            <a:r>
              <a:rPr lang="da-DK" dirty="0" err="1"/>
              <a:t>highest</a:t>
            </a:r>
            <a:r>
              <a:rPr lang="da-DK" dirty="0"/>
              <a:t> </a:t>
            </a:r>
            <a:r>
              <a:rPr lang="da-DK" dirty="0" err="1"/>
              <a:t>priority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This </a:t>
            </a:r>
            <a:r>
              <a:rPr lang="da-DK" dirty="0" err="1"/>
              <a:t>allows</a:t>
            </a:r>
            <a:r>
              <a:rPr lang="da-DK" dirty="0"/>
              <a:t> the </a:t>
            </a:r>
            <a:r>
              <a:rPr lang="da-DK" dirty="0" err="1"/>
              <a:t>user</a:t>
            </a:r>
            <a:r>
              <a:rPr lang="da-DK" dirty="0"/>
              <a:t> to </a:t>
            </a:r>
            <a:r>
              <a:rPr lang="da-DK" dirty="0" err="1"/>
              <a:t>create</a:t>
            </a:r>
            <a:r>
              <a:rPr lang="da-DK" dirty="0"/>
              <a:t> </a:t>
            </a:r>
            <a:r>
              <a:rPr lang="da-DK" dirty="0" err="1"/>
              <a:t>complex</a:t>
            </a:r>
            <a:r>
              <a:rPr lang="da-DK" dirty="0"/>
              <a:t> </a:t>
            </a:r>
            <a:r>
              <a:rPr lang="da-DK" dirty="0" err="1"/>
              <a:t>geometries</a:t>
            </a:r>
            <a:endParaRPr lang="da-DK" dirty="0"/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3DE58154-9039-F043-80D9-F5E401EA7D67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20" name="Gruppo 49">
            <a:extLst>
              <a:ext uri="{FF2B5EF4-FFF2-40B4-BE49-F238E27FC236}">
                <a16:creationId xmlns:a16="http://schemas.microsoft.com/office/drawing/2014/main" id="{6EBAF519-4D58-0A4F-867F-6454F359FBFC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F38366DD-F7E9-3E41-911D-9EE34553494C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21678313-29DD-2746-97C1-435A28376BF8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5B868CD7-E584-8541-A140-A07A6A84A94F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3EDC3210-E63D-504A-A817-F492E78E96C4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68204031-4A38-6047-9EE8-57F031F81CC5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DB6E542A-18CC-FB42-A2C4-0AC724EB7AE2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7AA90E2E-4361-C54D-995F-80F9C9FBE226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85D52C1C-BEF4-3A49-8660-4CDB7208CD3A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ACC922E6-469E-044E-8B1F-E2B0A8E9B37D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17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CE6BC-AB98-7B4D-AC9D-5CA8CDC7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Geometry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A43D7-E5A5-2A49-B3E4-CA73A8755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DBCAF-A82D-7840-82F0-4CDF46F64E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4483993" cy="507076"/>
          </a:xfrm>
        </p:spPr>
        <p:txBody>
          <a:bodyPr/>
          <a:lstStyle/>
          <a:p>
            <a:r>
              <a:rPr lang="da-DK" dirty="0"/>
              <a:t>Modular </a:t>
            </a:r>
            <a:r>
              <a:rPr lang="da-DK" dirty="0" err="1"/>
              <a:t>geometry</a:t>
            </a:r>
            <a:endParaRPr lang="da-DK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E6B0AC-8407-294E-8A36-AE5414B3459F}"/>
              </a:ext>
            </a:extLst>
          </p:cNvPr>
          <p:cNvGrpSpPr/>
          <p:nvPr/>
        </p:nvGrpSpPr>
        <p:grpSpPr>
          <a:xfrm>
            <a:off x="9948604" y="3714259"/>
            <a:ext cx="1607947" cy="2206521"/>
            <a:chOff x="6902605" y="4301356"/>
            <a:chExt cx="635620" cy="87223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6A1CF2A-0376-884E-8DC9-254A3627F629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94262D2-486E-D547-B584-5A65D70B2E9F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0447DF-0883-5B4A-8ABA-0A45ADAA8BDE}"/>
                </a:ext>
              </a:extLst>
            </p:cNvPr>
            <p:cNvCxnSpPr>
              <a:stCxn id="29" idx="6"/>
              <a:endCxn id="30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EBD9230-30D6-5540-A58A-CAC417A14608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8C3865-EE67-6E47-A992-A8DBFCA707B0}"/>
              </a:ext>
            </a:extLst>
          </p:cNvPr>
          <p:cNvGrpSpPr/>
          <p:nvPr/>
        </p:nvGrpSpPr>
        <p:grpSpPr>
          <a:xfrm>
            <a:off x="9850762" y="3594291"/>
            <a:ext cx="1809131" cy="2482598"/>
            <a:chOff x="6902605" y="4301356"/>
            <a:chExt cx="635620" cy="8722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4E63BA-B249-6D4E-A782-87EDBD8B107F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32571C7-736B-B64C-8AC1-50D7592B41C1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EDFE91C-B43C-3D43-9786-52E044438AB1}"/>
                </a:ext>
              </a:extLst>
            </p:cNvPr>
            <p:cNvCxnSpPr>
              <a:stCxn id="34" idx="6"/>
              <a:endCxn id="35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CA0A99F-7DB6-824D-AD31-874C8C065DA7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E1146163-A15F-3541-8785-AB70035AE0B9}"/>
              </a:ext>
            </a:extLst>
          </p:cNvPr>
          <p:cNvSpPr/>
          <p:nvPr/>
        </p:nvSpPr>
        <p:spPr>
          <a:xfrm>
            <a:off x="9196574" y="3658909"/>
            <a:ext cx="716692" cy="216312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E76650E9-1161-B548-B28D-79D681D91BA0}"/>
              </a:ext>
            </a:extLst>
          </p:cNvPr>
          <p:cNvSpPr/>
          <p:nvPr/>
        </p:nvSpPr>
        <p:spPr>
          <a:xfrm>
            <a:off x="8161167" y="3502695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87647F2-C925-4646-89E1-9A3A7DB32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125" y="392550"/>
            <a:ext cx="2061075" cy="2352661"/>
          </a:xfrm>
          <a:prstGeom prst="rect">
            <a:avLst/>
          </a:prstGeom>
        </p:spPr>
      </p:pic>
      <p:sp>
        <p:nvSpPr>
          <p:cNvPr id="59" name="Freeform 58">
            <a:extLst>
              <a:ext uri="{FF2B5EF4-FFF2-40B4-BE49-F238E27FC236}">
                <a16:creationId xmlns:a16="http://schemas.microsoft.com/office/drawing/2014/main" id="{0A27BAF5-90B9-7344-9B52-8D468D7A4B01}"/>
              </a:ext>
            </a:extLst>
          </p:cNvPr>
          <p:cNvSpPr/>
          <p:nvPr/>
        </p:nvSpPr>
        <p:spPr>
          <a:xfrm rot="5400000">
            <a:off x="10461479" y="2409578"/>
            <a:ext cx="2463482" cy="466253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32945286-FBA7-2447-BAC5-E9F153418C88}"/>
              </a:ext>
            </a:extLst>
          </p:cNvPr>
          <p:cNvSpPr/>
          <p:nvPr/>
        </p:nvSpPr>
        <p:spPr>
          <a:xfrm rot="5076632">
            <a:off x="10613904" y="2430505"/>
            <a:ext cx="2372644" cy="395447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F9FDAA9-C9FD-904F-82CB-8BFED2B74EE3}"/>
              </a:ext>
            </a:extLst>
          </p:cNvPr>
          <p:cNvSpPr/>
          <p:nvPr/>
        </p:nvSpPr>
        <p:spPr>
          <a:xfrm>
            <a:off x="1103709" y="1855353"/>
            <a:ext cx="608965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000" dirty="0"/>
              <a:t>COMPONENT </a:t>
            </a:r>
            <a:r>
              <a:rPr lang="da-DK" sz="2000" dirty="0" err="1"/>
              <a:t>cryostat_shell</a:t>
            </a:r>
            <a:r>
              <a:rPr lang="da-DK" sz="2000" dirty="0"/>
              <a:t> = </a:t>
            </a:r>
            <a:r>
              <a:rPr lang="da-DK" sz="2000" dirty="0" err="1"/>
              <a:t>Union_cylinder</a:t>
            </a:r>
            <a:r>
              <a:rPr lang="da-DK" sz="2000" dirty="0"/>
              <a:t>(</a:t>
            </a:r>
            <a:br>
              <a:rPr lang="da-DK" sz="2000" dirty="0"/>
            </a:br>
            <a:r>
              <a:rPr lang="da-DK" sz="2000" dirty="0"/>
              <a:t>  radius = 0.15, </a:t>
            </a:r>
            <a:r>
              <a:rPr lang="da-DK" sz="2000" dirty="0" err="1"/>
              <a:t>height</a:t>
            </a:r>
            <a:r>
              <a:rPr lang="da-DK" sz="2000" dirty="0"/>
              <a:t> = 0.4,</a:t>
            </a:r>
            <a:br>
              <a:rPr lang="da-DK" sz="2000" dirty="0"/>
            </a:br>
            <a:r>
              <a:rPr lang="da-DK" sz="2000" dirty="0"/>
              <a:t>  </a:t>
            </a:r>
            <a:r>
              <a:rPr lang="da-DK" sz="2000" dirty="0" err="1"/>
              <a:t>priority</a:t>
            </a:r>
            <a:r>
              <a:rPr lang="da-DK" sz="2000" dirty="0"/>
              <a:t> = 10, </a:t>
            </a:r>
            <a:r>
              <a:rPr lang="da-DK" sz="2000" dirty="0" err="1"/>
              <a:t>material_string</a:t>
            </a:r>
            <a:r>
              <a:rPr lang="da-DK" sz="2000" dirty="0"/>
              <a:t> = "Al")</a:t>
            </a:r>
            <a:br>
              <a:rPr lang="da-DK" sz="2000" dirty="0"/>
            </a:br>
            <a:r>
              <a:rPr lang="da-DK" sz="2000" dirty="0"/>
              <a:t>AT (0,0,0) RELATIVE </a:t>
            </a:r>
            <a:r>
              <a:rPr lang="da-DK" sz="2000" dirty="0" err="1"/>
              <a:t>target</a:t>
            </a:r>
            <a:br>
              <a:rPr lang="da-DK" sz="2000" dirty="0"/>
            </a:br>
            <a:r>
              <a:rPr lang="da-DK" sz="2000" dirty="0"/>
              <a:t>ROTATED (0,0,0) RELATIVE </a:t>
            </a:r>
            <a:r>
              <a:rPr lang="da-DK" sz="2000" dirty="0" err="1"/>
              <a:t>target</a:t>
            </a:r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COMPONENT </a:t>
            </a:r>
            <a:r>
              <a:rPr lang="da-DK" sz="2000" dirty="0" err="1"/>
              <a:t>cryostat_vacuum</a:t>
            </a:r>
            <a:r>
              <a:rPr lang="da-DK" sz="2000" dirty="0"/>
              <a:t> = </a:t>
            </a:r>
            <a:r>
              <a:rPr lang="da-DK" sz="2000" dirty="0" err="1"/>
              <a:t>Union_cylinder</a:t>
            </a:r>
            <a:r>
              <a:rPr lang="da-DK" sz="2000" dirty="0"/>
              <a:t>(</a:t>
            </a:r>
            <a:br>
              <a:rPr lang="da-DK" sz="2000" dirty="0"/>
            </a:br>
            <a:r>
              <a:rPr lang="da-DK" sz="2000" dirty="0"/>
              <a:t>  radius = 0.147,height = 0.39,</a:t>
            </a:r>
            <a:br>
              <a:rPr lang="da-DK" sz="2000" dirty="0"/>
            </a:br>
            <a:r>
              <a:rPr lang="da-DK" sz="2000" dirty="0"/>
              <a:t>  </a:t>
            </a:r>
            <a:r>
              <a:rPr lang="da-DK" sz="2000" dirty="0" err="1"/>
              <a:t>priority</a:t>
            </a:r>
            <a:r>
              <a:rPr lang="da-DK" sz="2000" dirty="0"/>
              <a:t> = 11, </a:t>
            </a:r>
            <a:r>
              <a:rPr lang="da-DK" sz="2000" dirty="0" err="1"/>
              <a:t>material_string</a:t>
            </a:r>
            <a:r>
              <a:rPr lang="da-DK" sz="2000" dirty="0"/>
              <a:t> = "</a:t>
            </a:r>
            <a:r>
              <a:rPr lang="da-DK" sz="2000" dirty="0" err="1"/>
              <a:t>Vacuum</a:t>
            </a:r>
            <a:r>
              <a:rPr lang="da-DK" sz="2000" dirty="0"/>
              <a:t>")</a:t>
            </a:r>
            <a:br>
              <a:rPr lang="da-DK" sz="2000" dirty="0"/>
            </a:br>
            <a:r>
              <a:rPr lang="da-DK" sz="2000" dirty="0"/>
              <a:t>AT (0,0,0) RELATIVE </a:t>
            </a:r>
            <a:r>
              <a:rPr lang="da-DK" sz="2000" dirty="0" err="1"/>
              <a:t>target</a:t>
            </a:r>
            <a:br>
              <a:rPr lang="da-DK" sz="2000" dirty="0"/>
            </a:br>
            <a:r>
              <a:rPr lang="da-DK" sz="2000" dirty="0"/>
              <a:t>ROTATED (0,0,0) RELATIVE </a:t>
            </a:r>
            <a:r>
              <a:rPr lang="da-DK" sz="2000" dirty="0" err="1"/>
              <a:t>target</a:t>
            </a:r>
            <a:endParaRPr lang="da-DK" sz="2000" dirty="0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8C2C81B8-5110-D342-AF83-125B7C1C8021}"/>
              </a:ext>
            </a:extLst>
          </p:cNvPr>
          <p:cNvSpPr/>
          <p:nvPr/>
        </p:nvSpPr>
        <p:spPr>
          <a:xfrm rot="20789732">
            <a:off x="9190420" y="4588811"/>
            <a:ext cx="720341" cy="107417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460F120-9B7B-0D4F-8A14-ACB92B24C213}"/>
              </a:ext>
            </a:extLst>
          </p:cNvPr>
          <p:cNvSpPr/>
          <p:nvPr/>
        </p:nvSpPr>
        <p:spPr>
          <a:xfrm>
            <a:off x="8161167" y="4406263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Vacuum</a:t>
            </a:r>
            <a:endParaRPr lang="da-DK" dirty="0"/>
          </a:p>
        </p:txBody>
      </p:sp>
      <p:sp>
        <p:nvSpPr>
          <p:cNvPr id="66" name="object 17">
            <a:extLst>
              <a:ext uri="{FF2B5EF4-FFF2-40B4-BE49-F238E27FC236}">
                <a16:creationId xmlns:a16="http://schemas.microsoft.com/office/drawing/2014/main" id="{FB332412-6C6F-6946-99A1-511CC3B28911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67" name="Gruppo 49">
            <a:extLst>
              <a:ext uri="{FF2B5EF4-FFF2-40B4-BE49-F238E27FC236}">
                <a16:creationId xmlns:a16="http://schemas.microsoft.com/office/drawing/2014/main" id="{FEF66C02-7897-EB49-A17B-1200D92DF75F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68" name="object 18">
              <a:extLst>
                <a:ext uri="{FF2B5EF4-FFF2-40B4-BE49-F238E27FC236}">
                  <a16:creationId xmlns:a16="http://schemas.microsoft.com/office/drawing/2014/main" id="{71862196-8448-C54C-BD13-67AD88C4CC85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9">
              <a:extLst>
                <a:ext uri="{FF2B5EF4-FFF2-40B4-BE49-F238E27FC236}">
                  <a16:creationId xmlns:a16="http://schemas.microsoft.com/office/drawing/2014/main" id="{3A68B504-C7F7-E641-9AC6-E57236F96877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0">
              <a:extLst>
                <a:ext uri="{FF2B5EF4-FFF2-40B4-BE49-F238E27FC236}">
                  <a16:creationId xmlns:a16="http://schemas.microsoft.com/office/drawing/2014/main" id="{A3B5CA98-2278-9E44-A8C4-44BC1E80D969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1">
              <a:extLst>
                <a:ext uri="{FF2B5EF4-FFF2-40B4-BE49-F238E27FC236}">
                  <a16:creationId xmlns:a16="http://schemas.microsoft.com/office/drawing/2014/main" id="{EEDDEA04-14F8-A94A-BC67-66FF18F36157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2">
              <a:extLst>
                <a:ext uri="{FF2B5EF4-FFF2-40B4-BE49-F238E27FC236}">
                  <a16:creationId xmlns:a16="http://schemas.microsoft.com/office/drawing/2014/main" id="{5ECBA86E-90DF-4B45-B219-60FD673D6858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3">
              <a:extLst>
                <a:ext uri="{FF2B5EF4-FFF2-40B4-BE49-F238E27FC236}">
                  <a16:creationId xmlns:a16="http://schemas.microsoft.com/office/drawing/2014/main" id="{924D128F-7836-754D-8473-647126CFA005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4">
              <a:extLst>
                <a:ext uri="{FF2B5EF4-FFF2-40B4-BE49-F238E27FC236}">
                  <a16:creationId xmlns:a16="http://schemas.microsoft.com/office/drawing/2014/main" id="{EB637239-2C0E-8541-BAAA-57E411047DD9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25">
              <a:extLst>
                <a:ext uri="{FF2B5EF4-FFF2-40B4-BE49-F238E27FC236}">
                  <a16:creationId xmlns:a16="http://schemas.microsoft.com/office/drawing/2014/main" id="{313E63E6-9448-AA45-8C91-DE278B170F97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26">
              <a:extLst>
                <a:ext uri="{FF2B5EF4-FFF2-40B4-BE49-F238E27FC236}">
                  <a16:creationId xmlns:a16="http://schemas.microsoft.com/office/drawing/2014/main" id="{A01B407D-8372-F54B-96F9-9F4844420BFB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425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1B66-2963-2348-9A45-24467663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Union master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9506A-7CAE-894B-92E8-56CC02B60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733FA-BE2F-9A4A-98A8-BEA8E8932D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/>
              <a:t>Where</a:t>
            </a:r>
            <a:r>
              <a:rPr lang="da-DK" dirty="0"/>
              <a:t> the simulation </a:t>
            </a:r>
            <a:r>
              <a:rPr lang="da-DK" dirty="0" err="1"/>
              <a:t>actually</a:t>
            </a:r>
            <a:r>
              <a:rPr lang="da-DK" dirty="0"/>
              <a:t> </a:t>
            </a:r>
            <a:r>
              <a:rPr lang="da-DK" dirty="0" err="1"/>
              <a:t>happens</a:t>
            </a:r>
            <a:endParaRPr lang="da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41DD2A-CC45-C442-B242-5E9E2BEDE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10574139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dirty="0"/>
              <a:t>  All components </a:t>
            </a:r>
            <a:r>
              <a:rPr lang="da-DK" dirty="0" err="1"/>
              <a:t>discussed</a:t>
            </a:r>
            <a:r>
              <a:rPr lang="da-DK" dirty="0"/>
              <a:t> </a:t>
            </a:r>
            <a:r>
              <a:rPr lang="da-DK" dirty="0" err="1"/>
              <a:t>doesn’t</a:t>
            </a:r>
            <a:r>
              <a:rPr lang="da-DK" dirty="0"/>
              <a:t> </a:t>
            </a:r>
            <a:r>
              <a:rPr lang="da-DK" dirty="0" err="1"/>
              <a:t>actually</a:t>
            </a:r>
            <a:r>
              <a:rPr lang="da-DK" dirty="0"/>
              <a:t> perform </a:t>
            </a:r>
            <a:r>
              <a:rPr lang="da-DK" dirty="0" err="1"/>
              <a:t>any</a:t>
            </a:r>
            <a:r>
              <a:rPr lang="da-DK" dirty="0"/>
              <a:t> simulation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Process</a:t>
            </a:r>
            <a:r>
              <a:rPr lang="da-DK" dirty="0"/>
              <a:t> and </a:t>
            </a:r>
            <a:r>
              <a:rPr lang="da-DK" dirty="0" err="1"/>
              <a:t>geometry</a:t>
            </a:r>
            <a:r>
              <a:rPr lang="da-DK" dirty="0"/>
              <a:t> components </a:t>
            </a:r>
            <a:r>
              <a:rPr lang="da-DK" dirty="0" err="1"/>
              <a:t>describe</a:t>
            </a:r>
            <a:r>
              <a:rPr lang="da-DK" dirty="0"/>
              <a:t> the system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simulated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The </a:t>
            </a:r>
            <a:r>
              <a:rPr lang="da-DK" b="1" dirty="0" err="1"/>
              <a:t>Union_master</a:t>
            </a:r>
            <a:r>
              <a:rPr lang="da-DK" dirty="0"/>
              <a:t> component performs the simulation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A </a:t>
            </a:r>
            <a:r>
              <a:rPr lang="da-DK" dirty="0" err="1"/>
              <a:t>Union_master</a:t>
            </a:r>
            <a:r>
              <a:rPr lang="da-DK" dirty="0"/>
              <a:t> must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inserted</a:t>
            </a:r>
            <a:r>
              <a:rPr lang="da-DK" dirty="0"/>
              <a:t>, and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simulate</a:t>
            </a:r>
            <a:r>
              <a:rPr lang="da-DK" dirty="0"/>
              <a:t> all Union </a:t>
            </a:r>
            <a:r>
              <a:rPr lang="da-DK" dirty="0" err="1"/>
              <a:t>geometry</a:t>
            </a:r>
            <a:r>
              <a:rPr lang="da-DK" dirty="0"/>
              <a:t> components </a:t>
            </a:r>
            <a:r>
              <a:rPr lang="da-DK" dirty="0" err="1"/>
              <a:t>defined</a:t>
            </a:r>
            <a:r>
              <a:rPr lang="da-DK" dirty="0"/>
              <a:t> so far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No inputs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necessary</a:t>
            </a:r>
            <a:r>
              <a:rPr lang="da-DK" dirty="0"/>
              <a:t>, as all the information is </a:t>
            </a:r>
            <a:r>
              <a:rPr lang="da-DK" dirty="0" err="1"/>
              <a:t>already</a:t>
            </a:r>
            <a:r>
              <a:rPr lang="da-DK" dirty="0"/>
              <a:t> in the processes and </a:t>
            </a:r>
            <a:r>
              <a:rPr lang="da-DK" dirty="0" err="1"/>
              <a:t>geometry</a:t>
            </a:r>
            <a:endParaRPr lang="da-DK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24637-8D3A-504F-95C4-6374A1CAB9DD}"/>
              </a:ext>
            </a:extLst>
          </p:cNvPr>
          <p:cNvSpPr/>
          <p:nvPr/>
        </p:nvSpPr>
        <p:spPr>
          <a:xfrm>
            <a:off x="1334794" y="42196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/>
              <a:t>COMPONENT master = </a:t>
            </a:r>
            <a:r>
              <a:rPr lang="da-DK" dirty="0" err="1"/>
              <a:t>Union_master</a:t>
            </a:r>
            <a:r>
              <a:rPr lang="da-DK" dirty="0"/>
              <a:t>()</a:t>
            </a:r>
            <a:br>
              <a:rPr lang="da-DK" dirty="0"/>
            </a:br>
            <a:r>
              <a:rPr lang="da-DK" dirty="0"/>
              <a:t>AT (0,0,0) ABSOLUTE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41855EAB-4044-8940-A875-550EE86C6744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2" name="Gruppo 49">
            <a:extLst>
              <a:ext uri="{FF2B5EF4-FFF2-40B4-BE49-F238E27FC236}">
                <a16:creationId xmlns:a16="http://schemas.microsoft.com/office/drawing/2014/main" id="{F4C8D0A4-920A-7043-80FF-7818602DEA3B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CD41E140-1FCB-B240-8FB9-CF691951D100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8CD2D03F-F1A6-EE48-8729-CBA23913FAD8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2E5402FC-C555-A540-8C54-8B29D16F4E6B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116C0BFA-965D-014C-8419-832F6231E012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DED8B19A-4F11-374D-AC2D-C62516F0F699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F3251CB2-76B8-DD45-A955-DE50CA690073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F2A87F55-1308-F649-B8C3-DCB698E4C219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1FEA0469-368A-AF4C-8C14-CEAA262BDA36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CDDFB08A-8DB9-4E40-AC8E-EFE1FBA11EBC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359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10353</TotalTime>
  <Words>2396</Words>
  <Application>Microsoft Macintosh PowerPoint</Application>
  <PresentationFormat>Widescreen</PresentationFormat>
  <Paragraphs>360</Paragraphs>
  <Slides>44</Slides>
  <Notes>0</Notes>
  <HiddenSlides>1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Helvetica</vt:lpstr>
      <vt:lpstr>Muli</vt:lpstr>
      <vt:lpstr>Segoe UI</vt:lpstr>
      <vt:lpstr>Segoe UI Light</vt:lpstr>
      <vt:lpstr>Segoe UI Semibold</vt:lpstr>
      <vt:lpstr>Times</vt:lpstr>
      <vt:lpstr>Wingdings</vt:lpstr>
      <vt:lpstr>Office-tema</vt:lpstr>
      <vt:lpstr>McStas Union components</vt:lpstr>
      <vt:lpstr>Introduction</vt:lpstr>
      <vt:lpstr>Physics</vt:lpstr>
      <vt:lpstr>Physics</vt:lpstr>
      <vt:lpstr>Geometry</vt:lpstr>
      <vt:lpstr>Geometry</vt:lpstr>
      <vt:lpstr>Geometry</vt:lpstr>
      <vt:lpstr>Geometry</vt:lpstr>
      <vt:lpstr>Union master</vt:lpstr>
      <vt:lpstr>Union master</vt:lpstr>
      <vt:lpstr>Introduction</vt:lpstr>
      <vt:lpstr>Multiple scattering</vt:lpstr>
      <vt:lpstr>Multiple scattering</vt:lpstr>
      <vt:lpstr>Multiple scattering</vt:lpstr>
      <vt:lpstr>PowerPoint Presentation</vt:lpstr>
      <vt:lpstr>Demonstration</vt:lpstr>
      <vt:lpstr>Demonstration</vt:lpstr>
      <vt:lpstr>Demonstration</vt:lpstr>
      <vt:lpstr>Demonstration</vt:lpstr>
      <vt:lpstr>Demonstration</vt:lpstr>
      <vt:lpstr>Demonstration</vt:lpstr>
      <vt:lpstr>Demonstration</vt:lpstr>
      <vt:lpstr>Demonstration</vt:lpstr>
      <vt:lpstr>Demonstration</vt:lpstr>
      <vt:lpstr>Demonstration</vt:lpstr>
      <vt:lpstr>Demonstration</vt:lpstr>
      <vt:lpstr>Logger components</vt:lpstr>
      <vt:lpstr>Logger components</vt:lpstr>
      <vt:lpstr>Logger components</vt:lpstr>
      <vt:lpstr>Logger components</vt:lpstr>
      <vt:lpstr>Logger components</vt:lpstr>
      <vt:lpstr>Logger components</vt:lpstr>
      <vt:lpstr>PowerPoint Presentation</vt:lpstr>
      <vt:lpstr>Conditional components</vt:lpstr>
      <vt:lpstr>Conditional components</vt:lpstr>
      <vt:lpstr>Conditional components</vt:lpstr>
      <vt:lpstr>Conditional components</vt:lpstr>
      <vt:lpstr>Conditional components</vt:lpstr>
      <vt:lpstr>Conditional components</vt:lpstr>
      <vt:lpstr>Conditional components</vt:lpstr>
      <vt:lpstr>Conditional components</vt:lpstr>
      <vt:lpstr>PowerPoint Presentation</vt:lpstr>
      <vt:lpstr>Summary</vt:lpstr>
      <vt:lpstr>Thanks for your attention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81</cp:revision>
  <cp:lastPrinted>2019-03-08T10:27:30Z</cp:lastPrinted>
  <dcterms:created xsi:type="dcterms:W3CDTF">2020-11-13T14:30:22Z</dcterms:created>
  <dcterms:modified xsi:type="dcterms:W3CDTF">2021-06-04T11:20:33Z</dcterms:modified>
</cp:coreProperties>
</file>