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880" y="-104"/>
      </p:cViewPr>
      <p:guideLst>
        <p:guide orient="horz" pos="2380"/>
        <p:guide pos="31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63955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0.tif"/><Relationship Id="rId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2816" y="0"/>
            <a:ext cx="1628624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/>
        </p:nvSpPr>
        <p:spPr>
          <a:xfrm>
            <a:off x="8540750" y="69093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9BBE05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9BBE05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163079" y="1440781"/>
            <a:ext cx="8961121" cy="55778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68399" y="7211439"/>
            <a:ext cx="356974" cy="34922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8" name="Group 48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46" name="image5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" name="pasted-image.tif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9" name="KeynoteScreenSnapz00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02653" y="52994"/>
            <a:ext cx="3019830" cy="975372"/>
          </a:xfrm>
          <a:prstGeom prst="rect">
            <a:avLst/>
          </a:prstGeom>
          <a:ln w="25400">
            <a:solidFill>
              <a:srgbClr val="9BBE05"/>
            </a:solidFill>
          </a:ln>
        </p:spPr>
      </p:pic>
      <p:sp>
        <p:nvSpPr>
          <p:cNvPr id="50" name="Shape 50"/>
          <p:cNvSpPr/>
          <p:nvPr/>
        </p:nvSpPr>
        <p:spPr>
          <a:xfrm>
            <a:off x="378747" y="7250013"/>
            <a:ext cx="3418766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r>
              <a:t>NOBUGS McStas school Oct 2016 – T R Nielsen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tif"/><Relationship Id="rId1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tif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62816" y="0"/>
            <a:ext cx="1628624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107999" y="193319"/>
            <a:ext cx="9071281" cy="79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defRPr sz="4400"/>
            </a:lvl1pPr>
          </a:lstStyle>
          <a:p>
            <a:r>
              <a:t>McStas - SasView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22135" y="2475731"/>
            <a:ext cx="7683387" cy="4360069"/>
            <a:chOff x="150662" y="0"/>
            <a:chExt cx="7683386" cy="4360068"/>
          </a:xfrm>
        </p:grpSpPr>
        <p:sp>
          <p:nvSpPr>
            <p:cNvPr id="4" name="Shape 4"/>
            <p:cNvSpPr/>
            <p:nvPr/>
          </p:nvSpPr>
          <p:spPr>
            <a:xfrm>
              <a:off x="150662" y="0"/>
              <a:ext cx="7683387" cy="4360069"/>
            </a:xfrm>
            <a:prstGeom prst="rect">
              <a:avLst/>
            </a:prstGeom>
            <a:solidFill>
              <a:srgbClr val="FFFFFF"/>
            </a:solidFill>
            <a:ln w="88900" cap="flat">
              <a:solidFill>
                <a:srgbClr val="9BBE05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9BBE05"/>
                  </a:solidFill>
                </a:defRPr>
              </a:pPr>
              <a:endParaRPr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1888691" y="1741311"/>
              <a:ext cx="4385130" cy="2158426"/>
              <a:chOff x="1676400" y="0"/>
              <a:chExt cx="4385129" cy="2158425"/>
            </a:xfrm>
          </p:grpSpPr>
          <p:pic>
            <p:nvPicPr>
              <p:cNvPr id="5" name="nobug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/>
              <a:stretch>
                <a:fillRect/>
              </a:stretch>
            </p:blipFill>
            <p:spPr>
              <a:xfrm>
                <a:off x="1676400" y="28485"/>
                <a:ext cx="1792312" cy="21016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</p:pic>
          <p:grpSp>
            <p:nvGrpSpPr>
              <p:cNvPr id="13" name="Group 13"/>
              <p:cNvGrpSpPr/>
              <p:nvPr/>
            </p:nvGrpSpPr>
            <p:grpSpPr>
              <a:xfrm>
                <a:off x="3993948" y="-1"/>
                <a:ext cx="2067582" cy="2158426"/>
                <a:chOff x="0" y="0"/>
                <a:chExt cx="2067581" cy="2158425"/>
              </a:xfrm>
            </p:grpSpPr>
            <p:grpSp>
              <p:nvGrpSpPr>
                <p:cNvPr id="11" name="Group 11"/>
                <p:cNvGrpSpPr/>
                <p:nvPr/>
              </p:nvGrpSpPr>
              <p:grpSpPr>
                <a:xfrm>
                  <a:off x="0" y="0"/>
                  <a:ext cx="2067582" cy="1782464"/>
                  <a:chOff x="0" y="0"/>
                  <a:chExt cx="2067581" cy="1782463"/>
                </a:xfrm>
              </p:grpSpPr>
              <p:pic>
                <p:nvPicPr>
                  <p:cNvPr id="6" name="logoill.pdf"/>
                  <p:cNvPicPr>
                    <a:picLocks noChangeAspect="1"/>
                  </p:cNvPicPr>
                  <p:nvPr/>
                </p:nvPicPr>
                <p:blipFill>
                  <a:blip r:embed="rId6">
                    <a:extLst/>
                  </a:blip>
                  <a:stretch>
                    <a:fillRect/>
                  </a:stretch>
                </p:blipFill>
                <p:spPr>
                  <a:xfrm>
                    <a:off x="1386286" y="1309270"/>
                    <a:ext cx="468021" cy="44737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>
                    <a:outerShdw blurRad="76200" dist="63500" dir="5400000" rotWithShape="0">
                      <a:srgbClr val="000000">
                        <a:alpha val="45000"/>
                      </a:srgbClr>
                    </a:outerShdw>
                  </a:effectLst>
                </p:spPr>
              </p:pic>
              <p:pic>
                <p:nvPicPr>
                  <p:cNvPr id="7" name="mcstas-logo.pdf"/>
                  <p:cNvPicPr>
                    <a:picLocks noChangeAspect="1"/>
                  </p:cNvPicPr>
                  <p:nvPr/>
                </p:nvPicPr>
                <p:blipFill>
                  <a:blip r:embed="rId7">
                    <a:extLst/>
                  </a:blip>
                  <a:stretch>
                    <a:fillRect/>
                  </a:stretch>
                </p:blipFill>
                <p:spPr>
                  <a:xfrm>
                    <a:off x="0" y="0"/>
                    <a:ext cx="2067582" cy="121491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>
                    <a:outerShdw blurRad="76200" dist="63500" dir="5400000" rotWithShape="0">
                      <a:srgbClr val="000000">
                        <a:alpha val="45000"/>
                      </a:srgbClr>
                    </a:outerShdw>
                  </a:effectLst>
                </p:spPr>
              </p:pic>
              <p:pic>
                <p:nvPicPr>
                  <p:cNvPr id="8" name="PSI-Logo_trans.png"/>
                  <p:cNvPicPr>
                    <a:picLocks noChangeAspect="1"/>
                  </p:cNvPicPr>
                  <p:nvPr/>
                </p:nvPicPr>
                <p:blipFill>
                  <a:blip r:embed="rId8">
                    <a:extLst/>
                  </a:blip>
                  <a:stretch>
                    <a:fillRect/>
                  </a:stretch>
                </p:blipFill>
                <p:spPr>
                  <a:xfrm>
                    <a:off x="770159" y="1427756"/>
                    <a:ext cx="582557" cy="213276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>
                    <a:outerShdw blurRad="76200" dist="63500" dir="5400000" rotWithShape="0">
                      <a:srgbClr val="000000">
                        <a:alpha val="45000"/>
                      </a:srgbClr>
                    </a:outerShdw>
                  </a:effectLst>
                </p:spPr>
              </p:pic>
              <p:pic>
                <p:nvPicPr>
                  <p:cNvPr id="9" name="ku-logo.pdf"/>
                  <p:cNvPicPr>
                    <a:picLocks noChangeAspect="1"/>
                  </p:cNvPicPr>
                  <p:nvPr/>
                </p:nvPicPr>
                <p:blipFill>
                  <a:blip r:embed="rId9">
                    <a:extLst/>
                  </a:blip>
                  <a:stretch>
                    <a:fillRect/>
                  </a:stretch>
                </p:blipFill>
                <p:spPr>
                  <a:xfrm>
                    <a:off x="373230" y="1285573"/>
                    <a:ext cx="365713" cy="496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0" name="DTU_logo.png"/>
                  <p:cNvPicPr>
                    <a:picLocks noChangeAspect="1"/>
                  </p:cNvPicPr>
                  <p:nvPr/>
                </p:nvPicPr>
                <p:blipFill>
                  <a:blip r:embed="rId10">
                    <a:extLst/>
                  </a:blip>
                  <a:stretch>
                    <a:fillRect/>
                  </a:stretch>
                </p:blipFill>
                <p:spPr>
                  <a:xfrm>
                    <a:off x="0" y="1285573"/>
                    <a:ext cx="341787" cy="49627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pic>
              <p:nvPicPr>
                <p:cNvPr id="12" name="ESS_Logo_Frugal_Blue_cmyk.png"/>
                <p:cNvPicPr>
                  <a:picLocks noChangeAspect="1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612258" y="1730286"/>
                  <a:ext cx="795670" cy="42813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  <p:sp>
        <p:nvSpPr>
          <p:cNvPr id="16" name="Shape 16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9BBE05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378747" y="7250013"/>
            <a:ext cx="3461108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r>
              <a:t>NOBUGS McStas school Oct 2016 – T R Nielsen 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xfrm>
            <a:off x="55699" y="7211439"/>
            <a:ext cx="356974" cy="349223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540750" y="69093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9BBE05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22" name="Group 22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20" name="image5.pn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pasted-image.tiff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" name="KeynoteScreenSnapz003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002653" y="52994"/>
            <a:ext cx="3019830" cy="975372"/>
          </a:xfrm>
          <a:prstGeom prst="rect">
            <a:avLst/>
          </a:prstGeom>
          <a:ln w="25400">
            <a:solidFill>
              <a:srgbClr val="9BBE05"/>
            </a:solidFill>
          </a:ln>
        </p:spPr>
      </p:pic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3555" y="101453"/>
            <a:ext cx="906399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503555" y="1763183"/>
            <a:ext cx="906399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18457" marR="0" indent="-26125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SasView/sasmodels/blob/master/sasmodels/models/broad_peak.p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556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60" name="Shape 60"/>
          <p:cNvSpPr/>
          <p:nvPr/>
        </p:nvSpPr>
        <p:spPr>
          <a:xfrm>
            <a:off x="471472" y="2711662"/>
            <a:ext cx="7984712" cy="2473758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sz="4600" b="1" i="1"/>
            </a:lvl1pPr>
          </a:lstStyle>
          <a:p>
            <a:r>
              <a:t>NOBUGS McStas Training  October 2016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99" y="193319"/>
            <a:ext cx="6025077" cy="796322"/>
          </a:xfrm>
        </p:spPr>
        <p:txBody>
          <a:bodyPr>
            <a:noAutofit/>
          </a:bodyPr>
          <a:lstStyle/>
          <a:p>
            <a:r>
              <a:rPr lang="en-US" sz="3200" dirty="0" smtClean="0"/>
              <a:t>SasView </a:t>
            </a:r>
            <a:r>
              <a:rPr lang="en-US" sz="3200" dirty="0"/>
              <a:t>-&gt; </a:t>
            </a:r>
            <a:r>
              <a:rPr lang="en-US" sz="3200" dirty="0" err="1"/>
              <a:t>McStas</a:t>
            </a:r>
            <a:r>
              <a:rPr lang="en-US" sz="3200" dirty="0"/>
              <a:t> -&gt; SasView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Helvetica"/>
              <a:buChar char="l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18457" marR="0" indent="-261257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Helvetica"/>
              <a:buChar char="-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Helvetica"/>
              <a:buChar char="l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Helvetica"/>
              <a:buChar char="-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Helvetica"/>
              <a:buChar char="l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Helvetica"/>
              <a:buChar char="l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Helvetica"/>
              <a:buChar char="l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>
              <a:buFont typeface="Wingdings" charset="2"/>
              <a:buChar char="u"/>
            </a:pPr>
            <a:r>
              <a:rPr lang="en-US" sz="2000" dirty="0" smtClean="0"/>
              <a:t>SasView cylinder model (1D) scattering kernel used in </a:t>
            </a:r>
            <a:r>
              <a:rPr lang="en-US" sz="2000" dirty="0" err="1" smtClean="0"/>
              <a:t>McStas</a:t>
            </a:r>
            <a:endParaRPr lang="en-US" sz="2000" dirty="0" smtClean="0"/>
          </a:p>
          <a:p>
            <a:pPr>
              <a:buFont typeface="Wingdings" charset="2"/>
              <a:buChar char="u"/>
            </a:pPr>
            <a:r>
              <a:rPr lang="en-US" sz="2000" dirty="0" smtClean="0"/>
              <a:t>radius = 40 </a:t>
            </a:r>
            <a:r>
              <a:rPr lang="en-US" sz="2000" dirty="0" err="1" smtClean="0"/>
              <a:t>Å</a:t>
            </a:r>
            <a:r>
              <a:rPr lang="en-US" sz="2000" dirty="0" smtClean="0"/>
              <a:t>, length = 400 </a:t>
            </a:r>
            <a:r>
              <a:rPr lang="en-US" sz="2000" dirty="0" err="1" smtClean="0"/>
              <a:t>Å</a:t>
            </a:r>
            <a:r>
              <a:rPr lang="en-US" sz="2000" dirty="0" smtClean="0"/>
              <a:t> </a:t>
            </a:r>
          </a:p>
          <a:p>
            <a:pPr>
              <a:buFont typeface="Wingdings" charset="2"/>
              <a:buChar char="u"/>
            </a:pPr>
            <a:endParaRPr lang="en-US" sz="2000" dirty="0" smtClean="0"/>
          </a:p>
          <a:p>
            <a:pPr>
              <a:buFont typeface="Wingdings" charset="2"/>
              <a:buChar char="u"/>
            </a:pPr>
            <a:endParaRPr lang="en-US" sz="2000" dirty="0" smtClean="0"/>
          </a:p>
          <a:p>
            <a:pPr>
              <a:buFont typeface="Wingdings" charset="2"/>
              <a:buChar char="u"/>
            </a:pPr>
            <a:r>
              <a:rPr lang="en-US" sz="2000" dirty="0" err="1" smtClean="0"/>
              <a:t>McStas</a:t>
            </a:r>
            <a:r>
              <a:rPr lang="en-US" sz="2000" dirty="0" smtClean="0"/>
              <a:t> event data saved as I(q) </a:t>
            </a:r>
          </a:p>
          <a:p>
            <a:pPr>
              <a:buFont typeface="Wingdings" charset="2"/>
              <a:buChar char="u"/>
            </a:pPr>
            <a:endParaRPr lang="en-US" sz="2000" dirty="0" smtClean="0"/>
          </a:p>
          <a:p>
            <a:pPr>
              <a:buFont typeface="Wingdings" charset="2"/>
              <a:buChar char="u"/>
            </a:pPr>
            <a:r>
              <a:rPr lang="en-US" sz="2000" dirty="0" smtClean="0"/>
              <a:t>SasView reads </a:t>
            </a:r>
            <a:r>
              <a:rPr lang="en-US" sz="2000" dirty="0" err="1" smtClean="0"/>
              <a:t>McStas</a:t>
            </a:r>
            <a:r>
              <a:rPr lang="en-US" sz="2000" dirty="0" smtClean="0"/>
              <a:t> I(q) data</a:t>
            </a:r>
          </a:p>
          <a:p>
            <a:pPr>
              <a:buFont typeface="Wingdings" charset="2"/>
              <a:buChar char="u"/>
            </a:pPr>
            <a:endParaRPr lang="en-US" sz="2000" dirty="0" smtClean="0"/>
          </a:p>
          <a:p>
            <a:pPr>
              <a:buFont typeface="Wingdings" charset="2"/>
              <a:buChar char="u"/>
            </a:pPr>
            <a:r>
              <a:rPr lang="en-US" sz="2000" dirty="0" smtClean="0"/>
              <a:t>SasView fit engine gives: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radius = 40 </a:t>
            </a:r>
            <a:r>
              <a:rPr lang="en-US" sz="2000" dirty="0" err="1" smtClean="0"/>
              <a:t>Å</a:t>
            </a:r>
            <a:endParaRPr lang="en-US" sz="2000" dirty="0" smtClean="0"/>
          </a:p>
          <a:p>
            <a:pPr>
              <a:buFont typeface="Wingdings" charset="2"/>
              <a:buChar char="u"/>
            </a:pPr>
            <a:r>
              <a:rPr lang="en-US" sz="2000" dirty="0" smtClean="0"/>
              <a:t>Length = 401 </a:t>
            </a:r>
            <a:r>
              <a:rPr lang="en-US" sz="2000" dirty="0" err="1" smtClean="0"/>
              <a:t>Å</a:t>
            </a:r>
            <a:endParaRPr lang="en-US" sz="20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pic>
        <p:nvPicPr>
          <p:cNvPr id="6" name="Picture 5" descr="Screen Shot 2015-09-19 at 21.50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076" y="4286249"/>
            <a:ext cx="3634167" cy="2780928"/>
          </a:xfrm>
          <a:prstGeom prst="rect">
            <a:avLst/>
          </a:prstGeom>
        </p:spPr>
      </p:pic>
      <p:pic>
        <p:nvPicPr>
          <p:cNvPr id="7" name="Picture 6" descr="Screen Shot 2015-09-17 at 13.53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994" y="2060848"/>
            <a:ext cx="2515249" cy="19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547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99" y="193319"/>
            <a:ext cx="6660856" cy="796322"/>
          </a:xfrm>
        </p:spPr>
        <p:txBody>
          <a:bodyPr>
            <a:normAutofit/>
          </a:bodyPr>
          <a:lstStyle/>
          <a:p>
            <a:r>
              <a:rPr lang="en-US" sz="2800" dirty="0"/>
              <a:t>SasView -&gt; </a:t>
            </a:r>
            <a:r>
              <a:rPr lang="en-US" sz="2800" dirty="0" err="1"/>
              <a:t>McStas</a:t>
            </a:r>
            <a:r>
              <a:rPr lang="en-US" sz="2800" dirty="0"/>
              <a:t> -&gt; </a:t>
            </a:r>
            <a:r>
              <a:rPr lang="en-US" sz="2800" dirty="0" smtClean="0"/>
              <a:t>Mantid -&gt; SasView 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Helvetica"/>
              <a:buChar char="l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18457" marR="0" indent="-261257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Helvetica"/>
              <a:buChar char="-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Helvetica"/>
              <a:buChar char="l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Helvetica"/>
              <a:buChar char="-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Helvetica"/>
              <a:buChar char="l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Helvetica"/>
              <a:buChar char="l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Helvetica"/>
              <a:buChar char="l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dirty="0" err="1" smtClean="0"/>
              <a:t>McStas</a:t>
            </a:r>
            <a:r>
              <a:rPr lang="en-GB" dirty="0" smtClean="0"/>
              <a:t> -&gt; event data</a:t>
            </a:r>
          </a:p>
          <a:p>
            <a:pPr marL="0" indent="0">
              <a:buFont typeface="Helvetica"/>
              <a:buNone/>
            </a:pPr>
            <a:endParaRPr lang="en-GB" dirty="0" smtClean="0"/>
          </a:p>
          <a:p>
            <a:pPr marL="0" indent="0">
              <a:buFont typeface="Helvetica"/>
              <a:buNone/>
            </a:pPr>
            <a:endParaRPr lang="en-GB" dirty="0" smtClean="0"/>
          </a:p>
          <a:p>
            <a:pPr marL="0" indent="0">
              <a:buFont typeface="Helvetica"/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Mantid -&gt; I(</a:t>
            </a:r>
            <a:r>
              <a:rPr lang="en-GB" dirty="0" err="1" smtClean="0"/>
              <a:t>qx,qy</a:t>
            </a:r>
            <a:r>
              <a:rPr lang="en-GB" dirty="0" smtClean="0"/>
              <a:t>)</a:t>
            </a:r>
          </a:p>
          <a:p>
            <a:pPr marL="0" indent="0">
              <a:buFont typeface="Helvetica"/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SasView -&gt; model parameters </a:t>
            </a:r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 descr="InstrumentWindow_EventData_w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896" y="1380397"/>
            <a:ext cx="3211854" cy="1800000"/>
          </a:xfrm>
          <a:prstGeom prst="rect">
            <a:avLst/>
          </a:prstGeom>
        </p:spPr>
      </p:pic>
      <p:pic>
        <p:nvPicPr>
          <p:cNvPr id="7" name="Content Placeholder 4" descr="Mant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5" b="15795"/>
          <a:stretch>
            <a:fillRect/>
          </a:stretch>
        </p:blipFill>
        <p:spPr>
          <a:xfrm>
            <a:off x="5941476" y="3284984"/>
            <a:ext cx="3272956" cy="1800000"/>
          </a:xfrm>
          <a:prstGeom prst="rect">
            <a:avLst/>
          </a:prstGeom>
        </p:spPr>
      </p:pic>
      <p:pic>
        <p:nvPicPr>
          <p:cNvPr id="8" name="Picture 7" descr="Sasvie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06" y="5117764"/>
            <a:ext cx="2571428" cy="1800000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486590" y="1932664"/>
            <a:ext cx="4662580" cy="1222706"/>
          </a:xfrm>
          <a:custGeom>
            <a:avLst/>
            <a:gdLst>
              <a:gd name="connsiteX0" fmla="*/ 4009489 w 4662580"/>
              <a:gd name="connsiteY0" fmla="*/ 0 h 1222706"/>
              <a:gd name="connsiteX1" fmla="*/ 4372331 w 4662580"/>
              <a:gd name="connsiteY1" fmla="*/ 583744 h 1222706"/>
              <a:gd name="connsiteX2" fmla="*/ 294308 w 4662580"/>
              <a:gd name="connsiteY2" fmla="*/ 749401 h 1222706"/>
              <a:gd name="connsiteX3" fmla="*/ 317972 w 4662580"/>
              <a:gd name="connsiteY3" fmla="*/ 1222706 h 122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2580" h="1222706">
                <a:moveTo>
                  <a:pt x="4009489" y="0"/>
                </a:moveTo>
                <a:cubicBezTo>
                  <a:pt x="4500508" y="229422"/>
                  <a:pt x="4991528" y="458844"/>
                  <a:pt x="4372331" y="583744"/>
                </a:cubicBezTo>
                <a:cubicBezTo>
                  <a:pt x="3753134" y="708644"/>
                  <a:pt x="970035" y="642907"/>
                  <a:pt x="294308" y="749401"/>
                </a:cubicBezTo>
                <a:cubicBezTo>
                  <a:pt x="-381419" y="855895"/>
                  <a:pt x="317972" y="1222706"/>
                  <a:pt x="317972" y="1222706"/>
                </a:cubicBezTo>
              </a:path>
            </a:pathLst>
          </a:custGeom>
          <a:ln w="50800"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38990" y="4110252"/>
            <a:ext cx="3437549" cy="1190956"/>
          </a:xfrm>
          <a:custGeom>
            <a:avLst/>
            <a:gdLst>
              <a:gd name="connsiteX0" fmla="*/ 4009489 w 4662580"/>
              <a:gd name="connsiteY0" fmla="*/ 0 h 1222706"/>
              <a:gd name="connsiteX1" fmla="*/ 4372331 w 4662580"/>
              <a:gd name="connsiteY1" fmla="*/ 583744 h 1222706"/>
              <a:gd name="connsiteX2" fmla="*/ 294308 w 4662580"/>
              <a:gd name="connsiteY2" fmla="*/ 749401 h 1222706"/>
              <a:gd name="connsiteX3" fmla="*/ 317972 w 4662580"/>
              <a:gd name="connsiteY3" fmla="*/ 1222706 h 1222706"/>
              <a:gd name="connsiteX0" fmla="*/ 4009489 w 4829595"/>
              <a:gd name="connsiteY0" fmla="*/ 0 h 1222706"/>
              <a:gd name="connsiteX1" fmla="*/ 4587350 w 4829595"/>
              <a:gd name="connsiteY1" fmla="*/ 657828 h 1222706"/>
              <a:gd name="connsiteX2" fmla="*/ 294308 w 4829595"/>
              <a:gd name="connsiteY2" fmla="*/ 749401 h 1222706"/>
              <a:gd name="connsiteX3" fmla="*/ 317972 w 4829595"/>
              <a:gd name="connsiteY3" fmla="*/ 1222706 h 1222706"/>
              <a:gd name="connsiteX0" fmla="*/ 4470243 w 4988546"/>
              <a:gd name="connsiteY0" fmla="*/ 0 h 1190956"/>
              <a:gd name="connsiteX1" fmla="*/ 4587350 w 4988546"/>
              <a:gd name="connsiteY1" fmla="*/ 626078 h 1190956"/>
              <a:gd name="connsiteX2" fmla="*/ 294308 w 4988546"/>
              <a:gd name="connsiteY2" fmla="*/ 717651 h 1190956"/>
              <a:gd name="connsiteX3" fmla="*/ 317972 w 4988546"/>
              <a:gd name="connsiteY3" fmla="*/ 1190956 h 119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8546" h="1190956">
                <a:moveTo>
                  <a:pt x="4470243" y="0"/>
                </a:moveTo>
                <a:cubicBezTo>
                  <a:pt x="4961262" y="229422"/>
                  <a:pt x="5283339" y="506470"/>
                  <a:pt x="4587350" y="626078"/>
                </a:cubicBezTo>
                <a:cubicBezTo>
                  <a:pt x="3891361" y="745686"/>
                  <a:pt x="970035" y="611157"/>
                  <a:pt x="294308" y="717651"/>
                </a:cubicBezTo>
                <a:cubicBezTo>
                  <a:pt x="-381419" y="824145"/>
                  <a:pt x="317972" y="1190956"/>
                  <a:pt x="317972" y="1190956"/>
                </a:cubicBezTo>
              </a:path>
            </a:pathLst>
          </a:custGeom>
          <a:ln w="50800"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7504" y="6485915"/>
            <a:ext cx="4303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2D scattering kernel: Orientated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ylinder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455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Char char="u"/>
            </a:pPr>
            <a:r>
              <a:rPr lang="en-US" dirty="0" smtClean="0"/>
              <a:t>Straight forward to add scattering kernels to </a:t>
            </a:r>
            <a:r>
              <a:rPr lang="en-US" dirty="0" err="1" smtClean="0"/>
              <a:t>McStas</a:t>
            </a:r>
            <a:r>
              <a:rPr lang="en-US" dirty="0" smtClean="0"/>
              <a:t> from other c-code</a:t>
            </a:r>
          </a:p>
          <a:p>
            <a:pPr>
              <a:buFont typeface="Wingdings" charset="2"/>
              <a:buChar char="u"/>
            </a:pPr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 smtClean="0"/>
              <a:t>Consider if your favorite analysis tool can be linked to </a:t>
            </a:r>
            <a:r>
              <a:rPr lang="en-US" dirty="0" err="1" smtClean="0"/>
              <a:t>McStas</a:t>
            </a:r>
            <a:endParaRPr lang="en-US" dirty="0" smtClean="0"/>
          </a:p>
          <a:p>
            <a:pPr>
              <a:buFont typeface="Wingdings" charset="2"/>
              <a:buChar char="u"/>
            </a:pPr>
            <a:endParaRPr lang="en-US" dirty="0"/>
          </a:p>
          <a:p>
            <a:pPr>
              <a:buFont typeface="Wingdings" charset="2"/>
              <a:buChar char="u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658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256" y="1371600"/>
            <a:ext cx="8873364" cy="5577841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dirty="0" smtClean="0"/>
              <a:t>Load  </a:t>
            </a:r>
            <a:r>
              <a:rPr lang="en-US" dirty="0" err="1" smtClean="0"/>
              <a:t>templateSasView_Mantid.instr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Try 2 or 3 different models</a:t>
            </a:r>
          </a:p>
          <a:p>
            <a:pPr>
              <a:buFont typeface="Wingdings" charset="2"/>
              <a:buChar char="u"/>
            </a:pPr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 smtClean="0"/>
              <a:t>Try to write your own SANS scattering component</a:t>
            </a:r>
          </a:p>
          <a:p>
            <a:pPr>
              <a:buFont typeface="Wingdings" charset="2"/>
              <a:buChar char="u"/>
            </a:pPr>
            <a:r>
              <a:rPr lang="en-US" dirty="0"/>
              <a:t>Use </a:t>
            </a:r>
            <a:r>
              <a:rPr lang="en-US" dirty="0" err="1" smtClean="0"/>
              <a:t>Sans_spheres.comp</a:t>
            </a:r>
            <a:r>
              <a:rPr lang="en-US" dirty="0" smtClean="0"/>
              <a:t> as template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Try e.g. the </a:t>
            </a:r>
            <a:r>
              <a:rPr lang="en-US" dirty="0" err="1" smtClean="0"/>
              <a:t>broad_peak.py</a:t>
            </a:r>
            <a:r>
              <a:rPr lang="en-US" dirty="0" smtClean="0"/>
              <a:t> model </a:t>
            </a:r>
            <a:r>
              <a:rPr lang="en-US" smtClean="0"/>
              <a:t>from SasView 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See </a:t>
            </a:r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://github.com/SasView/sasmodels/blob/master/sasmodels/models/</a:t>
            </a:r>
            <a:r>
              <a:rPr lang="en-US" sz="1600" dirty="0" smtClean="0">
                <a:hlinkClick r:id="rId2"/>
              </a:rPr>
              <a:t>broad_peak.py</a:t>
            </a:r>
            <a:endParaRPr lang="en-US" sz="16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926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107998" y="193318"/>
            <a:ext cx="9071283" cy="796323"/>
          </a:xfrm>
          <a:prstGeom prst="rect">
            <a:avLst/>
          </a:prstGeom>
        </p:spPr>
        <p:txBody>
          <a:bodyPr/>
          <a:lstStyle/>
          <a:p>
            <a:r>
              <a:rPr dirty="0"/>
              <a:t>Agenda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182878" y="1371600"/>
            <a:ext cx="8961123" cy="557784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68680">
              <a:lnSpc>
                <a:spcPct val="81000"/>
              </a:lnSpc>
              <a:spcBef>
                <a:spcPts val="900"/>
              </a:spcBef>
              <a:buFont typeface="Wingdings" charset="2"/>
              <a:buChar char="v"/>
              <a:defRPr sz="3000"/>
            </a:pPr>
            <a:r>
              <a:rPr lang="sv-SE" sz="2800" dirty="0" smtClean="0"/>
              <a:t>Intro:</a:t>
            </a:r>
            <a:r>
              <a:rPr lang="sv-SE" sz="2800" dirty="0"/>
              <a:t> </a:t>
            </a:r>
            <a:endParaRPr sz="2800" dirty="0"/>
          </a:p>
          <a:p>
            <a:pPr lvl="1" defTabSz="868680">
              <a:lnSpc>
                <a:spcPct val="81000"/>
              </a:lnSpc>
              <a:spcBef>
                <a:spcPts val="900"/>
              </a:spcBef>
              <a:buFont typeface="Wingdings" charset="2"/>
              <a:buChar char="v"/>
              <a:defRPr sz="3000"/>
            </a:pPr>
            <a:r>
              <a:rPr lang="sv-SE" sz="2800" dirty="0" err="1" smtClean="0"/>
              <a:t>McStas</a:t>
            </a:r>
            <a:r>
              <a:rPr lang="sv-SE" sz="2800" dirty="0" smtClean="0"/>
              <a:t> </a:t>
            </a:r>
            <a:r>
              <a:rPr lang="en-US" sz="2800" dirty="0" smtClean="0"/>
              <a:t>interoperability </a:t>
            </a:r>
            <a:endParaRPr sz="2800" dirty="0"/>
          </a:p>
          <a:p>
            <a:pPr lvl="1" defTabSz="868680">
              <a:lnSpc>
                <a:spcPct val="81000"/>
              </a:lnSpc>
              <a:spcBef>
                <a:spcPts val="900"/>
              </a:spcBef>
              <a:buFont typeface="Wingdings" charset="2"/>
              <a:buChar char="v"/>
              <a:defRPr sz="3000"/>
            </a:pPr>
            <a:endParaRPr sz="2800" dirty="0"/>
          </a:p>
          <a:p>
            <a:pPr lvl="1" defTabSz="868680">
              <a:lnSpc>
                <a:spcPct val="81000"/>
              </a:lnSpc>
              <a:spcBef>
                <a:spcPts val="900"/>
              </a:spcBef>
              <a:buFont typeface="Wingdings" charset="2"/>
              <a:buChar char="v"/>
              <a:defRPr sz="3000"/>
            </a:pPr>
            <a:r>
              <a:rPr lang="en-US" sz="2800" dirty="0" err="1" smtClean="0"/>
              <a:t>McStas</a:t>
            </a:r>
            <a:r>
              <a:rPr lang="en-US" sz="2800" dirty="0" smtClean="0"/>
              <a:t> scattering kernels</a:t>
            </a:r>
            <a:endParaRPr sz="2800" dirty="0"/>
          </a:p>
          <a:p>
            <a:pPr lvl="1" defTabSz="868680">
              <a:lnSpc>
                <a:spcPct val="81000"/>
              </a:lnSpc>
              <a:spcBef>
                <a:spcPts val="900"/>
              </a:spcBef>
              <a:buFont typeface="Wingdings" charset="2"/>
              <a:buChar char="v"/>
              <a:defRPr sz="3000"/>
            </a:pPr>
            <a:endParaRPr sz="2800" dirty="0"/>
          </a:p>
          <a:p>
            <a:pPr lvl="1" defTabSz="868680">
              <a:lnSpc>
                <a:spcPct val="81000"/>
              </a:lnSpc>
              <a:spcBef>
                <a:spcPts val="900"/>
              </a:spcBef>
              <a:buFont typeface="Wingdings" charset="2"/>
              <a:buChar char="v"/>
              <a:defRPr sz="3000"/>
            </a:pPr>
            <a:r>
              <a:rPr lang="en-US" sz="2800" dirty="0" smtClean="0"/>
              <a:t>Data Analysis software // scattering kernels </a:t>
            </a:r>
            <a:endParaRPr sz="2800" dirty="0"/>
          </a:p>
          <a:p>
            <a:pPr defTabSz="868680">
              <a:lnSpc>
                <a:spcPct val="81000"/>
              </a:lnSpc>
              <a:spcBef>
                <a:spcPts val="900"/>
              </a:spcBef>
              <a:buFont typeface="Wingdings" charset="2"/>
              <a:buChar char="v"/>
              <a:defRPr sz="3000"/>
            </a:pPr>
            <a:endParaRPr lang="en-US" sz="2800" dirty="0" smtClean="0"/>
          </a:p>
          <a:p>
            <a:pPr defTabSz="868680">
              <a:lnSpc>
                <a:spcPct val="81000"/>
              </a:lnSpc>
              <a:spcBef>
                <a:spcPts val="900"/>
              </a:spcBef>
              <a:buFont typeface="Wingdings" charset="2"/>
              <a:buChar char="v"/>
              <a:defRPr sz="3000"/>
            </a:pPr>
            <a:r>
              <a:rPr lang="en-US" sz="2800" dirty="0"/>
              <a:t>First </a:t>
            </a:r>
            <a:r>
              <a:rPr lang="en-US" sz="2800" dirty="0" smtClean="0"/>
              <a:t>example</a:t>
            </a:r>
          </a:p>
          <a:p>
            <a:pPr lvl="1" defTabSz="868680">
              <a:lnSpc>
                <a:spcPct val="81000"/>
              </a:lnSpc>
              <a:spcBef>
                <a:spcPts val="900"/>
              </a:spcBef>
              <a:buFont typeface="Wingdings" charset="2"/>
              <a:buChar char="v"/>
              <a:defRPr sz="3000"/>
            </a:pPr>
            <a:r>
              <a:rPr lang="en-US" sz="2800" dirty="0" smtClean="0"/>
              <a:t>SasView </a:t>
            </a:r>
          </a:p>
          <a:p>
            <a:pPr lvl="1" defTabSz="868680">
              <a:lnSpc>
                <a:spcPct val="81000"/>
              </a:lnSpc>
              <a:spcBef>
                <a:spcPts val="900"/>
              </a:spcBef>
              <a:buFont typeface="Wingdings" charset="2"/>
              <a:buChar char="v"/>
              <a:defRPr sz="3000"/>
            </a:pPr>
            <a:endParaRPr lang="en-US" sz="2800" dirty="0" smtClean="0"/>
          </a:p>
          <a:p>
            <a:pPr defTabSz="868680">
              <a:lnSpc>
                <a:spcPct val="81000"/>
              </a:lnSpc>
              <a:spcBef>
                <a:spcPts val="900"/>
              </a:spcBef>
              <a:buFont typeface="Wingdings" charset="2"/>
              <a:buChar char="v"/>
              <a:defRPr sz="3000"/>
            </a:pPr>
            <a:r>
              <a:rPr lang="en-US" sz="2800" dirty="0" smtClean="0"/>
              <a:t>Exercise </a:t>
            </a:r>
            <a:endParaRPr sz="2800" dirty="0"/>
          </a:p>
        </p:txBody>
      </p:sp>
      <p:sp>
        <p:nvSpPr>
          <p:cNvPr id="59" name="Shape 59"/>
          <p:cNvSpPr>
            <a:spLocks noGrp="1"/>
          </p:cNvSpPr>
          <p:nvPr>
            <p:ph type="sldNum" sz="quarter" idx="4294967295"/>
          </p:nvPr>
        </p:nvSpPr>
        <p:spPr>
          <a:xfrm>
            <a:off x="68398" y="7211438"/>
            <a:ext cx="229836" cy="3492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68968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McStas</a:t>
            </a:r>
            <a:r>
              <a:rPr lang="en-US" dirty="0" smtClean="0"/>
              <a:t> – key features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79" y="1371600"/>
            <a:ext cx="8662954" cy="5577841"/>
          </a:xfrm>
        </p:spPr>
        <p:txBody>
          <a:bodyPr/>
          <a:lstStyle/>
          <a:p>
            <a:pPr>
              <a:buFont typeface="Wingdings" charset="2"/>
              <a:buChar char="u"/>
            </a:pP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Does one well defined job: Neutron transport</a:t>
            </a:r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/>
              <a:t>Output of </a:t>
            </a:r>
            <a:r>
              <a:rPr lang="en-US" dirty="0" err="1"/>
              <a:t>McStas</a:t>
            </a:r>
            <a:r>
              <a:rPr lang="en-US" dirty="0"/>
              <a:t> is well defined: p, x, v, s, t</a:t>
            </a:r>
          </a:p>
          <a:p>
            <a:pPr>
              <a:buFont typeface="Wingdings" charset="2"/>
              <a:buChar char="u"/>
            </a:pP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Easy to </a:t>
            </a:r>
            <a:r>
              <a:rPr lang="en-US" smtClean="0"/>
              <a:t>add and define </a:t>
            </a:r>
            <a:r>
              <a:rPr lang="en-US" dirty="0" smtClean="0"/>
              <a:t>new </a:t>
            </a:r>
            <a:r>
              <a:rPr lang="en-US" smtClean="0"/>
              <a:t>transport and </a:t>
            </a:r>
            <a:r>
              <a:rPr lang="en-US" dirty="0" smtClean="0"/>
              <a:t>scattering properties (c-code)</a:t>
            </a:r>
          </a:p>
        </p:txBody>
      </p:sp>
    </p:spTree>
    <p:extLst>
      <p:ext uri="{BB962C8B-B14F-4D97-AF65-F5344CB8AC3E}">
        <p14:creationId xmlns:p14="http://schemas.microsoft.com/office/powerpoint/2010/main" val="10899001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McStas</a:t>
            </a:r>
            <a:r>
              <a:rPr lang="en-US" dirty="0" smtClean="0"/>
              <a:t> interoperability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68474" y="4826610"/>
            <a:ext cx="1958695" cy="1800000"/>
            <a:chOff x="5266064" y="1247588"/>
            <a:chExt cx="3137880" cy="2883647"/>
          </a:xfrm>
        </p:grpSpPr>
        <p:pic>
          <p:nvPicPr>
            <p:cNvPr id="5" name="Picture 4" descr="67149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934" y="1306607"/>
              <a:ext cx="1920688" cy="1920688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5266064" y="1247588"/>
              <a:ext cx="3137880" cy="2883647"/>
            </a:xfrm>
            <a:prstGeom prst="ellips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11248" y="3360840"/>
              <a:ext cx="1471664" cy="6409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Mantid</a:t>
              </a:r>
              <a:endPara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900389" y="1757929"/>
            <a:ext cx="1958695" cy="1800000"/>
            <a:chOff x="107999" y="1247588"/>
            <a:chExt cx="3137880" cy="2883647"/>
          </a:xfrm>
        </p:grpSpPr>
        <p:pic>
          <p:nvPicPr>
            <p:cNvPr id="9" name="Picture 8" descr="mcstas_logo_371x218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42" y="1815353"/>
              <a:ext cx="2772606" cy="1629186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07999" y="1247588"/>
              <a:ext cx="3137880" cy="2883647"/>
            </a:xfrm>
            <a:prstGeom prst="ellips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5563796" y="4863450"/>
            <a:ext cx="1958695" cy="1800000"/>
            <a:chOff x="5266064" y="1247588"/>
            <a:chExt cx="3137880" cy="2883647"/>
          </a:xfrm>
        </p:grpSpPr>
        <p:sp>
          <p:nvSpPr>
            <p:cNvPr id="12" name="Oval 11"/>
            <p:cNvSpPr/>
            <p:nvPr/>
          </p:nvSpPr>
          <p:spPr>
            <a:xfrm>
              <a:off x="5266064" y="1247588"/>
              <a:ext cx="3137880" cy="2883647"/>
            </a:xfrm>
            <a:prstGeom prst="ellips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13" name="Picture 12" descr="sasvie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024" y="1701769"/>
              <a:ext cx="1972944" cy="1972943"/>
            </a:xfrm>
            <a:prstGeom prst="rect">
              <a:avLst/>
            </a:prstGeom>
          </p:spPr>
        </p:pic>
      </p:grpSp>
      <p:cxnSp>
        <p:nvCxnSpPr>
          <p:cNvPr id="14" name="Straight Arrow Connector 13"/>
          <p:cNvCxnSpPr/>
          <p:nvPr/>
        </p:nvCxnSpPr>
        <p:spPr>
          <a:xfrm flipV="1">
            <a:off x="1999384" y="3557929"/>
            <a:ext cx="901005" cy="107427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00389" y="6243092"/>
            <a:ext cx="1775904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955230" y="3702749"/>
            <a:ext cx="703085" cy="92945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12040" y="1729137"/>
            <a:ext cx="190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Neutron transport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8474" y="4316586"/>
            <a:ext cx="1136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990313" y="450125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224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McStas</a:t>
            </a:r>
            <a:r>
              <a:rPr lang="en-US" dirty="0"/>
              <a:t> </a:t>
            </a:r>
            <a:r>
              <a:rPr lang="en-US" dirty="0" smtClean="0"/>
              <a:t>interoperability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70000" lnSpcReduction="2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Helvetica"/>
              <a:buChar char="l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18457" marR="0" indent="-261257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Helvetica"/>
              <a:buChar char="-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Helvetica"/>
              <a:buChar char="l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Helvetica"/>
              <a:buChar char="-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Helvetica"/>
              <a:buChar char="l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Helvetica"/>
              <a:buChar char="l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Helvetica"/>
              <a:buChar char="l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>
              <a:buFont typeface="Wingdings" charset="2"/>
              <a:buChar char="u"/>
            </a:pPr>
            <a:r>
              <a:rPr lang="en-US" dirty="0" smtClean="0"/>
              <a:t>Try to link different simulation tools as much as possible</a:t>
            </a:r>
          </a:p>
          <a:p>
            <a:pPr>
              <a:buFont typeface="Wingdings" charset="2"/>
              <a:buChar char="u"/>
            </a:pPr>
            <a:r>
              <a:rPr lang="en-US" dirty="0" err="1" smtClean="0"/>
              <a:t>McStas</a:t>
            </a:r>
            <a:r>
              <a:rPr lang="en-US" dirty="0" smtClean="0"/>
              <a:t> 		-&gt; Neutron transport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Mantid 		-&gt; Data reduction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Data analysis 	-&gt; Your own preferred fit engine of choice</a:t>
            </a:r>
          </a:p>
          <a:p>
            <a:pPr>
              <a:buFont typeface="Wingdings" charset="2"/>
              <a:buChar char="u"/>
            </a:pPr>
            <a:endParaRPr lang="en-US" dirty="0" smtClean="0"/>
          </a:p>
          <a:p>
            <a:pPr>
              <a:buFont typeface="Wingdings" charset="2"/>
              <a:buChar char="u"/>
            </a:pP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E.g. SANS 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Use same scattering kernels in the neutron transport simulations = </a:t>
            </a:r>
            <a:r>
              <a:rPr lang="en-US" dirty="0" err="1" smtClean="0"/>
              <a:t>McStas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Use same scattering  kernels in the  analysis tool =  SasView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Prototype: SasView models available in </a:t>
            </a:r>
            <a:r>
              <a:rPr lang="en-US" dirty="0" err="1" smtClean="0"/>
              <a:t>McStas</a:t>
            </a:r>
            <a:r>
              <a:rPr lang="en-US" dirty="0" smtClean="0"/>
              <a:t>  </a:t>
            </a:r>
          </a:p>
          <a:p>
            <a:pPr marL="0" indent="0">
              <a:buFont typeface="Helvetica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113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SANS - SasView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Helvetica"/>
              <a:buChar char="l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18457" marR="0" indent="-261257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Helvetica"/>
              <a:buChar char="-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Helvetica"/>
              <a:buChar char="l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Helvetica"/>
              <a:buChar char="-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Helvetica"/>
              <a:buChar char="l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Helvetica"/>
              <a:buChar char="l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Helvetica"/>
              <a:buChar char="l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>
              <a:buFont typeface="Wingdings" charset="2"/>
              <a:buChar char="v"/>
            </a:pPr>
            <a:r>
              <a:rPr lang="en-US" sz="2800" dirty="0" err="1" smtClean="0"/>
              <a:t>LoKI</a:t>
            </a:r>
            <a:r>
              <a:rPr lang="en-US" sz="2800" dirty="0" smtClean="0"/>
              <a:t> team needed 2D scattering kernels in </a:t>
            </a:r>
            <a:r>
              <a:rPr lang="en-US" sz="2800" dirty="0" err="1" smtClean="0"/>
              <a:t>McStas</a:t>
            </a:r>
            <a:endParaRPr lang="en-US" sz="2800" dirty="0" smtClean="0"/>
          </a:p>
          <a:p>
            <a:pPr>
              <a:buFont typeface="Wingdings" charset="2"/>
              <a:buChar char="v"/>
            </a:pPr>
            <a:r>
              <a:rPr lang="en-US" sz="2800" dirty="0" smtClean="0"/>
              <a:t>Use SasView scattering kernels in </a:t>
            </a:r>
            <a:r>
              <a:rPr lang="en-US" sz="2800" dirty="0" err="1" smtClean="0"/>
              <a:t>McStas</a:t>
            </a:r>
            <a:endParaRPr lang="en-US" sz="28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pic>
        <p:nvPicPr>
          <p:cNvPr id="6" name="Picture 5" descr="sasview-splash-screen129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52328"/>
            <a:ext cx="2904315" cy="2132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6485915"/>
            <a:ext cx="452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SasView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scattering kernel: Orientated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ylinder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 descr="Screen Shot 2015-09-17 at 13.53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471" y="2708920"/>
            <a:ext cx="2515249" cy="1922400"/>
          </a:xfrm>
          <a:prstGeom prst="rect">
            <a:avLst/>
          </a:prstGeom>
        </p:spPr>
      </p:pic>
      <p:pic>
        <p:nvPicPr>
          <p:cNvPr id="9" name="Picture 8" descr="Screen Shot 2015-09-17 at 13.54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20" y="2774113"/>
            <a:ext cx="2520280" cy="3503692"/>
          </a:xfrm>
          <a:prstGeom prst="rect">
            <a:avLst/>
          </a:prstGeom>
        </p:spPr>
      </p:pic>
      <p:pic>
        <p:nvPicPr>
          <p:cNvPr id="10" name="Picture 9" descr="Screen Shot 2015-09-17 at 13.54.3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471" y="4698275"/>
            <a:ext cx="2686847" cy="2023200"/>
          </a:xfrm>
          <a:prstGeom prst="rect">
            <a:avLst/>
          </a:prstGeom>
        </p:spPr>
      </p:pic>
      <p:pic>
        <p:nvPicPr>
          <p:cNvPr id="11" name="Picture 10" descr="Screen Shot 2015-09-17 at 11.19.0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85184"/>
            <a:ext cx="1817051" cy="12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956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McStas</a:t>
            </a:r>
            <a:r>
              <a:rPr lang="en-US" sz="3200" dirty="0"/>
              <a:t> </a:t>
            </a:r>
            <a:r>
              <a:rPr lang="en-US" sz="3200" dirty="0" err="1"/>
              <a:t>mcdoc</a:t>
            </a:r>
            <a:r>
              <a:rPr lang="en-US" sz="3200" dirty="0"/>
              <a:t>: </a:t>
            </a:r>
            <a:r>
              <a:rPr lang="en-US" sz="3200" dirty="0" err="1"/>
              <a:t>SasView_model</a:t>
            </a:r>
            <a:endParaRPr lang="en-US" sz="3200" dirty="0"/>
          </a:p>
        </p:txBody>
      </p:sp>
      <p:pic>
        <p:nvPicPr>
          <p:cNvPr id="5" name="Picture 4" descr="Screen Shot 2015-09-18 at 11.12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58221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184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McStas</a:t>
            </a:r>
            <a:r>
              <a:rPr lang="en-US" sz="3200" dirty="0"/>
              <a:t> </a:t>
            </a:r>
            <a:r>
              <a:rPr lang="en-US" sz="3200" dirty="0" err="1"/>
              <a:t>mcdoc</a:t>
            </a:r>
            <a:r>
              <a:rPr lang="en-US" sz="3200" dirty="0"/>
              <a:t>: </a:t>
            </a:r>
            <a:r>
              <a:rPr lang="en-US" sz="3200" dirty="0" err="1"/>
              <a:t>SasView_model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1"/>
            <a:ext cx="8229600" cy="67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Helvetica"/>
              <a:buChar char="l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18457" marR="0" indent="-261257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Helvetica"/>
              <a:buChar char="-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Helvetica"/>
              <a:buChar char="l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Helvetica"/>
              <a:buChar char="-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Helvetica"/>
              <a:buChar char="l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Helvetica"/>
              <a:buChar char="l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Helvetica"/>
              <a:buChar char="l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>
              <a:buFont typeface="Wingdings" charset="2"/>
              <a:buChar char="u"/>
            </a:pPr>
            <a:r>
              <a:rPr lang="en-US" dirty="0" smtClean="0"/>
              <a:t>Links to SasView documentation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pic>
        <p:nvPicPr>
          <p:cNvPr id="6" name="Picture 5" descr="Screen Shot 2015-09-17 at 16.58.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0" y="2253737"/>
            <a:ext cx="6732240" cy="455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94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McStas</a:t>
            </a:r>
            <a:r>
              <a:rPr lang="en-US" dirty="0" smtClean="0"/>
              <a:t> interoperability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68474" y="4826610"/>
            <a:ext cx="1958695" cy="1800000"/>
            <a:chOff x="5266064" y="1247588"/>
            <a:chExt cx="3137880" cy="2883647"/>
          </a:xfrm>
        </p:grpSpPr>
        <p:pic>
          <p:nvPicPr>
            <p:cNvPr id="5" name="Picture 4" descr="67149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934" y="1306607"/>
              <a:ext cx="1920688" cy="1920688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5266064" y="1247588"/>
              <a:ext cx="3137880" cy="2883647"/>
            </a:xfrm>
            <a:prstGeom prst="ellips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11248" y="3360840"/>
              <a:ext cx="1471664" cy="6409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Mantid</a:t>
              </a:r>
              <a:endPara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900389" y="1757929"/>
            <a:ext cx="1958695" cy="1800000"/>
            <a:chOff x="107999" y="1247588"/>
            <a:chExt cx="3137880" cy="2883647"/>
          </a:xfrm>
        </p:grpSpPr>
        <p:pic>
          <p:nvPicPr>
            <p:cNvPr id="9" name="Picture 8" descr="mcstas_logo_371x218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42" y="1815353"/>
              <a:ext cx="2772606" cy="1629186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07999" y="1247588"/>
              <a:ext cx="3137880" cy="2883647"/>
            </a:xfrm>
            <a:prstGeom prst="ellips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5563796" y="4863450"/>
            <a:ext cx="1958695" cy="1800000"/>
            <a:chOff x="5266064" y="1247588"/>
            <a:chExt cx="3137880" cy="2883647"/>
          </a:xfrm>
        </p:grpSpPr>
        <p:sp>
          <p:nvSpPr>
            <p:cNvPr id="12" name="Oval 11"/>
            <p:cNvSpPr/>
            <p:nvPr/>
          </p:nvSpPr>
          <p:spPr>
            <a:xfrm>
              <a:off x="5266064" y="1247588"/>
              <a:ext cx="3137880" cy="2883647"/>
            </a:xfrm>
            <a:prstGeom prst="ellips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13" name="Picture 12" descr="sasvie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024" y="1701769"/>
              <a:ext cx="1972944" cy="1972943"/>
            </a:xfrm>
            <a:prstGeom prst="rect">
              <a:avLst/>
            </a:prstGeom>
          </p:spPr>
        </p:pic>
      </p:grpSp>
      <p:cxnSp>
        <p:nvCxnSpPr>
          <p:cNvPr id="14" name="Straight Arrow Connector 13"/>
          <p:cNvCxnSpPr/>
          <p:nvPr/>
        </p:nvCxnSpPr>
        <p:spPr>
          <a:xfrm flipV="1">
            <a:off x="1999384" y="3557929"/>
            <a:ext cx="901005" cy="107427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00389" y="6243092"/>
            <a:ext cx="1775904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955230" y="3702749"/>
            <a:ext cx="703085" cy="92945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12040" y="1729137"/>
            <a:ext cx="190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Neutron transport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8474" y="4316586"/>
            <a:ext cx="1136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990313" y="450125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324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304</Words>
  <Application>Microsoft Macintosh PowerPoint</Application>
  <PresentationFormat>Custom</PresentationFormat>
  <Paragraphs>88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Agenda</vt:lpstr>
      <vt:lpstr>McStas – key features </vt:lpstr>
      <vt:lpstr>McStas interoperability</vt:lpstr>
      <vt:lpstr>McStas interoperability</vt:lpstr>
      <vt:lpstr>SANS - SasView</vt:lpstr>
      <vt:lpstr>McStas mcdoc: SasView_model</vt:lpstr>
      <vt:lpstr>McStas mcdoc: SasView_model</vt:lpstr>
      <vt:lpstr>McStas interoperability</vt:lpstr>
      <vt:lpstr>SasView -&gt; McStas -&gt; SasView </vt:lpstr>
      <vt:lpstr>SasView -&gt; McStas -&gt; Mantid -&gt; SasView </vt:lpstr>
      <vt:lpstr>Summary</vt:lpstr>
      <vt:lpstr>Exercise 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Torben Nielsen</cp:lastModifiedBy>
  <cp:revision>5</cp:revision>
  <dcterms:modified xsi:type="dcterms:W3CDTF">2016-10-20T21:51:41Z</dcterms:modified>
</cp:coreProperties>
</file>