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</p:sldMasterIdLst>
  <p:notesMasterIdLst>
    <p:notesMasterId r:id="rId29"/>
  </p:notesMasterIdLst>
  <p:sldIdLst>
    <p:sldId id="280" r:id="rId2"/>
    <p:sldId id="282" r:id="rId3"/>
    <p:sldId id="298" r:id="rId4"/>
    <p:sldId id="303" r:id="rId5"/>
    <p:sldId id="283" r:id="rId6"/>
    <p:sldId id="286" r:id="rId7"/>
    <p:sldId id="317" r:id="rId8"/>
    <p:sldId id="322" r:id="rId9"/>
    <p:sldId id="313" r:id="rId10"/>
    <p:sldId id="300" r:id="rId11"/>
    <p:sldId id="319" r:id="rId12"/>
    <p:sldId id="285" r:id="rId13"/>
    <p:sldId id="309" r:id="rId14"/>
    <p:sldId id="320" r:id="rId15"/>
    <p:sldId id="321" r:id="rId16"/>
    <p:sldId id="299" r:id="rId17"/>
    <p:sldId id="308" r:id="rId18"/>
    <p:sldId id="306" r:id="rId19"/>
    <p:sldId id="293" r:id="rId20"/>
    <p:sldId id="295" r:id="rId21"/>
    <p:sldId id="323" r:id="rId22"/>
    <p:sldId id="311" r:id="rId23"/>
    <p:sldId id="316" r:id="rId24"/>
    <p:sldId id="314" r:id="rId25"/>
    <p:sldId id="315" r:id="rId26"/>
    <p:sldId id="297" r:id="rId27"/>
    <p:sldId id="296" r:id="rId28"/>
  </p:sldIdLst>
  <p:sldSz cx="10080625" cy="7559675"/>
  <p:notesSz cx="7772400" cy="10058400"/>
  <p:defaultTextStyle>
    <a:defPPr>
      <a:defRPr lang="en-US"/>
    </a:defPPr>
    <a:lvl1pPr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Droid Sans Fallback" charset="0"/>
      </a:defRPr>
    </a:lvl1pPr>
    <a:lvl2pPr marL="742950" indent="-28575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Droid Sans Fallback" charset="0"/>
      </a:defRPr>
    </a:lvl2pPr>
    <a:lvl3pPr marL="11430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Droid Sans Fallback" charset="0"/>
      </a:defRPr>
    </a:lvl3pPr>
    <a:lvl4pPr marL="16002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Droid Sans Fallback" charset="0"/>
      </a:defRPr>
    </a:lvl4pPr>
    <a:lvl5pPr marL="2057400" indent="-228600" algn="l" defTabSz="457200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Droid Sans Fallback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Droid Sans Fallback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Droid Sans Fallback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Droid Sans Fallback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Droid Sans Fallback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66FF"/>
    <a:srgbClr val="54839C"/>
    <a:srgbClr val="329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75"/>
    <p:restoredTop sz="94652"/>
  </p:normalViewPr>
  <p:slideViewPr>
    <p:cSldViewPr>
      <p:cViewPr>
        <p:scale>
          <a:sx n="100" d="100"/>
          <a:sy n="100" d="100"/>
        </p:scale>
        <p:origin x="888" y="-46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7772400" cy="100584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763588"/>
            <a:ext cx="5026025" cy="37687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77875" y="4776788"/>
            <a:ext cx="6215063" cy="452278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370263" cy="5000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398963" y="0"/>
            <a:ext cx="3370262" cy="500063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555163"/>
            <a:ext cx="3370263" cy="5000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398963" y="9555163"/>
            <a:ext cx="3370262" cy="5000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400">
                <a:solidFill>
                  <a:srgbClr val="000000"/>
                </a:solidFill>
                <a:latin typeface="Times New Roman" charset="0"/>
                <a:cs typeface="Arial Unicode MS" charset="0"/>
              </a:defRPr>
            </a:lvl1pPr>
          </a:lstStyle>
          <a:p>
            <a:fld id="{1FD0AF8A-4BB7-5341-AB65-5FEF7F7DEE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437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9.png"/><Relationship Id="rId5" Type="http://schemas.openxmlformats.org/officeDocument/2006/relationships/image" Target="../media/image10.tif"/><Relationship Id="rId6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70820" y="0"/>
            <a:ext cx="1630164" cy="7559675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/>
          <p:nvPr/>
        </p:nvSpPr>
        <p:spPr>
          <a:xfrm>
            <a:off x="8548828" y="6912233"/>
            <a:ext cx="1474150" cy="615680"/>
          </a:xfrm>
          <a:prstGeom prst="rect">
            <a:avLst/>
          </a:prstGeom>
          <a:solidFill>
            <a:srgbClr val="FFFFFF"/>
          </a:solidFill>
          <a:ln w="25400">
            <a:solidFill>
              <a:srgbClr val="9BBE05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38" rIns="45738" anchor="ctr"/>
          <a:lstStyle/>
          <a:p>
            <a:endParaRPr/>
          </a:p>
        </p:txBody>
      </p:sp>
      <p:sp>
        <p:nvSpPr>
          <p:cNvPr id="41" name="Shape 41"/>
          <p:cNvSpPr/>
          <p:nvPr/>
        </p:nvSpPr>
        <p:spPr>
          <a:xfrm>
            <a:off x="186655" y="1128353"/>
            <a:ext cx="8878071" cy="1"/>
          </a:xfrm>
          <a:prstGeom prst="line">
            <a:avLst/>
          </a:prstGeom>
          <a:ln w="54720">
            <a:solidFill>
              <a:srgbClr val="9BBE05"/>
            </a:solidFill>
            <a:tailEnd type="triangle"/>
          </a:ln>
        </p:spPr>
        <p:txBody>
          <a:bodyPr lIns="45738" rIns="45738"/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title"/>
          </p:nvPr>
        </p:nvSpPr>
        <p:spPr>
          <a:xfrm>
            <a:off x="108102" y="193401"/>
            <a:ext cx="9079860" cy="79665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43" name="Shape 43"/>
          <p:cNvSpPr>
            <a:spLocks noGrp="1"/>
          </p:cNvSpPr>
          <p:nvPr>
            <p:ph type="body" idx="1"/>
          </p:nvPr>
        </p:nvSpPr>
        <p:spPr>
          <a:xfrm>
            <a:off x="163234" y="1441386"/>
            <a:ext cx="8969596" cy="558018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4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xfrm>
            <a:off x="68463" y="7214469"/>
            <a:ext cx="373005" cy="34851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8" name="Group 48"/>
          <p:cNvGrpSpPr/>
          <p:nvPr/>
        </p:nvGrpSpPr>
        <p:grpSpPr>
          <a:xfrm>
            <a:off x="8686658" y="7007407"/>
            <a:ext cx="1198488" cy="450744"/>
            <a:chOff x="0" y="0"/>
            <a:chExt cx="1197354" cy="450554"/>
          </a:xfrm>
        </p:grpSpPr>
        <p:pic>
          <p:nvPicPr>
            <p:cNvPr id="46" name="image5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05882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7" name="pasted-image.tiff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360026" y="0"/>
              <a:ext cx="837329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9" name="KeynoteScreenSnapz003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009276" y="53016"/>
            <a:ext cx="3022686" cy="975782"/>
          </a:xfrm>
          <a:prstGeom prst="rect">
            <a:avLst/>
          </a:prstGeom>
          <a:ln w="25400">
            <a:solidFill>
              <a:srgbClr val="9BBE05"/>
            </a:solidFill>
          </a:ln>
        </p:spPr>
      </p:pic>
      <p:sp>
        <p:nvSpPr>
          <p:cNvPr id="50" name="Shape 50"/>
          <p:cNvSpPr/>
          <p:nvPr/>
        </p:nvSpPr>
        <p:spPr>
          <a:xfrm>
            <a:off x="379106" y="7253060"/>
            <a:ext cx="3492685" cy="264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38" rIns="45738">
            <a:spAutoFit/>
          </a:bodyPr>
          <a:lstStyle>
            <a:lvl1pPr>
              <a:defRPr sz="1200"/>
            </a:lvl1pPr>
          </a:lstStyle>
          <a:p>
            <a:r>
              <a:rPr sz="1200"/>
              <a:t>NOBUGS McStas school Oct 2016 – P Willendrup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CH" dirty="0" smtClean="0"/>
              <a:t>Click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edit</a:t>
            </a:r>
            <a:r>
              <a:rPr lang="de-CH" dirty="0" smtClean="0"/>
              <a:t>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CH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87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e-CH" dirty="0" smtClean="0"/>
              <a:t>Click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edit</a:t>
            </a:r>
            <a:r>
              <a:rPr lang="de-CH" dirty="0" smtClean="0"/>
              <a:t>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Click to edit Master text styles</a:t>
            </a:r>
          </a:p>
          <a:p>
            <a:pPr lvl="1"/>
            <a:r>
              <a:rPr lang="de-CH" smtClean="0"/>
              <a:t>Second level</a:t>
            </a:r>
          </a:p>
          <a:p>
            <a:pPr lvl="2"/>
            <a:r>
              <a:rPr lang="de-CH" smtClean="0"/>
              <a:t>Third level</a:t>
            </a:r>
          </a:p>
          <a:p>
            <a:pPr lvl="3"/>
            <a:r>
              <a:rPr lang="de-CH" smtClean="0"/>
              <a:t>Fourth level</a:t>
            </a:r>
          </a:p>
          <a:p>
            <a:pPr lvl="4"/>
            <a:r>
              <a:rPr lang="de-CH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28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tif"/><Relationship Id="rId17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tif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tif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470820" y="0"/>
            <a:ext cx="1630164" cy="755967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108102" y="193401"/>
            <a:ext cx="9079860" cy="796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lnSpc>
                <a:spcPct val="90000"/>
              </a:lnSpc>
              <a:defRPr sz="4400"/>
            </a:lvl1pPr>
          </a:lstStyle>
          <a:p>
            <a:r>
              <a:rPr sz="4402"/>
              <a:t>Sources and Monitors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22724" y="2476772"/>
            <a:ext cx="7690654" cy="4361901"/>
            <a:chOff x="150662" y="0"/>
            <a:chExt cx="7683386" cy="4360068"/>
          </a:xfrm>
        </p:grpSpPr>
        <p:sp>
          <p:nvSpPr>
            <p:cNvPr id="4" name="Shape 4"/>
            <p:cNvSpPr/>
            <p:nvPr/>
          </p:nvSpPr>
          <p:spPr>
            <a:xfrm>
              <a:off x="150662" y="0"/>
              <a:ext cx="7683387" cy="4360069"/>
            </a:xfrm>
            <a:prstGeom prst="rect">
              <a:avLst/>
            </a:prstGeom>
            <a:solidFill>
              <a:srgbClr val="FFFFFF"/>
            </a:solidFill>
            <a:ln w="88900" cap="flat">
              <a:solidFill>
                <a:srgbClr val="9BBE05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9BBE05"/>
                  </a:solidFill>
                </a:defRPr>
              </a:pPr>
              <a:endParaRPr/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1888691" y="1741311"/>
              <a:ext cx="4385130" cy="2158426"/>
              <a:chOff x="1676400" y="0"/>
              <a:chExt cx="4385129" cy="2158425"/>
            </a:xfrm>
          </p:grpSpPr>
          <p:pic>
            <p:nvPicPr>
              <p:cNvPr id="5" name="nobug.pdf"/>
              <p:cNvPicPr>
                <a:picLocks noChangeAspect="1"/>
              </p:cNvPicPr>
              <p:nvPr/>
            </p:nvPicPr>
            <p:blipFill>
              <a:blip r:embed="rId8">
                <a:extLst/>
              </a:blip>
              <a:srcRect/>
              <a:stretch>
                <a:fillRect/>
              </a:stretch>
            </p:blipFill>
            <p:spPr>
              <a:xfrm>
                <a:off x="1676400" y="28485"/>
                <a:ext cx="1792312" cy="210164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</p:spPr>
          </p:pic>
          <p:grpSp>
            <p:nvGrpSpPr>
              <p:cNvPr id="13" name="Group 13"/>
              <p:cNvGrpSpPr/>
              <p:nvPr/>
            </p:nvGrpSpPr>
            <p:grpSpPr>
              <a:xfrm>
                <a:off x="3993948" y="-1"/>
                <a:ext cx="2067582" cy="2158426"/>
                <a:chOff x="0" y="0"/>
                <a:chExt cx="2067581" cy="2158425"/>
              </a:xfrm>
            </p:grpSpPr>
            <p:grpSp>
              <p:nvGrpSpPr>
                <p:cNvPr id="11" name="Group 11"/>
                <p:cNvGrpSpPr/>
                <p:nvPr/>
              </p:nvGrpSpPr>
              <p:grpSpPr>
                <a:xfrm>
                  <a:off x="0" y="0"/>
                  <a:ext cx="2067582" cy="1782464"/>
                  <a:chOff x="0" y="0"/>
                  <a:chExt cx="2067581" cy="1782463"/>
                </a:xfrm>
              </p:grpSpPr>
              <p:pic>
                <p:nvPicPr>
                  <p:cNvPr id="6" name="logoill.pdf"/>
                  <p:cNvPicPr>
                    <a:picLocks noChangeAspect="1"/>
                  </p:cNvPicPr>
                  <p:nvPr/>
                </p:nvPicPr>
                <p:blipFill>
                  <a:blip r:embed="rId9">
                    <a:extLst/>
                  </a:blip>
                  <a:stretch>
                    <a:fillRect/>
                  </a:stretch>
                </p:blipFill>
                <p:spPr>
                  <a:xfrm>
                    <a:off x="1386286" y="1309270"/>
                    <a:ext cx="468021" cy="447373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>
                    <a:outerShdw blurRad="76200" dist="63500" dir="5400000" rotWithShape="0">
                      <a:srgbClr val="000000">
                        <a:alpha val="45000"/>
                      </a:srgbClr>
                    </a:outerShdw>
                  </a:effectLst>
                </p:spPr>
              </p:pic>
              <p:pic>
                <p:nvPicPr>
                  <p:cNvPr id="7" name="mcstas-logo.pdf"/>
                  <p:cNvPicPr>
                    <a:picLocks noChangeAspect="1"/>
                  </p:cNvPicPr>
                  <p:nvPr/>
                </p:nvPicPr>
                <p:blipFill>
                  <a:blip r:embed="rId10">
                    <a:extLst/>
                  </a:blip>
                  <a:stretch>
                    <a:fillRect/>
                  </a:stretch>
                </p:blipFill>
                <p:spPr>
                  <a:xfrm>
                    <a:off x="0" y="0"/>
                    <a:ext cx="2067582" cy="1214913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>
                    <a:outerShdw blurRad="76200" dist="63500" dir="5400000" rotWithShape="0">
                      <a:srgbClr val="000000">
                        <a:alpha val="45000"/>
                      </a:srgbClr>
                    </a:outerShdw>
                  </a:effectLst>
                </p:spPr>
              </p:pic>
              <p:pic>
                <p:nvPicPr>
                  <p:cNvPr id="8" name="PSI-Logo_trans.png"/>
                  <p:cNvPicPr>
                    <a:picLocks noChangeAspect="1"/>
                  </p:cNvPicPr>
                  <p:nvPr/>
                </p:nvPicPr>
                <p:blipFill>
                  <a:blip r:embed="rId11">
                    <a:extLst/>
                  </a:blip>
                  <a:stretch>
                    <a:fillRect/>
                  </a:stretch>
                </p:blipFill>
                <p:spPr>
                  <a:xfrm>
                    <a:off x="770159" y="1427756"/>
                    <a:ext cx="582557" cy="213276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>
                    <a:outerShdw blurRad="76200" dist="63500" dir="5400000" rotWithShape="0">
                      <a:srgbClr val="000000">
                        <a:alpha val="45000"/>
                      </a:srgbClr>
                    </a:outerShdw>
                  </a:effectLst>
                </p:spPr>
              </p:pic>
              <p:pic>
                <p:nvPicPr>
                  <p:cNvPr id="9" name="ku-logo.pdf"/>
                  <p:cNvPicPr>
                    <a:picLocks noChangeAspect="1"/>
                  </p:cNvPicPr>
                  <p:nvPr/>
                </p:nvPicPr>
                <p:blipFill>
                  <a:blip r:embed="rId12">
                    <a:extLst/>
                  </a:blip>
                  <a:stretch>
                    <a:fillRect/>
                  </a:stretch>
                </p:blipFill>
                <p:spPr>
                  <a:xfrm>
                    <a:off x="373230" y="1285573"/>
                    <a:ext cx="365713" cy="496891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  <p:pic>
                <p:nvPicPr>
                  <p:cNvPr id="10" name="DTU_logo.png"/>
                  <p:cNvPicPr>
                    <a:picLocks noChangeAspect="1"/>
                  </p:cNvPicPr>
                  <p:nvPr/>
                </p:nvPicPr>
                <p:blipFill>
                  <a:blip r:embed="rId13">
                    <a:extLst/>
                  </a:blip>
                  <a:stretch>
                    <a:fillRect/>
                  </a:stretch>
                </p:blipFill>
                <p:spPr>
                  <a:xfrm>
                    <a:off x="0" y="1285573"/>
                    <a:ext cx="341787" cy="496275"/>
                  </a:xfrm>
                  <a:prstGeom prst="rect">
                    <a:avLst/>
                  </a:prstGeom>
                  <a:ln w="12700" cap="flat">
                    <a:noFill/>
                    <a:miter lim="400000"/>
                  </a:ln>
                  <a:effectLst/>
                </p:spPr>
              </p:pic>
            </p:grpSp>
            <p:pic>
              <p:nvPicPr>
                <p:cNvPr id="12" name="ESS_Logo_Frugal_Blue_cmyk.png"/>
                <p:cNvPicPr>
                  <a:picLocks noChangeAspect="1"/>
                </p:cNvPicPr>
                <p:nvPr/>
              </p:nvPicPr>
              <p:blipFill>
                <a:blip r:embed="rId14">
                  <a:extLst/>
                </a:blip>
                <a:stretch>
                  <a:fillRect/>
                </a:stretch>
              </p:blipFill>
              <p:spPr>
                <a:xfrm>
                  <a:off x="612258" y="1730286"/>
                  <a:ext cx="795670" cy="42813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</p:grpSp>
      <p:sp>
        <p:nvSpPr>
          <p:cNvPr id="16" name="Shape 16"/>
          <p:cNvSpPr/>
          <p:nvPr/>
        </p:nvSpPr>
        <p:spPr>
          <a:xfrm>
            <a:off x="186655" y="1128353"/>
            <a:ext cx="8878071" cy="1"/>
          </a:xfrm>
          <a:prstGeom prst="line">
            <a:avLst/>
          </a:prstGeom>
          <a:ln w="54720">
            <a:solidFill>
              <a:srgbClr val="9BBE05"/>
            </a:solidFill>
            <a:tailEnd type="triangle"/>
          </a:ln>
        </p:spPr>
        <p:txBody>
          <a:bodyPr lIns="45738" rIns="45738"/>
          <a:lstStyle/>
          <a:p>
            <a:endParaRPr/>
          </a:p>
        </p:txBody>
      </p:sp>
      <p:sp>
        <p:nvSpPr>
          <p:cNvPr id="17" name="Shape 17"/>
          <p:cNvSpPr/>
          <p:nvPr/>
        </p:nvSpPr>
        <p:spPr>
          <a:xfrm>
            <a:off x="379106" y="7253060"/>
            <a:ext cx="3535067" cy="264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38" rIns="45738">
            <a:spAutoFit/>
          </a:bodyPr>
          <a:lstStyle>
            <a:lvl1pPr>
              <a:defRPr sz="1200"/>
            </a:lvl1pPr>
          </a:lstStyle>
          <a:p>
            <a:r>
              <a:rPr sz="1200"/>
              <a:t>NOBUGS McStas school Oct 2016 – P Willendrup 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xfrm>
            <a:off x="55751" y="7214469"/>
            <a:ext cx="373005" cy="348512"/>
          </a:xfrm>
          <a:prstGeom prst="rect">
            <a:avLst/>
          </a:prstGeom>
          <a:ln w="12700">
            <a:miter lim="400000"/>
          </a:ln>
        </p:spPr>
        <p:txBody>
          <a:bodyPr wrap="none" lIns="44999" tIns="44999" rIns="44999" bIns="44999">
            <a:spAutoFit/>
          </a:bodyPr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" name="Shape 19"/>
          <p:cNvSpPr/>
          <p:nvPr/>
        </p:nvSpPr>
        <p:spPr>
          <a:xfrm>
            <a:off x="8548828" y="6912233"/>
            <a:ext cx="1474150" cy="615680"/>
          </a:xfrm>
          <a:prstGeom prst="rect">
            <a:avLst/>
          </a:prstGeom>
          <a:solidFill>
            <a:srgbClr val="FFFFFF"/>
          </a:solidFill>
          <a:ln w="25400">
            <a:solidFill>
              <a:srgbClr val="9BBE05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38" rIns="45738" anchor="ctr"/>
          <a:lstStyle/>
          <a:p>
            <a:endParaRPr/>
          </a:p>
        </p:txBody>
      </p:sp>
      <p:grpSp>
        <p:nvGrpSpPr>
          <p:cNvPr id="22" name="Group 22"/>
          <p:cNvGrpSpPr/>
          <p:nvPr/>
        </p:nvGrpSpPr>
        <p:grpSpPr>
          <a:xfrm>
            <a:off x="8686658" y="7007407"/>
            <a:ext cx="1198488" cy="450744"/>
            <a:chOff x="0" y="0"/>
            <a:chExt cx="1197354" cy="450554"/>
          </a:xfrm>
        </p:grpSpPr>
        <p:pic>
          <p:nvPicPr>
            <p:cNvPr id="20" name="image5.png"/>
            <p:cNvPicPr>
              <a:picLocks noChangeAspect="1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0" y="0"/>
              <a:ext cx="305882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" name="pasted-image.tiff"/>
            <p:cNvPicPr>
              <a:picLocks noChangeAspect="1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60026" y="0"/>
              <a:ext cx="837329" cy="45055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3" name="KeynoteScreenSnapz003.pn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7009276" y="53016"/>
            <a:ext cx="3022686" cy="975782"/>
          </a:xfrm>
          <a:prstGeom prst="rect">
            <a:avLst/>
          </a:prstGeom>
          <a:ln w="25400">
            <a:solidFill>
              <a:srgbClr val="9BBE05"/>
            </a:solidFill>
          </a:ln>
        </p:spPr>
      </p:pic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504032" y="101496"/>
            <a:ext cx="9072564" cy="1662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504032" y="1763924"/>
            <a:ext cx="9072564" cy="57957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8284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ransition spd="med"/>
  <p:txStyles>
    <p:titleStyle>
      <a:lvl1pPr marL="0" marR="0" indent="0" algn="l" defTabSz="91476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2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76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2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76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2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76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2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76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2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l" defTabSz="91476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2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l" defTabSz="91476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2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l" defTabSz="91476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2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l" defTabSz="91476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2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228691" marR="0" indent="-228691" algn="l" defTabSz="914766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sz="3201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718744" marR="0" indent="-261362" algn="l" defTabSz="914766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75000"/>
        <a:buFont typeface="Helvetica"/>
        <a:buChar char="-"/>
        <a:tabLst/>
        <a:defRPr sz="3201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219688" marR="0" indent="-304922" algn="l" defTabSz="914766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sz="3201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8055" marR="0" indent="-365906" algn="l" defTabSz="914766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75000"/>
        <a:buFont typeface="Helvetica"/>
        <a:buChar char="-"/>
        <a:tabLst/>
        <a:defRPr sz="3201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95438" marR="0" indent="-365906" algn="l" defTabSz="914766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sz="3201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52821" marR="0" indent="-365906" algn="l" defTabSz="914766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sz="3201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10204" marR="0" indent="-365906" algn="l" defTabSz="914766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45000"/>
        <a:buFont typeface="Helvetica"/>
        <a:buChar char="l"/>
        <a:tabLst/>
        <a:defRPr sz="3201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608243" marR="0" indent="-406563" algn="l" defTabSz="914766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sz="3201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65626" marR="0" indent="-406563" algn="l" defTabSz="914766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Helvetica"/>
        <a:buChar char="•"/>
        <a:tabLst/>
        <a:defRPr sz="3201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l" defTabSz="914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383" algn="l" defTabSz="914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766" algn="l" defTabSz="914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2149" algn="l" defTabSz="914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9532" algn="l" defTabSz="914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914" algn="l" defTabSz="914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4297" algn="l" defTabSz="914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1680" algn="l" defTabSz="914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9063" algn="l" defTabSz="914766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1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5.emf"/><Relationship Id="rId12" Type="http://schemas.openxmlformats.org/officeDocument/2006/relationships/image" Target="../media/image26.emf"/><Relationship Id="rId13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emf"/><Relationship Id="rId6" Type="http://schemas.openxmlformats.org/officeDocument/2006/relationships/image" Target="../media/image20.png"/><Relationship Id="rId7" Type="http://schemas.openxmlformats.org/officeDocument/2006/relationships/image" Target="../media/image21.emf"/><Relationship Id="rId8" Type="http://schemas.openxmlformats.org/officeDocument/2006/relationships/image" Target="../media/image22.emf"/><Relationship Id="rId9" Type="http://schemas.openxmlformats.org/officeDocument/2006/relationships/image" Target="../media/image23.emf"/><Relationship Id="rId10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776" y="-180603"/>
            <a:ext cx="8065269" cy="1620837"/>
          </a:xfrm>
        </p:spPr>
        <p:txBody>
          <a:bodyPr/>
          <a:lstStyle/>
          <a:p>
            <a:r>
              <a:rPr lang="en-US" dirty="0" smtClean="0"/>
              <a:t>3 - Guides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832" y="2530457"/>
            <a:ext cx="7056437" cy="3422637"/>
          </a:xfrm>
        </p:spPr>
        <p:txBody>
          <a:bodyPr>
            <a:noAutofit/>
          </a:bodyPr>
          <a:lstStyle/>
          <a:p>
            <a:r>
              <a:rPr lang="en-US" sz="2400" dirty="0" smtClean="0"/>
              <a:t>3	-	Guides</a:t>
            </a:r>
          </a:p>
          <a:p>
            <a:pPr marL="503972" indent="-503972">
              <a:buFont typeface="Arial"/>
              <a:buChar char="•"/>
            </a:pPr>
            <a:r>
              <a:rPr lang="en-US" sz="2400" dirty="0" smtClean="0"/>
              <a:t>Straight guide</a:t>
            </a:r>
          </a:p>
          <a:p>
            <a:pPr marL="503972" indent="-503972">
              <a:buFont typeface="Arial"/>
              <a:buChar char="•"/>
            </a:pPr>
            <a:r>
              <a:rPr lang="en-US" sz="2400" dirty="0" smtClean="0"/>
              <a:t>Ballistic guide</a:t>
            </a:r>
          </a:p>
          <a:p>
            <a:pPr marL="503972" indent="-503972">
              <a:buFont typeface="Arial"/>
              <a:buChar char="•"/>
            </a:pPr>
            <a:r>
              <a:rPr lang="en-US" sz="2400" dirty="0"/>
              <a:t>Curved guide</a:t>
            </a:r>
          </a:p>
          <a:p>
            <a:pPr marL="503972" indent="-503972">
              <a:buFont typeface="Arial"/>
              <a:buChar char="•"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0031114" y="7193550"/>
            <a:ext cx="203557" cy="362619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30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4088" y="323453"/>
            <a:ext cx="3597459" cy="556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CURVED GUIDES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2200" y="1547589"/>
            <a:ext cx="4519186" cy="440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Getting out of direct line of sight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1007864" y="5652045"/>
            <a:ext cx="3744416" cy="1080120"/>
          </a:xfrm>
          <a:prstGeom prst="rect">
            <a:avLst/>
          </a:prstGeom>
          <a:solidFill>
            <a:srgbClr val="54839C">
              <a:alpha val="13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dirty="0" smtClean="0">
                <a:solidFill>
                  <a:srgbClr val="000000"/>
                </a:solidFill>
              </a:rPr>
              <a:t>1 reflection per neutron mandatory to come out the other side of the guide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7824" y="2123653"/>
            <a:ext cx="7560840" cy="3456384"/>
            <a:chOff x="647824" y="2123653"/>
            <a:chExt cx="7560840" cy="3456384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99952" y="2123653"/>
              <a:ext cx="6045200" cy="3124200"/>
            </a:xfrm>
            <a:prstGeom prst="rect">
              <a:avLst/>
            </a:prstGeom>
          </p:spPr>
        </p:pic>
        <p:cxnSp>
          <p:nvCxnSpPr>
            <p:cNvPr id="16" name="Straight Arrow Connector 15"/>
            <p:cNvCxnSpPr/>
            <p:nvPr/>
          </p:nvCxnSpPr>
          <p:spPr bwMode="auto">
            <a:xfrm>
              <a:off x="647824" y="3563813"/>
              <a:ext cx="1440160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" name="Rectangle 2"/>
            <p:cNvSpPr/>
            <p:nvPr/>
          </p:nvSpPr>
          <p:spPr bwMode="auto">
            <a:xfrm>
              <a:off x="3672160" y="4211885"/>
              <a:ext cx="504056" cy="79208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Droid Sans Fallback" charset="0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1727944" y="4715941"/>
              <a:ext cx="6480720" cy="86409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Droid Sans Fallback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6552480" y="4355901"/>
              <a:ext cx="936104" cy="115212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5375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4088" y="323453"/>
            <a:ext cx="3597459" cy="556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CURVED GUIDES</a:t>
            </a:r>
            <a:endParaRPr lang="en-US" sz="3200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7824" y="1331565"/>
            <a:ext cx="5832648" cy="3456383"/>
            <a:chOff x="647824" y="1331565"/>
            <a:chExt cx="7560840" cy="358626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06600" y="1331565"/>
              <a:ext cx="6045200" cy="3124200"/>
            </a:xfrm>
            <a:prstGeom prst="rect">
              <a:avLst/>
            </a:prstGeom>
          </p:spPr>
        </p:pic>
        <p:cxnSp>
          <p:nvCxnSpPr>
            <p:cNvPr id="16" name="Straight Arrow Connector 15"/>
            <p:cNvCxnSpPr/>
            <p:nvPr/>
          </p:nvCxnSpPr>
          <p:spPr bwMode="auto">
            <a:xfrm>
              <a:off x="647824" y="2685578"/>
              <a:ext cx="1440160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9" name="Rectangle 18"/>
            <p:cNvSpPr/>
            <p:nvPr/>
          </p:nvSpPr>
          <p:spPr bwMode="auto">
            <a:xfrm>
              <a:off x="1655936" y="3621682"/>
              <a:ext cx="6552728" cy="6480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Droid Sans Fallback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6480472" y="3765698"/>
              <a:ext cx="936104" cy="115212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4" name="TextBox 3"/>
          <p:cNvSpPr txBox="1"/>
          <p:nvPr/>
        </p:nvSpPr>
        <p:spPr>
          <a:xfrm>
            <a:off x="6120432" y="1611525"/>
            <a:ext cx="1929134" cy="440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… in </a:t>
            </a:r>
            <a:r>
              <a:rPr lang="en-US" sz="2400" dirty="0" err="1" smtClean="0">
                <a:solidFill>
                  <a:schemeClr val="tx1"/>
                </a:solidFill>
              </a:rPr>
              <a:t>McStas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 rot="267403">
            <a:off x="1889803" y="4399903"/>
            <a:ext cx="1152128" cy="50405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roid Sans Fallback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rot="21092022">
            <a:off x="634442" y="4437968"/>
            <a:ext cx="1152128" cy="50405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roid Sans Fallback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 rot="1990473">
            <a:off x="4281700" y="5232367"/>
            <a:ext cx="1152128" cy="50405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roid Sans Fallback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 rot="935105">
            <a:off x="3142628" y="4645422"/>
            <a:ext cx="1152128" cy="50405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roid Sans Fallbac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32400" y="2483693"/>
            <a:ext cx="3240361" cy="2671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Use straight guides &amp; rotation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solidFill>
                  <a:srgbClr val="000000"/>
                </a:solidFill>
              </a:rPr>
              <a:t>Bender.comp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solidFill>
                  <a:srgbClr val="000000"/>
                </a:solidFill>
              </a:rPr>
              <a:t>curvedGuide.comp</a:t>
            </a:r>
            <a:endParaRPr lang="en-US" sz="2400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" name="Picture 13" descr="bendersche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0432" y="5292005"/>
            <a:ext cx="2641094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8734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76016" y="395461"/>
            <a:ext cx="4248472" cy="556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BALLISTIC GUIDE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84" y="2051646"/>
            <a:ext cx="8280920" cy="2646434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 bwMode="auto">
          <a:xfrm>
            <a:off x="935856" y="3347789"/>
            <a:ext cx="1080120" cy="28803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2015976" y="3635821"/>
            <a:ext cx="1584176" cy="14401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3600152" y="3635821"/>
            <a:ext cx="3168352" cy="144016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V="1">
            <a:off x="6696496" y="3275781"/>
            <a:ext cx="1440160" cy="36004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2304008" y="5652045"/>
            <a:ext cx="2789420" cy="868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Goal: high flux on sample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946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08064" y="323453"/>
            <a:ext cx="3377247" cy="556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ELLIPTIC GUIDE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295896" y="2843733"/>
            <a:ext cx="6480720" cy="1368152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roid Sans Fallback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223888" y="3203773"/>
            <a:ext cx="432048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roid Sans Fallback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7416576" y="3203773"/>
            <a:ext cx="432048" cy="64807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roid Sans Fallback" charset="0"/>
            </a:endParaRPr>
          </a:p>
        </p:txBody>
      </p:sp>
      <p:cxnSp>
        <p:nvCxnSpPr>
          <p:cNvPr id="18" name="Straight Connector 17"/>
          <p:cNvCxnSpPr>
            <a:stCxn id="14" idx="3"/>
          </p:cNvCxnSpPr>
          <p:nvPr/>
        </p:nvCxnSpPr>
        <p:spPr bwMode="auto">
          <a:xfrm>
            <a:off x="1655936" y="3527809"/>
            <a:ext cx="1224136" cy="54006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endCxn id="16" idx="1"/>
          </p:cNvCxnSpPr>
          <p:nvPr/>
        </p:nvCxnSpPr>
        <p:spPr bwMode="auto">
          <a:xfrm flipV="1">
            <a:off x="2880072" y="3527809"/>
            <a:ext cx="4536504" cy="54006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V="1">
            <a:off x="5760392" y="3491805"/>
            <a:ext cx="1728192" cy="64807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>
            <a:endCxn id="14" idx="3"/>
          </p:cNvCxnSpPr>
          <p:nvPr/>
        </p:nvCxnSpPr>
        <p:spPr bwMode="auto">
          <a:xfrm flipH="1" flipV="1">
            <a:off x="1655936" y="3527809"/>
            <a:ext cx="4104456" cy="612068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1" name="TextBox 30"/>
          <p:cNvSpPr txBox="1"/>
          <p:nvPr/>
        </p:nvSpPr>
        <p:spPr>
          <a:xfrm>
            <a:off x="1727944" y="5003973"/>
            <a:ext cx="6560736" cy="8683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Few reflections  - for transport loss in reflection </a:t>
            </a:r>
            <a:r>
              <a:rPr lang="en-US" dirty="0" err="1" smtClean="0">
                <a:solidFill>
                  <a:srgbClr val="000000"/>
                </a:solidFill>
              </a:rPr>
              <a:t>cf</a:t>
            </a:r>
            <a:r>
              <a:rPr lang="en-US" dirty="0" smtClean="0">
                <a:solidFill>
                  <a:srgbClr val="000000"/>
                </a:solidFill>
              </a:rPr>
              <a:t> next session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Focus on samples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5803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848" y="1835621"/>
            <a:ext cx="6502400" cy="3365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20032" y="323453"/>
            <a:ext cx="3377247" cy="556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ELLIPTIC GUIDE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424" y="1403573"/>
            <a:ext cx="2425700" cy="1016000"/>
          </a:xfrm>
          <a:prstGeom prst="rect">
            <a:avLst/>
          </a:prstGeom>
        </p:spPr>
      </p:pic>
      <p:sp>
        <p:nvSpPr>
          <p:cNvPr id="14" name="Freeform 13"/>
          <p:cNvSpPr/>
          <p:nvPr/>
        </p:nvSpPr>
        <p:spPr>
          <a:xfrm>
            <a:off x="3314178" y="2519461"/>
            <a:ext cx="1383489" cy="92958"/>
          </a:xfrm>
          <a:custGeom>
            <a:avLst/>
            <a:gdLst>
              <a:gd name="connsiteX0" fmla="*/ 0 w 1383489"/>
              <a:gd name="connsiteY0" fmla="*/ 72280 h 92958"/>
              <a:gd name="connsiteX1" fmla="*/ 51623 w 1383489"/>
              <a:gd name="connsiteY1" fmla="*/ 61954 h 92958"/>
              <a:gd name="connsiteX2" fmla="*/ 113570 w 1383489"/>
              <a:gd name="connsiteY2" fmla="*/ 41303 h 92958"/>
              <a:gd name="connsiteX3" fmla="*/ 216815 w 1383489"/>
              <a:gd name="connsiteY3" fmla="*/ 20652 h 92958"/>
              <a:gd name="connsiteX4" fmla="*/ 278763 w 1383489"/>
              <a:gd name="connsiteY4" fmla="*/ 10326 h 92958"/>
              <a:gd name="connsiteX5" fmla="*/ 794990 w 1383489"/>
              <a:gd name="connsiteY5" fmla="*/ 0 h 92958"/>
              <a:gd name="connsiteX6" fmla="*/ 960183 w 1383489"/>
              <a:gd name="connsiteY6" fmla="*/ 10326 h 92958"/>
              <a:gd name="connsiteX7" fmla="*/ 1032454 w 1383489"/>
              <a:gd name="connsiteY7" fmla="*/ 30977 h 92958"/>
              <a:gd name="connsiteX8" fmla="*/ 1115051 w 1383489"/>
              <a:gd name="connsiteY8" fmla="*/ 41303 h 92958"/>
              <a:gd name="connsiteX9" fmla="*/ 1238945 w 1383489"/>
              <a:gd name="connsiteY9" fmla="*/ 61954 h 92958"/>
              <a:gd name="connsiteX10" fmla="*/ 1342191 w 1383489"/>
              <a:gd name="connsiteY10" fmla="*/ 82606 h 92958"/>
              <a:gd name="connsiteX11" fmla="*/ 1383489 w 1383489"/>
              <a:gd name="connsiteY11" fmla="*/ 92931 h 9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83489" h="92958">
                <a:moveTo>
                  <a:pt x="0" y="72280"/>
                </a:moveTo>
                <a:cubicBezTo>
                  <a:pt x="17208" y="68838"/>
                  <a:pt x="34693" y="66572"/>
                  <a:pt x="51623" y="61954"/>
                </a:cubicBezTo>
                <a:cubicBezTo>
                  <a:pt x="72622" y="56226"/>
                  <a:pt x="92227" y="45572"/>
                  <a:pt x="113570" y="41303"/>
                </a:cubicBezTo>
                <a:cubicBezTo>
                  <a:pt x="147985" y="34419"/>
                  <a:pt x="182196" y="26423"/>
                  <a:pt x="216815" y="20652"/>
                </a:cubicBezTo>
                <a:cubicBezTo>
                  <a:pt x="237464" y="17210"/>
                  <a:pt x="257842" y="11073"/>
                  <a:pt x="278763" y="10326"/>
                </a:cubicBezTo>
                <a:cubicBezTo>
                  <a:pt x="450763" y="4182"/>
                  <a:pt x="622914" y="3442"/>
                  <a:pt x="794990" y="0"/>
                </a:cubicBezTo>
                <a:cubicBezTo>
                  <a:pt x="850054" y="3442"/>
                  <a:pt x="905285" y="4835"/>
                  <a:pt x="960183" y="10326"/>
                </a:cubicBezTo>
                <a:cubicBezTo>
                  <a:pt x="1024249" y="16733"/>
                  <a:pt x="978655" y="21194"/>
                  <a:pt x="1032454" y="30977"/>
                </a:cubicBezTo>
                <a:cubicBezTo>
                  <a:pt x="1059753" y="35941"/>
                  <a:pt x="1087611" y="37187"/>
                  <a:pt x="1115051" y="41303"/>
                </a:cubicBezTo>
                <a:cubicBezTo>
                  <a:pt x="1156455" y="47514"/>
                  <a:pt x="1238945" y="61954"/>
                  <a:pt x="1238945" y="61954"/>
                </a:cubicBezTo>
                <a:cubicBezTo>
                  <a:pt x="1308919" y="85282"/>
                  <a:pt x="1223561" y="58878"/>
                  <a:pt x="1342191" y="82606"/>
                </a:cubicBezTo>
                <a:cubicBezTo>
                  <a:pt x="1399253" y="94019"/>
                  <a:pt x="1355063" y="92931"/>
                  <a:pt x="1383489" y="92931"/>
                </a:cubicBezTo>
              </a:path>
            </a:pathLst>
          </a:custGeom>
          <a:ln w="76200" cmpd="sng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roid Sans Fallback" charset="0"/>
            </a:endParaRPr>
          </a:p>
        </p:txBody>
      </p:sp>
      <p:sp>
        <p:nvSpPr>
          <p:cNvPr id="15" name="Freeform 14"/>
          <p:cNvSpPr/>
          <p:nvPr/>
        </p:nvSpPr>
        <p:spPr>
          <a:xfrm flipV="1">
            <a:off x="3240112" y="4550975"/>
            <a:ext cx="1383489" cy="92958"/>
          </a:xfrm>
          <a:custGeom>
            <a:avLst/>
            <a:gdLst>
              <a:gd name="connsiteX0" fmla="*/ 0 w 1383489"/>
              <a:gd name="connsiteY0" fmla="*/ 72280 h 92958"/>
              <a:gd name="connsiteX1" fmla="*/ 51623 w 1383489"/>
              <a:gd name="connsiteY1" fmla="*/ 61954 h 92958"/>
              <a:gd name="connsiteX2" fmla="*/ 113570 w 1383489"/>
              <a:gd name="connsiteY2" fmla="*/ 41303 h 92958"/>
              <a:gd name="connsiteX3" fmla="*/ 216815 w 1383489"/>
              <a:gd name="connsiteY3" fmla="*/ 20652 h 92958"/>
              <a:gd name="connsiteX4" fmla="*/ 278763 w 1383489"/>
              <a:gd name="connsiteY4" fmla="*/ 10326 h 92958"/>
              <a:gd name="connsiteX5" fmla="*/ 794990 w 1383489"/>
              <a:gd name="connsiteY5" fmla="*/ 0 h 92958"/>
              <a:gd name="connsiteX6" fmla="*/ 960183 w 1383489"/>
              <a:gd name="connsiteY6" fmla="*/ 10326 h 92958"/>
              <a:gd name="connsiteX7" fmla="*/ 1032454 w 1383489"/>
              <a:gd name="connsiteY7" fmla="*/ 30977 h 92958"/>
              <a:gd name="connsiteX8" fmla="*/ 1115051 w 1383489"/>
              <a:gd name="connsiteY8" fmla="*/ 41303 h 92958"/>
              <a:gd name="connsiteX9" fmla="*/ 1238945 w 1383489"/>
              <a:gd name="connsiteY9" fmla="*/ 61954 h 92958"/>
              <a:gd name="connsiteX10" fmla="*/ 1342191 w 1383489"/>
              <a:gd name="connsiteY10" fmla="*/ 82606 h 92958"/>
              <a:gd name="connsiteX11" fmla="*/ 1383489 w 1383489"/>
              <a:gd name="connsiteY11" fmla="*/ 92931 h 9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83489" h="92958">
                <a:moveTo>
                  <a:pt x="0" y="72280"/>
                </a:moveTo>
                <a:cubicBezTo>
                  <a:pt x="17208" y="68838"/>
                  <a:pt x="34693" y="66572"/>
                  <a:pt x="51623" y="61954"/>
                </a:cubicBezTo>
                <a:cubicBezTo>
                  <a:pt x="72622" y="56226"/>
                  <a:pt x="92227" y="45572"/>
                  <a:pt x="113570" y="41303"/>
                </a:cubicBezTo>
                <a:cubicBezTo>
                  <a:pt x="147985" y="34419"/>
                  <a:pt x="182196" y="26423"/>
                  <a:pt x="216815" y="20652"/>
                </a:cubicBezTo>
                <a:cubicBezTo>
                  <a:pt x="237464" y="17210"/>
                  <a:pt x="257842" y="11073"/>
                  <a:pt x="278763" y="10326"/>
                </a:cubicBezTo>
                <a:cubicBezTo>
                  <a:pt x="450763" y="4182"/>
                  <a:pt x="622914" y="3442"/>
                  <a:pt x="794990" y="0"/>
                </a:cubicBezTo>
                <a:cubicBezTo>
                  <a:pt x="850054" y="3442"/>
                  <a:pt x="905285" y="4835"/>
                  <a:pt x="960183" y="10326"/>
                </a:cubicBezTo>
                <a:cubicBezTo>
                  <a:pt x="1024249" y="16733"/>
                  <a:pt x="978655" y="21194"/>
                  <a:pt x="1032454" y="30977"/>
                </a:cubicBezTo>
                <a:cubicBezTo>
                  <a:pt x="1059753" y="35941"/>
                  <a:pt x="1087611" y="37187"/>
                  <a:pt x="1115051" y="41303"/>
                </a:cubicBezTo>
                <a:cubicBezTo>
                  <a:pt x="1156455" y="47514"/>
                  <a:pt x="1238945" y="61954"/>
                  <a:pt x="1238945" y="61954"/>
                </a:cubicBezTo>
                <a:cubicBezTo>
                  <a:pt x="1308919" y="85282"/>
                  <a:pt x="1223561" y="58878"/>
                  <a:pt x="1342191" y="82606"/>
                </a:cubicBezTo>
                <a:cubicBezTo>
                  <a:pt x="1399253" y="94019"/>
                  <a:pt x="1355063" y="92931"/>
                  <a:pt x="1383489" y="92931"/>
                </a:cubicBezTo>
              </a:path>
            </a:pathLst>
          </a:custGeom>
          <a:ln w="76200" cmpd="sng">
            <a:solidFill>
              <a:srgbClr val="0000FF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roid Sans Fallback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35856" y="5435678"/>
            <a:ext cx="6264696" cy="1641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</a:rPr>
              <a:t>Elliptic_guide_gravity</a:t>
            </a:r>
            <a:r>
              <a:rPr lang="en-US" dirty="0">
                <a:solidFill>
                  <a:srgbClr val="000000"/>
                </a:solidFill>
              </a:rPr>
              <a:t>( l=50, </a:t>
            </a:r>
            <a:r>
              <a:rPr lang="en-US" dirty="0" err="1">
                <a:solidFill>
                  <a:srgbClr val="000000"/>
                </a:solidFill>
              </a:rPr>
              <a:t>linxw</a:t>
            </a:r>
            <a:r>
              <a:rPr lang="en-US" dirty="0">
                <a:solidFill>
                  <a:srgbClr val="000000"/>
                </a:solidFill>
              </a:rPr>
              <a:t>=5,linyh=5,loutxw=10,loutyh=10, </a:t>
            </a:r>
            <a:r>
              <a:rPr lang="en-US" dirty="0" err="1">
                <a:solidFill>
                  <a:srgbClr val="000000"/>
                </a:solidFill>
              </a:rPr>
              <a:t>xwidth</a:t>
            </a:r>
            <a:r>
              <a:rPr lang="en-US" dirty="0">
                <a:solidFill>
                  <a:srgbClr val="000000"/>
                </a:solidFill>
              </a:rPr>
              <a:t>=0.1,yheight=0.1, R0 = 0.99,Qc=0.0219,alpha=6.07,m=1.0,W=0.003, </a:t>
            </a:r>
            <a:r>
              <a:rPr lang="en-US" dirty="0" err="1">
                <a:solidFill>
                  <a:srgbClr val="000000"/>
                </a:solidFill>
              </a:rPr>
              <a:t>mvaluesright</a:t>
            </a:r>
            <a:r>
              <a:rPr lang="en-US" dirty="0">
                <a:solidFill>
                  <a:srgbClr val="000000"/>
                </a:solidFill>
              </a:rPr>
              <a:t>=</a:t>
            </a:r>
            <a:r>
              <a:rPr lang="en-US" dirty="0" err="1">
                <a:solidFill>
                  <a:srgbClr val="000000"/>
                </a:solidFill>
              </a:rPr>
              <a:t>marray,mvaluesleft</a:t>
            </a:r>
            <a:r>
              <a:rPr lang="en-US" dirty="0">
                <a:solidFill>
                  <a:srgbClr val="000000"/>
                </a:solidFill>
              </a:rPr>
              <a:t>=</a:t>
            </a:r>
            <a:r>
              <a:rPr lang="en-US" dirty="0" err="1">
                <a:solidFill>
                  <a:srgbClr val="000000"/>
                </a:solidFill>
              </a:rPr>
              <a:t>marray,mvaluestop</a:t>
            </a:r>
            <a:r>
              <a:rPr lang="en-US" dirty="0">
                <a:solidFill>
                  <a:srgbClr val="000000"/>
                </a:solidFill>
              </a:rPr>
              <a:t>=</a:t>
            </a:r>
            <a:r>
              <a:rPr lang="en-US" dirty="0" err="1">
                <a:solidFill>
                  <a:srgbClr val="000000"/>
                </a:solidFill>
              </a:rPr>
              <a:t>marray,mvaluesbottom</a:t>
            </a:r>
            <a:r>
              <a:rPr lang="en-US" dirty="0">
                <a:solidFill>
                  <a:srgbClr val="000000"/>
                </a:solidFill>
              </a:rPr>
              <a:t>=</a:t>
            </a:r>
            <a:r>
              <a:rPr lang="en-US" dirty="0" err="1">
                <a:solidFill>
                  <a:srgbClr val="000000"/>
                </a:solidFill>
              </a:rPr>
              <a:t>marray</a:t>
            </a:r>
            <a:r>
              <a:rPr lang="en-US" dirty="0">
                <a:solidFill>
                  <a:srgbClr val="000000"/>
                </a:solidFill>
              </a:rPr>
              <a:t> 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425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20032" y="323453"/>
            <a:ext cx="3377247" cy="556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ELLIPTIC GUIDE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76" y="1403572"/>
            <a:ext cx="8352928" cy="54717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72360" y="1979637"/>
            <a:ext cx="2304256" cy="3186873"/>
          </a:xfrm>
          <a:prstGeom prst="rect">
            <a:avLst/>
          </a:prstGeom>
          <a:solidFill>
            <a:srgbClr val="6666FF">
              <a:alpha val="48000"/>
            </a:srgb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Gravity compatible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Define your geometry as is convenient to you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Chop the guide into segments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Define reflectivity for each side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19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</a:t>
            </a:r>
            <a:r>
              <a:rPr lang="en-US" dirty="0" err="1" smtClean="0"/>
              <a:t>McStas</a:t>
            </a:r>
            <a:r>
              <a:rPr lang="en-US" dirty="0" smtClean="0"/>
              <a:t> </a:t>
            </a:r>
            <a:r>
              <a:rPr lang="en-US" dirty="0"/>
              <a:t>G</a:t>
            </a:r>
            <a:r>
              <a:rPr lang="en-US" dirty="0" smtClean="0"/>
              <a:t>UIDES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err="1" smtClean="0"/>
              <a:t>Elliptic_guide_gravity.comp</a:t>
            </a: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err="1" smtClean="0"/>
              <a:t>Guide_anyshape.comp</a:t>
            </a: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err="1" smtClean="0"/>
              <a:t>Guide_channeled.comp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 err="1" smtClean="0"/>
              <a:t>Guide_curved.comp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Guide_four_side_10_shells.comp</a:t>
            </a:r>
          </a:p>
          <a:p>
            <a:pPr>
              <a:lnSpc>
                <a:spcPct val="80000"/>
              </a:lnSpc>
            </a:pPr>
            <a:r>
              <a:rPr lang="en-US" sz="1800" dirty="0" smtClean="0"/>
              <a:t>Guide_four_side_2_shells.comp </a:t>
            </a:r>
          </a:p>
          <a:p>
            <a:pPr>
              <a:lnSpc>
                <a:spcPct val="80000"/>
              </a:lnSpc>
            </a:pPr>
            <a:r>
              <a:rPr lang="en-US" sz="1800" dirty="0" err="1" smtClean="0"/>
              <a:t>Guide_four_side.comp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 err="1" smtClean="0"/>
              <a:t>Guide_gravity.comp</a:t>
            </a: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err="1" smtClean="0"/>
              <a:t>Guide_honeycomb.comp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 err="1" smtClean="0"/>
              <a:t>Guide_tapering.comp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 err="1" smtClean="0"/>
              <a:t>Guide_wavy.comp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 err="1" smtClean="0"/>
              <a:t>Guide.comp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 err="1" smtClean="0"/>
              <a:t>Pol_guide_vmirror.comp</a:t>
            </a:r>
            <a:r>
              <a:rPr lang="en-US" sz="1800" dirty="0" smtClean="0"/>
              <a:t> </a:t>
            </a:r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 rot="21000903">
            <a:off x="2816108" y="5692454"/>
            <a:ext cx="6336705" cy="646331"/>
          </a:xfrm>
          <a:prstGeom prst="rect">
            <a:avLst/>
          </a:prstGeom>
          <a:solidFill>
            <a:srgbClr val="54839C">
              <a:alpha val="13000"/>
            </a:srgbClr>
          </a:solidFill>
          <a:ln w="38100" cmpd="sng">
            <a:solidFill>
              <a:srgbClr val="54839C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</a:rPr>
              <a:t>Curious? Lost?  Need help? 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rgbClr val="000000"/>
                </a:solidFill>
              </a:rPr>
              <a:t>Try $ </a:t>
            </a:r>
            <a:r>
              <a:rPr lang="en-US" dirty="0" err="1">
                <a:solidFill>
                  <a:srgbClr val="000000"/>
                </a:solidFill>
              </a:rPr>
              <a:t>mcdoc</a:t>
            </a:r>
            <a:r>
              <a:rPr lang="en-US" dirty="0">
                <a:solidFill>
                  <a:srgbClr val="000000"/>
                </a:solidFill>
              </a:rPr>
              <a:t> or </a:t>
            </a:r>
            <a:r>
              <a:rPr lang="en-US" dirty="0" smtClean="0">
                <a:solidFill>
                  <a:srgbClr val="000000"/>
                </a:solidFill>
              </a:rPr>
              <a:t>visit </a:t>
            </a:r>
            <a:r>
              <a:rPr lang="en-US" dirty="0">
                <a:solidFill>
                  <a:srgbClr val="000000"/>
                </a:solidFill>
              </a:rPr>
              <a:t>http://</a:t>
            </a:r>
            <a:r>
              <a:rPr lang="en-US" dirty="0" err="1">
                <a:solidFill>
                  <a:srgbClr val="000000"/>
                </a:solidFill>
              </a:rPr>
              <a:t>mcstas.org</a:t>
            </a:r>
            <a:r>
              <a:rPr lang="en-US" dirty="0">
                <a:solidFill>
                  <a:srgbClr val="000000"/>
                </a:solidFill>
              </a:rPr>
              <a:t>/download/components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64248" y="1691605"/>
            <a:ext cx="3719949" cy="2671655"/>
          </a:xfrm>
          <a:prstGeom prst="rect">
            <a:avLst/>
          </a:prstGeom>
          <a:solidFill>
            <a:srgbClr val="6666FF">
              <a:alpha val="20000"/>
            </a:srgbClr>
          </a:solidFill>
          <a:ln w="25400">
            <a:solidFill>
              <a:srgbClr val="6666FF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Have fun with elliptic guides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Add gravity to your simulation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dirty="0" smtClean="0">
                <a:solidFill>
                  <a:srgbClr val="000000"/>
                </a:solidFill>
              </a:rPr>
              <a:t>Think of fantastic shapes and import their .OFF description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63063" y="2981540"/>
            <a:ext cx="184666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3602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4008" y="395461"/>
            <a:ext cx="4016244" cy="556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…stir and combine…</a:t>
            </a:r>
            <a:endParaRPr lang="en-US" sz="320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216" y="1691605"/>
            <a:ext cx="4624263" cy="3240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49129">
            <a:off x="68648" y="2350629"/>
            <a:ext cx="4680272" cy="27381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3900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089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76016" y="395461"/>
            <a:ext cx="4248472" cy="556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BALLISTIC GUIDE</a:t>
            </a:r>
            <a:endParaRPr lang="en-US" sz="3200" dirty="0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87784" y="1547589"/>
            <a:ext cx="8640790" cy="3289721"/>
            <a:chOff x="287784" y="1547589"/>
            <a:chExt cx="8640790" cy="328972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7784" y="2051645"/>
              <a:ext cx="8640790" cy="2785665"/>
            </a:xfrm>
            <a:prstGeom prst="rect">
              <a:avLst/>
            </a:prstGeom>
          </p:spPr>
        </p:pic>
        <p:sp>
          <p:nvSpPr>
            <p:cNvPr id="4" name="Oval 3"/>
            <p:cNvSpPr/>
            <p:nvPr/>
          </p:nvSpPr>
          <p:spPr bwMode="auto">
            <a:xfrm>
              <a:off x="1367904" y="2555701"/>
              <a:ext cx="1872208" cy="2016224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Droid Sans Fallback" charset="0"/>
              </a:endParaRP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5976416" y="2555701"/>
              <a:ext cx="1872208" cy="2016224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Droid Sans Fallback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12120" y="1547589"/>
              <a:ext cx="3075782" cy="440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1"/>
                  </a:solidFill>
                </a:rPr>
                <a:t>Ex_3_2_ballistic.instr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232000" y="3203773"/>
              <a:ext cx="216024" cy="35317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1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392240" y="3203773"/>
              <a:ext cx="216024" cy="35317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</a:rPr>
                <a:t>2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768504" y="3131765"/>
              <a:ext cx="360040" cy="3600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3</a:t>
              </a:r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3993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GUIDES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30496" y="2348399"/>
            <a:ext cx="5164322" cy="12979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32600" y="2339677"/>
            <a:ext cx="231792" cy="138417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cxnSp>
        <p:nvCxnSpPr>
          <p:cNvPr id="10" name="Curved Connector 9"/>
          <p:cNvCxnSpPr/>
          <p:nvPr/>
        </p:nvCxnSpPr>
        <p:spPr>
          <a:xfrm>
            <a:off x="7848624" y="3646397"/>
            <a:ext cx="584115" cy="470109"/>
          </a:xfrm>
          <a:prstGeom prst="curvedConnector3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4509" y="4366833"/>
            <a:ext cx="934939" cy="362619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58334" y="4366834"/>
            <a:ext cx="819523" cy="620228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US" dirty="0" smtClean="0"/>
              <a:t>Guide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56" y="4931965"/>
            <a:ext cx="2201861" cy="14710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216829" y="3459304"/>
            <a:ext cx="2274675" cy="4067869"/>
          </a:xfrm>
          <a:prstGeom prst="rect">
            <a:avLst/>
          </a:prstGeom>
        </p:spPr>
      </p:pic>
      <p:sp>
        <p:nvSpPr>
          <p:cNvPr id="13" name="Explosion 1 12"/>
          <p:cNvSpPr/>
          <p:nvPr/>
        </p:nvSpPr>
        <p:spPr>
          <a:xfrm>
            <a:off x="-16446" y="2195661"/>
            <a:ext cx="1974053" cy="1827134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84128" y="1475581"/>
            <a:ext cx="2672526" cy="440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Neutron Transport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1029" y="6717666"/>
            <a:ext cx="184666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3665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87549"/>
            <a:ext cx="8784728" cy="5191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b="1" dirty="0">
                <a:solidFill>
                  <a:srgbClr val="000000"/>
                </a:solidFill>
              </a:rPr>
              <a:t>Open the </a:t>
            </a:r>
            <a:r>
              <a:rPr lang="en-US" sz="2800" b="1" dirty="0" err="1">
                <a:solidFill>
                  <a:srgbClr val="000000"/>
                </a:solidFill>
              </a:rPr>
              <a:t>instrumentfile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</a:rPr>
              <a:t>Ex_3_1_ballistic.instr 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Look at guide2. What exit(entry) dimensions do guide1 &amp; 3 need?</a:t>
            </a:r>
          </a:p>
          <a:p>
            <a:pPr marL="342900" indent="-342900">
              <a:buFont typeface="Arial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Insert guide1 </a:t>
            </a:r>
            <a:r>
              <a:rPr lang="en-US" sz="2800" dirty="0" smtClean="0">
                <a:solidFill>
                  <a:srgbClr val="000000"/>
                </a:solidFill>
              </a:rPr>
              <a:t>with an entry opening of w1=0.03m, h1=0.1m, length 3 m at 0.5m from a1</a:t>
            </a:r>
          </a:p>
          <a:p>
            <a:pPr marL="342900" indent="-342900">
              <a:buFont typeface="Arial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Insert guide3 </a:t>
            </a:r>
            <a:r>
              <a:rPr lang="en-US" sz="2800" dirty="0" smtClean="0">
                <a:solidFill>
                  <a:srgbClr val="000000"/>
                </a:solidFill>
              </a:rPr>
              <a:t>with an exit opening of w2=0.03, </a:t>
            </a:r>
            <a:r>
              <a:rPr lang="en-US" sz="2800" dirty="0">
                <a:solidFill>
                  <a:srgbClr val="000000"/>
                </a:solidFill>
              </a:rPr>
              <a:t>length 3 m at </a:t>
            </a:r>
            <a:r>
              <a:rPr lang="en-US" sz="2800" dirty="0" smtClean="0">
                <a:solidFill>
                  <a:srgbClr val="000000"/>
                </a:solidFill>
              </a:rPr>
              <a:t>33.5m </a:t>
            </a:r>
            <a:r>
              <a:rPr lang="en-US" sz="2800" dirty="0">
                <a:solidFill>
                  <a:srgbClr val="000000"/>
                </a:solidFill>
              </a:rPr>
              <a:t>from </a:t>
            </a:r>
            <a:r>
              <a:rPr lang="en-US" sz="2800" dirty="0" smtClean="0">
                <a:solidFill>
                  <a:srgbClr val="000000"/>
                </a:solidFill>
              </a:rPr>
              <a:t>a1</a:t>
            </a:r>
          </a:p>
          <a:p>
            <a:pPr marL="342900" indent="-342900">
              <a:buFont typeface="Arial"/>
              <a:buChar char="•"/>
            </a:pPr>
            <a:endParaRPr lang="en-US" sz="28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For both guides, use the coating parameters from guide2</a:t>
            </a:r>
            <a:endParaRPr lang="en-US" sz="2800" dirty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0032" y="251445"/>
            <a:ext cx="4248472" cy="556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BALLISTIC GUIDE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096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92" y="1979637"/>
            <a:ext cx="6870700" cy="27051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 flipV="1">
            <a:off x="2015976" y="4211885"/>
            <a:ext cx="1080120" cy="2304256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 flipH="1" flipV="1">
            <a:off x="4608264" y="3059757"/>
            <a:ext cx="1080120" cy="2160240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431800" y="6444133"/>
            <a:ext cx="4068391" cy="440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Indicate the number of steps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28144" y="5219997"/>
            <a:ext cx="5400352" cy="112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Give the interval to be scanned directly in the parameter position in the form </a:t>
            </a:r>
            <a:r>
              <a:rPr lang="en-US" sz="2400" dirty="0" err="1" smtClean="0">
                <a:solidFill>
                  <a:srgbClr val="000000"/>
                </a:solidFill>
              </a:rPr>
              <a:t>lower_lim</a:t>
            </a:r>
            <a:r>
              <a:rPr lang="en-US" sz="2400" dirty="0" smtClean="0">
                <a:solidFill>
                  <a:srgbClr val="000000"/>
                </a:solidFill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</a:rPr>
              <a:t>upper_lim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20032" y="251445"/>
            <a:ext cx="4248472" cy="556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SCAN FUNCTION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06194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87549"/>
            <a:ext cx="9145016" cy="353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endParaRPr lang="en-US" sz="2400" b="1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Compile </a:t>
            </a:r>
            <a:r>
              <a:rPr lang="en-US" sz="2400" dirty="0">
                <a:solidFill>
                  <a:srgbClr val="000000"/>
                </a:solidFill>
              </a:rPr>
              <a:t>and TRACE to have an </a:t>
            </a:r>
            <a:r>
              <a:rPr lang="en-US" sz="2400" b="1" dirty="0">
                <a:solidFill>
                  <a:srgbClr val="000000"/>
                </a:solidFill>
              </a:rPr>
              <a:t>overview of the instrument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Run a simulation </a:t>
            </a:r>
            <a:r>
              <a:rPr lang="en-US" sz="2400" dirty="0">
                <a:solidFill>
                  <a:srgbClr val="000000"/>
                </a:solidFill>
              </a:rPr>
              <a:t>and notice the wavelength </a:t>
            </a:r>
            <a:r>
              <a:rPr lang="en-US" sz="2400" dirty="0" smtClean="0">
                <a:solidFill>
                  <a:srgbClr val="000000"/>
                </a:solidFill>
              </a:rPr>
              <a:t>distribution </a:t>
            </a:r>
            <a:r>
              <a:rPr lang="en-US" sz="2400" dirty="0">
                <a:solidFill>
                  <a:srgbClr val="000000"/>
                </a:solidFill>
              </a:rPr>
              <a:t>before </a:t>
            </a:r>
            <a:r>
              <a:rPr lang="en-US" sz="2400" dirty="0" smtClean="0">
                <a:solidFill>
                  <a:srgbClr val="000000"/>
                </a:solidFill>
              </a:rPr>
              <a:t>and after </a:t>
            </a:r>
            <a:r>
              <a:rPr lang="en-US" sz="2400" dirty="0">
                <a:solidFill>
                  <a:srgbClr val="000000"/>
                </a:solidFill>
              </a:rPr>
              <a:t>guide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  <a:endParaRPr lang="en-US" sz="24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b="1" dirty="0">
                <a:solidFill>
                  <a:srgbClr val="000000"/>
                </a:solidFill>
              </a:rPr>
              <a:t>Task: </a:t>
            </a:r>
            <a:r>
              <a:rPr lang="en-US" sz="2400" dirty="0">
                <a:solidFill>
                  <a:srgbClr val="000000"/>
                </a:solidFill>
              </a:rPr>
              <a:t>Scan </a:t>
            </a:r>
            <a:r>
              <a:rPr lang="en-US" sz="2400" dirty="0" err="1">
                <a:solidFill>
                  <a:srgbClr val="000000"/>
                </a:solidFill>
              </a:rPr>
              <a:t>sa_pos</a:t>
            </a:r>
            <a:r>
              <a:rPr lang="en-US" sz="2400" dirty="0">
                <a:solidFill>
                  <a:srgbClr val="000000"/>
                </a:solidFill>
              </a:rPr>
              <a:t> between 0 and 1 m in 11 steps. Notice </a:t>
            </a:r>
            <a:r>
              <a:rPr lang="en-US" sz="2400" dirty="0" smtClean="0">
                <a:solidFill>
                  <a:srgbClr val="000000"/>
                </a:solidFill>
              </a:rPr>
              <a:t>the effect </a:t>
            </a:r>
            <a:r>
              <a:rPr lang="en-US" sz="2400" dirty="0">
                <a:solidFill>
                  <a:srgbClr val="000000"/>
                </a:solidFill>
              </a:rPr>
              <a:t>on beam profiles and divergence.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0032" y="251445"/>
            <a:ext cx="4248472" cy="556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BALLISTIC GUIDE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740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607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24088" y="323453"/>
            <a:ext cx="3597459" cy="556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CURVED GUIDES</a:t>
            </a:r>
            <a:endParaRPr lang="en-US" sz="3200" dirty="0">
              <a:solidFill>
                <a:srgbClr val="0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7824" y="1331565"/>
            <a:ext cx="5832648" cy="3456383"/>
            <a:chOff x="647824" y="1331565"/>
            <a:chExt cx="7560840" cy="3586261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06600" y="1331565"/>
              <a:ext cx="6045200" cy="3124200"/>
            </a:xfrm>
            <a:prstGeom prst="rect">
              <a:avLst/>
            </a:prstGeom>
          </p:spPr>
        </p:pic>
        <p:cxnSp>
          <p:nvCxnSpPr>
            <p:cNvPr id="16" name="Straight Arrow Connector 15"/>
            <p:cNvCxnSpPr/>
            <p:nvPr/>
          </p:nvCxnSpPr>
          <p:spPr bwMode="auto">
            <a:xfrm>
              <a:off x="647824" y="2685578"/>
              <a:ext cx="1440160" cy="0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9" name="Rectangle 18"/>
            <p:cNvSpPr/>
            <p:nvPr/>
          </p:nvSpPr>
          <p:spPr bwMode="auto">
            <a:xfrm>
              <a:off x="1655936" y="3621682"/>
              <a:ext cx="6552728" cy="64807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Droid Sans Fallback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 bwMode="auto">
            <a:xfrm>
              <a:off x="6480472" y="3765698"/>
              <a:ext cx="936104" cy="1152128"/>
            </a:xfrm>
            <a:prstGeom prst="straightConnector1">
              <a:avLst/>
            </a:prstGeom>
            <a:solidFill>
              <a:srgbClr val="00B8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4" name="TextBox 3"/>
          <p:cNvSpPr txBox="1"/>
          <p:nvPr/>
        </p:nvSpPr>
        <p:spPr>
          <a:xfrm>
            <a:off x="6768504" y="1403573"/>
            <a:ext cx="1929134" cy="440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… in </a:t>
            </a:r>
            <a:r>
              <a:rPr lang="en-US" sz="2400" dirty="0" err="1" smtClean="0">
                <a:solidFill>
                  <a:schemeClr val="tx1"/>
                </a:solidFill>
              </a:rPr>
              <a:t>McStas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 bwMode="auto">
          <a:xfrm rot="267403">
            <a:off x="1889803" y="4399903"/>
            <a:ext cx="1152128" cy="50405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roid Sans Fallback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 rot="21092022">
            <a:off x="634442" y="4437968"/>
            <a:ext cx="1152128" cy="50405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roid Sans Fallback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 rot="1990473">
            <a:off x="4281700" y="5232367"/>
            <a:ext cx="1152128" cy="50405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roid Sans Fallback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 rot="935105">
            <a:off x="3142628" y="4645422"/>
            <a:ext cx="1152128" cy="50405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roid Sans Fallbac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76416" y="2411685"/>
            <a:ext cx="3240361" cy="2671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Use straight guides &amp; rotation</a:t>
            </a: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solidFill>
                  <a:srgbClr val="000000"/>
                </a:solidFill>
              </a:rPr>
              <a:t>Bender.comp</a:t>
            </a:r>
            <a:endParaRPr lang="en-US" sz="2400" dirty="0" smtClean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err="1" smtClean="0">
                <a:solidFill>
                  <a:srgbClr val="000000"/>
                </a:solidFill>
              </a:rPr>
              <a:t>curvedGuide.comp</a:t>
            </a:r>
            <a:endParaRPr lang="en-US" sz="2400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4" name="Picture 13" descr="benderschem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20432" y="5292005"/>
            <a:ext cx="2641094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1628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784" y="1259557"/>
            <a:ext cx="8928992" cy="5935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Open the </a:t>
            </a:r>
            <a:r>
              <a:rPr lang="en-US" sz="2400" dirty="0" smtClean="0">
                <a:solidFill>
                  <a:srgbClr val="000000"/>
                </a:solidFill>
              </a:rPr>
              <a:t>instrument file </a:t>
            </a:r>
            <a:r>
              <a:rPr lang="en-US" sz="2400" b="1" dirty="0" smtClean="0">
                <a:solidFill>
                  <a:srgbClr val="000000"/>
                </a:solidFill>
              </a:rPr>
              <a:t>Ex_3_2_curved.instr </a:t>
            </a:r>
            <a:r>
              <a:rPr lang="en-US" sz="2400" dirty="0">
                <a:solidFill>
                  <a:srgbClr val="000000"/>
                </a:solidFill>
              </a:rPr>
              <a:t>given to </a:t>
            </a:r>
            <a:r>
              <a:rPr lang="en-US" sz="2400" dirty="0" smtClean="0">
                <a:solidFill>
                  <a:srgbClr val="000000"/>
                </a:solidFill>
              </a:rPr>
              <a:t>you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Study the </a:t>
            </a:r>
            <a:r>
              <a:rPr lang="en-US" sz="2400" dirty="0" smtClean="0">
                <a:solidFill>
                  <a:srgbClr val="000000"/>
                </a:solidFill>
              </a:rPr>
              <a:t>instrument file</a:t>
            </a:r>
            <a:r>
              <a:rPr lang="en-US" sz="2400" dirty="0">
                <a:solidFill>
                  <a:srgbClr val="000000"/>
                </a:solidFill>
              </a:rPr>
              <a:t>, notice use of the PREVIOUS keyword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Notice input parameters of guide m-value, angular rotation </a:t>
            </a:r>
            <a:r>
              <a:rPr lang="en-US" sz="2400" dirty="0" smtClean="0">
                <a:solidFill>
                  <a:srgbClr val="000000"/>
                </a:solidFill>
              </a:rPr>
              <a:t>of guide segments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Question: What is the relevant rotation angle to achieve a </a:t>
            </a:r>
            <a:r>
              <a:rPr lang="en-US" sz="2400" dirty="0" smtClean="0">
                <a:solidFill>
                  <a:srgbClr val="000000"/>
                </a:solidFill>
              </a:rPr>
              <a:t>guide curvature </a:t>
            </a:r>
            <a:r>
              <a:rPr lang="en-US" sz="2400" dirty="0">
                <a:solidFill>
                  <a:srgbClr val="000000"/>
                </a:solidFill>
              </a:rPr>
              <a:t>of 1 km</a:t>
            </a:r>
            <a:r>
              <a:rPr lang="en-US" sz="2400" dirty="0" smtClean="0">
                <a:solidFill>
                  <a:srgbClr val="000000"/>
                </a:solidFill>
              </a:rPr>
              <a:t>?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Try performing a TRACE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Try varying the guide curvature, notice effect on divergence </a:t>
            </a:r>
            <a:r>
              <a:rPr lang="en-US" sz="2400" dirty="0" smtClean="0">
                <a:solidFill>
                  <a:srgbClr val="000000"/>
                </a:solidFill>
              </a:rPr>
              <a:t>and beam profile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Other curved guides:</a:t>
            </a:r>
          </a:p>
          <a:p>
            <a:r>
              <a:rPr lang="en-US" sz="2400" dirty="0">
                <a:solidFill>
                  <a:srgbClr val="000000"/>
                </a:solidFill>
              </a:rPr>
              <a:t>Use </a:t>
            </a:r>
            <a:r>
              <a:rPr lang="en-US" sz="2400" dirty="0" err="1">
                <a:solidFill>
                  <a:srgbClr val="000000"/>
                </a:solidFill>
              </a:rPr>
              <a:t>McDoc</a:t>
            </a:r>
            <a:r>
              <a:rPr lang="en-US" sz="2400" dirty="0">
                <a:solidFill>
                  <a:srgbClr val="000000"/>
                </a:solidFill>
              </a:rPr>
              <a:t> -&gt; Component Library Index to look </a:t>
            </a:r>
            <a:r>
              <a:rPr lang="en-US" sz="2400" dirty="0" smtClean="0">
                <a:solidFill>
                  <a:srgbClr val="000000"/>
                </a:solidFill>
              </a:rPr>
              <a:t>at </a:t>
            </a:r>
            <a:r>
              <a:rPr lang="en-US" sz="2400" dirty="0" err="1" smtClean="0">
                <a:solidFill>
                  <a:srgbClr val="000000"/>
                </a:solidFill>
              </a:rPr>
              <a:t>Guide_curved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rgbClr val="000000"/>
                </a:solidFill>
              </a:rPr>
              <a:t>plus Bender from the </a:t>
            </a:r>
            <a:r>
              <a:rPr lang="en-US" sz="2400" dirty="0" err="1">
                <a:solidFill>
                  <a:srgbClr val="000000"/>
                </a:solidFill>
              </a:rPr>
              <a:t>McStas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lib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24088" y="323453"/>
            <a:ext cx="3597459" cy="556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CURVED GUIDES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4468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69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040312" y="5652045"/>
            <a:ext cx="351378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2664048" y="1835621"/>
            <a:ext cx="3600000" cy="3600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roid Sans Fallback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3204048" y="2375621"/>
            <a:ext cx="2520000" cy="2520000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roid Sans Fallback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 rot="19700069">
            <a:off x="2471977" y="2197119"/>
            <a:ext cx="1920372" cy="39366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roid Sans Fallback" charset="0"/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3384128" y="2195661"/>
            <a:ext cx="2592288" cy="36004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" name="Rectangle 31"/>
          <p:cNvSpPr/>
          <p:nvPr/>
        </p:nvSpPr>
        <p:spPr bwMode="auto">
          <a:xfrm rot="19277683">
            <a:off x="3455684" y="3107849"/>
            <a:ext cx="4392488" cy="223224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roid Sans Fallback" charset="0"/>
            </a:endParaRP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3384128" y="2195661"/>
            <a:ext cx="1080120" cy="172819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 flipV="1">
            <a:off x="4464248" y="2555701"/>
            <a:ext cx="1440160" cy="1368152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3456136" y="3059757"/>
            <a:ext cx="351378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112320" y="3347789"/>
            <a:ext cx="351378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R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60392" y="2699717"/>
            <a:ext cx="432048" cy="353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w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9007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STRAIGHT GUIDE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ube 3"/>
          <p:cNvSpPr/>
          <p:nvPr/>
        </p:nvSpPr>
        <p:spPr bwMode="auto">
          <a:xfrm>
            <a:off x="2592040" y="2051645"/>
            <a:ext cx="4536504" cy="936104"/>
          </a:xfrm>
          <a:prstGeom prst="cube">
            <a:avLst>
              <a:gd name="adj" fmla="val 32054"/>
            </a:avLst>
          </a:prstGeom>
          <a:solidFill>
            <a:srgbClr val="32942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roid Sans Fallback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359792" y="2490559"/>
            <a:ext cx="1872208" cy="144016"/>
          </a:xfrm>
          <a:prstGeom prst="rightArrow">
            <a:avLst/>
          </a:prstGeom>
          <a:solidFill>
            <a:srgbClr val="32942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roid Sans Fallbac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28544" y="1979637"/>
            <a:ext cx="584064" cy="498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h2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5728" y="2562567"/>
            <a:ext cx="584064" cy="498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h1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8075361">
            <a:off x="6895476" y="2644478"/>
            <a:ext cx="656500" cy="498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w2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08016" y="3138631"/>
            <a:ext cx="235950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18075361">
            <a:off x="2024593" y="1752816"/>
            <a:ext cx="656500" cy="498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w1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2" name="Trapezoid 11"/>
          <p:cNvSpPr/>
          <p:nvPr/>
        </p:nvSpPr>
        <p:spPr bwMode="auto">
          <a:xfrm rot="5400000">
            <a:off x="3564148" y="2951745"/>
            <a:ext cx="1944216" cy="4896544"/>
          </a:xfrm>
          <a:prstGeom prst="trapezoid">
            <a:avLst/>
          </a:prstGeom>
          <a:solidFill>
            <a:srgbClr val="32942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roid Sans Fallb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77026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x1_fig15.pdf"/>
          <p:cNvPicPr>
            <a:picLocks noGrp="1"/>
          </p:cNvPicPr>
          <p:nvPr>
            <p:ph idx="4294967295"/>
          </p:nvPr>
        </p:nvPicPr>
        <p:blipFill rotWithShape="1">
          <a:blip r:embed="rId2">
            <a:extLst/>
          </a:blip>
          <a:srcRect l="1" t="8302" r="401" b="3011"/>
          <a:stretch/>
        </p:blipFill>
        <p:spPr>
          <a:xfrm>
            <a:off x="0" y="1403350"/>
            <a:ext cx="8208963" cy="5394325"/>
          </a:xfrm>
          <a:prstGeom prst="rect">
            <a:avLst/>
          </a:prstGeom>
          <a:ln>
            <a:round/>
          </a:ln>
        </p:spPr>
      </p:pic>
      <p:sp>
        <p:nvSpPr>
          <p:cNvPr id="5" name="Cube 4"/>
          <p:cNvSpPr/>
          <p:nvPr/>
        </p:nvSpPr>
        <p:spPr bwMode="auto">
          <a:xfrm>
            <a:off x="2159992" y="107429"/>
            <a:ext cx="4536504" cy="936104"/>
          </a:xfrm>
          <a:prstGeom prst="cube">
            <a:avLst>
              <a:gd name="adj" fmla="val 32054"/>
            </a:avLst>
          </a:prstGeom>
          <a:solidFill>
            <a:srgbClr val="32942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roid Sans Fallback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0" y="539477"/>
            <a:ext cx="1872208" cy="144016"/>
          </a:xfrm>
          <a:prstGeom prst="rightArrow">
            <a:avLst/>
          </a:prstGeom>
          <a:solidFill>
            <a:srgbClr val="32942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roid Sans Fallback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4488" y="107429"/>
            <a:ext cx="584064" cy="498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h2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5936" y="611485"/>
            <a:ext cx="584064" cy="498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h1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8075361">
            <a:off x="6463427" y="628252"/>
            <a:ext cx="656500" cy="498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w2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8075361">
            <a:off x="1566882" y="-19819"/>
            <a:ext cx="656500" cy="498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w1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48224" y="1187549"/>
            <a:ext cx="235950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l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52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Supermirror</a:t>
            </a:r>
            <a:r>
              <a:rPr lang="en-US" dirty="0" smtClean="0"/>
              <a:t> Coating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863273" y="1475581"/>
            <a:ext cx="2381515" cy="2381265"/>
            <a:chOff x="5724128" y="2132856"/>
            <a:chExt cx="3167549" cy="2749015"/>
          </a:xfrm>
        </p:grpSpPr>
        <p:pic>
          <p:nvPicPr>
            <p:cNvPr id="10" name="Picture 9" descr="supermirro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24128" y="2132856"/>
              <a:ext cx="3167549" cy="2749015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7524328" y="3501008"/>
              <a:ext cx="0" cy="504056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7452319" y="3573016"/>
              <a:ext cx="416366" cy="4077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CH" dirty="0" smtClean="0"/>
                <a:t>d</a:t>
              </a:r>
              <a:endParaRPr lang="en-US" dirty="0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976" y="3851845"/>
            <a:ext cx="1751604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32" y="4189050"/>
            <a:ext cx="1224136" cy="526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264" y="1619597"/>
            <a:ext cx="4104456" cy="720080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4464248" y="2555701"/>
            <a:ext cx="3888432" cy="3456384"/>
            <a:chOff x="4032200" y="2339677"/>
            <a:chExt cx="5103171" cy="3923853"/>
          </a:xfrm>
        </p:grpSpPr>
        <p:pic>
          <p:nvPicPr>
            <p:cNvPr id="20" name="Picture 19" descr="High Precision Neutron Polarization With Supermirrors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4208" y="2339677"/>
              <a:ext cx="5031163" cy="3923853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320232" y="2915741"/>
              <a:ext cx="351378" cy="3531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</a:t>
              </a:r>
              <a:endParaRPr lang="en-US" dirty="0"/>
            </a:p>
          </p:txBody>
        </p:sp>
        <p:pic>
          <p:nvPicPr>
            <p:cNvPr id="22" name="Picture 21" descr="latex-image-1.pd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2200" y="2882081"/>
              <a:ext cx="508000" cy="393700"/>
            </a:xfrm>
            <a:prstGeom prst="rect">
              <a:avLst/>
            </a:prstGeom>
          </p:spPr>
        </p:pic>
        <p:pic>
          <p:nvPicPr>
            <p:cNvPr id="23" name="Picture 22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6043" y="2700376"/>
              <a:ext cx="596900" cy="215900"/>
            </a:xfrm>
            <a:prstGeom prst="rect">
              <a:avLst/>
            </a:prstGeom>
          </p:spPr>
        </p:pic>
        <p:pic>
          <p:nvPicPr>
            <p:cNvPr id="25" name="Picture 24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9168" y="3857695"/>
              <a:ext cx="1282700" cy="97790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auto">
            <a:xfrm>
              <a:off x="5256336" y="3635821"/>
              <a:ext cx="144016" cy="2880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Droid Sans Fallback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5832400" y="3275781"/>
              <a:ext cx="144016" cy="2880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Droid Sans Fallback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6408464" y="3635821"/>
              <a:ext cx="144016" cy="2880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Droid Sans Fallback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7128544" y="3275781"/>
              <a:ext cx="144016" cy="2880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Droid Sans Fallback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608264" y="5796061"/>
              <a:ext cx="3672408" cy="43204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Droid Sans Fallback" charset="0"/>
              </a:endParaRPr>
            </a:p>
          </p:txBody>
        </p:sp>
        <p:sp>
          <p:nvSpPr>
            <p:cNvPr id="31" name="Rectangle 30"/>
            <p:cNvSpPr/>
            <p:nvPr/>
          </p:nvSpPr>
          <p:spPr bwMode="auto">
            <a:xfrm>
              <a:off x="4176216" y="3347789"/>
              <a:ext cx="360040" cy="1872208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buNone/>
                <a:tabLst/>
              </a:pP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Droid Sans Fallback" charset="0"/>
              </a:endParaRPr>
            </a:p>
          </p:txBody>
        </p:sp>
        <p:pic>
          <p:nvPicPr>
            <p:cNvPr id="24" name="Picture 23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56536" y="5724053"/>
              <a:ext cx="393700" cy="215900"/>
            </a:xfrm>
            <a:prstGeom prst="rect">
              <a:avLst/>
            </a:prstGeom>
          </p:spPr>
        </p:pic>
      </p:grpSp>
      <p:pic>
        <p:nvPicPr>
          <p:cNvPr id="32" name="Picture 31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48" y="5219997"/>
            <a:ext cx="2463800" cy="1028700"/>
          </a:xfrm>
          <a:prstGeom prst="rect">
            <a:avLst/>
          </a:prstGeom>
        </p:spPr>
      </p:pic>
      <p:pic>
        <p:nvPicPr>
          <p:cNvPr id="34" name="Picture 33" descr="latex-image-1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672" y="5436021"/>
            <a:ext cx="330200" cy="419100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400" y="5724053"/>
            <a:ext cx="5080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645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Ex1_fig15.pdf"/>
          <p:cNvPicPr>
            <a:picLocks noGrp="1"/>
          </p:cNvPicPr>
          <p:nvPr>
            <p:ph idx="4294967295"/>
          </p:nvPr>
        </p:nvPicPr>
        <p:blipFill rotWithShape="1">
          <a:blip r:embed="rId2">
            <a:extLst/>
          </a:blip>
          <a:srcRect l="1" t="8302" r="401" b="3011"/>
          <a:stretch/>
        </p:blipFill>
        <p:spPr>
          <a:xfrm>
            <a:off x="0" y="1403350"/>
            <a:ext cx="8208963" cy="5394325"/>
          </a:xfrm>
          <a:prstGeom prst="rect">
            <a:avLst/>
          </a:prstGeom>
          <a:ln>
            <a:round/>
          </a:ln>
        </p:spPr>
      </p:pic>
      <p:sp>
        <p:nvSpPr>
          <p:cNvPr id="5" name="Cube 4"/>
          <p:cNvSpPr/>
          <p:nvPr/>
        </p:nvSpPr>
        <p:spPr bwMode="auto">
          <a:xfrm>
            <a:off x="2159992" y="107429"/>
            <a:ext cx="4536504" cy="936104"/>
          </a:xfrm>
          <a:prstGeom prst="cube">
            <a:avLst>
              <a:gd name="adj" fmla="val 32054"/>
            </a:avLst>
          </a:prstGeom>
          <a:solidFill>
            <a:srgbClr val="32942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roid Sans Fallback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0" y="539477"/>
            <a:ext cx="1872208" cy="144016"/>
          </a:xfrm>
          <a:prstGeom prst="rightArrow">
            <a:avLst/>
          </a:prstGeom>
          <a:solidFill>
            <a:srgbClr val="32942A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roid Sans Fallback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4488" y="107429"/>
            <a:ext cx="584064" cy="498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h2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5936" y="611485"/>
            <a:ext cx="584064" cy="498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h1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8075361">
            <a:off x="6463427" y="628252"/>
            <a:ext cx="656500" cy="498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w2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8075361">
            <a:off x="1566882" y="-19819"/>
            <a:ext cx="656500" cy="4980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00"/>
                </a:solidFill>
              </a:rPr>
              <a:t>w1</a:t>
            </a:r>
            <a:endParaRPr lang="en-US" sz="28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48224" y="1187549"/>
            <a:ext cx="235950" cy="3531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l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359792" y="2411685"/>
            <a:ext cx="1152128" cy="432048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roid Sans Fallback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287784" y="4787949"/>
            <a:ext cx="1152128" cy="2088232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roid Sans Fallb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6958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Wanna</a:t>
            </a:r>
            <a:r>
              <a:rPr lang="en-US" dirty="0" smtClean="0"/>
              <a:t> try?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0300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Ex_3_1_ballistic.instr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000" dirty="0"/>
              <a:t>Study the </a:t>
            </a:r>
            <a:r>
              <a:rPr lang="en-US" sz="2000" dirty="0" err="1"/>
              <a:t>instrumentfile</a:t>
            </a:r>
            <a:r>
              <a:rPr lang="en-US" sz="2000" dirty="0"/>
              <a:t>, notice use of the DECLARE and INITIALIZE sections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Notice the use of </a:t>
            </a:r>
            <a:r>
              <a:rPr lang="en-US" sz="2000" dirty="0" err="1"/>
              <a:t>Source_gen</a:t>
            </a:r>
            <a:r>
              <a:rPr lang="en-US" sz="2000" dirty="0"/>
              <a:t> to describe the PSI cold source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/>
              <a:t>Notice the input parameter </a:t>
            </a:r>
            <a:r>
              <a:rPr lang="en-US" sz="2000" dirty="0" err="1"/>
              <a:t>sa_pos</a:t>
            </a:r>
            <a:r>
              <a:rPr lang="en-US" sz="2000" dirty="0"/>
              <a:t>, to vary the guide – sample position distance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457200" indent="-457200">
              <a:buFont typeface="Arial"/>
              <a:buChar char="•"/>
            </a:pPr>
            <a:r>
              <a:rPr lang="en-US" sz="2000" b="1" dirty="0" smtClean="0"/>
              <a:t>Insert a 30 m long guide at  3.5 meters from a1. Straight guide with a with of 5 cm an d height 15 cm. </a:t>
            </a:r>
          </a:p>
          <a:p>
            <a:pPr marL="457200" indent="-457200">
              <a:buFont typeface="Arial"/>
              <a:buChar char="•"/>
            </a:pPr>
            <a:r>
              <a:rPr lang="en-US" sz="2000" b="1" dirty="0" smtClean="0"/>
              <a:t>Use </a:t>
            </a:r>
            <a:r>
              <a:rPr lang="nl-NL" sz="2000" b="1" dirty="0"/>
              <a:t>R0=R0, </a:t>
            </a:r>
            <a:r>
              <a:rPr lang="nl-NL" sz="2000" b="1" dirty="0" err="1"/>
              <a:t>Qc</a:t>
            </a:r>
            <a:r>
              <a:rPr lang="nl-NL" sz="2000" b="1" dirty="0"/>
              <a:t>=</a:t>
            </a:r>
            <a:r>
              <a:rPr lang="nl-NL" sz="2000" b="1" dirty="0" err="1"/>
              <a:t>Qc</a:t>
            </a:r>
            <a:r>
              <a:rPr lang="nl-NL" sz="2000" b="1" dirty="0"/>
              <a:t>, </a:t>
            </a:r>
            <a:r>
              <a:rPr lang="nl-NL" sz="2000" b="1" dirty="0" err="1"/>
              <a:t>alpha</a:t>
            </a:r>
            <a:r>
              <a:rPr lang="nl-NL" sz="2000" b="1" dirty="0"/>
              <a:t> = </a:t>
            </a:r>
            <a:r>
              <a:rPr lang="nl-NL" sz="2000" b="1" dirty="0" err="1"/>
              <a:t>alpha</a:t>
            </a:r>
            <a:r>
              <a:rPr lang="nl-NL" sz="2000" b="1" dirty="0"/>
              <a:t>, m = M, W </a:t>
            </a:r>
            <a:r>
              <a:rPr lang="nl-NL" sz="2000" b="1" dirty="0" smtClean="0"/>
              <a:t>=W</a:t>
            </a:r>
          </a:p>
          <a:p>
            <a:pPr marL="457200" indent="-457200">
              <a:buFont typeface="Arial"/>
              <a:buChar char="•"/>
            </a:pPr>
            <a:r>
              <a:rPr lang="nl-NL" sz="2000" dirty="0" err="1" smtClean="0"/>
              <a:t>Simulate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79113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GUIDE DESIGN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030496" y="2348399"/>
            <a:ext cx="5164322" cy="129799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32600" y="2339677"/>
            <a:ext cx="231792" cy="138417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  <p:cxnSp>
        <p:nvCxnSpPr>
          <p:cNvPr id="10" name="Curved Connector 9"/>
          <p:cNvCxnSpPr/>
          <p:nvPr/>
        </p:nvCxnSpPr>
        <p:spPr>
          <a:xfrm>
            <a:off x="7848624" y="3646397"/>
            <a:ext cx="584115" cy="470109"/>
          </a:xfrm>
          <a:prstGeom prst="curvedConnector3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4509" y="4366833"/>
            <a:ext cx="934939" cy="362619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US" dirty="0" smtClean="0"/>
              <a:t>Source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58334" y="4366834"/>
            <a:ext cx="819523" cy="620228"/>
          </a:xfrm>
          <a:prstGeom prst="rect">
            <a:avLst/>
          </a:prstGeom>
          <a:noFill/>
        </p:spPr>
        <p:txBody>
          <a:bodyPr wrap="none" lIns="100794" tIns="50397" rIns="100794" bIns="50397" rtlCol="0">
            <a:spAutoFit/>
          </a:bodyPr>
          <a:lstStyle/>
          <a:p>
            <a:r>
              <a:rPr lang="en-US" dirty="0" smtClean="0"/>
              <a:t>Guide</a:t>
            </a:r>
          </a:p>
          <a:p>
            <a:endParaRPr lang="en-US" dirty="0"/>
          </a:p>
        </p:txBody>
      </p:sp>
      <p:sp>
        <p:nvSpPr>
          <p:cNvPr id="13" name="Explosion 1 12"/>
          <p:cNvSpPr/>
          <p:nvPr/>
        </p:nvSpPr>
        <p:spPr>
          <a:xfrm>
            <a:off x="-16446" y="2195661"/>
            <a:ext cx="1974053" cy="1827134"/>
          </a:xfrm>
          <a:prstGeom prst="irregularSeal1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0794" tIns="50397" rIns="100794" bIns="50397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394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36894</TotalTime>
  <Words>519</Words>
  <Application>Microsoft Macintosh PowerPoint</Application>
  <PresentationFormat>Custom</PresentationFormat>
  <Paragraphs>141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 Unicode MS</vt:lpstr>
      <vt:lpstr>Droid Sans Fallback</vt:lpstr>
      <vt:lpstr>Helvetica</vt:lpstr>
      <vt:lpstr>ＭＳ Ｐゴシック</vt:lpstr>
      <vt:lpstr>Times New Roman</vt:lpstr>
      <vt:lpstr>Arial</vt:lpstr>
      <vt:lpstr>1_Office Theme</vt:lpstr>
      <vt:lpstr>3 - Guides</vt:lpstr>
      <vt:lpstr>PowerPoint Presentation</vt:lpstr>
      <vt:lpstr>STRAIGHT GUIDE</vt:lpstr>
      <vt:lpstr>PowerPoint Presentation</vt:lpstr>
      <vt:lpstr>Supermirror Coating</vt:lpstr>
      <vt:lpstr>PowerPoint Presentation</vt:lpstr>
      <vt:lpstr>   </vt:lpstr>
      <vt:lpstr>Ex_3_1_ballistic.instr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McStas GUIDES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Peter Willendrup</cp:lastModifiedBy>
  <cp:revision>155</cp:revision>
  <cp:lastPrinted>1601-01-01T00:00:00Z</cp:lastPrinted>
  <dcterms:created xsi:type="dcterms:W3CDTF">1601-01-01T00:00:00Z</dcterms:created>
  <dcterms:modified xsi:type="dcterms:W3CDTF">2016-10-18T12:48:58Z</dcterms:modified>
</cp:coreProperties>
</file>