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</p:sldIdLst>
  <p:sldSz cx="100711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7" name="Shape 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2.tif"/><Relationship Id="rId6" Type="http://schemas.openxmlformats.org/officeDocument/2006/relationships/image" Target="../media/image9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62816" y="0"/>
            <a:ext cx="1628624" cy="755650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/>
          <p:nvPr/>
        </p:nvSpPr>
        <p:spPr>
          <a:xfrm>
            <a:off x="8540750" y="6909330"/>
            <a:ext cx="1472757" cy="615421"/>
          </a:xfrm>
          <a:prstGeom prst="rect">
            <a:avLst/>
          </a:prstGeom>
          <a:solidFill>
            <a:srgbClr val="FFFFFF"/>
          </a:solidFill>
          <a:ln w="25400">
            <a:solidFill>
              <a:srgbClr val="9BBE05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1" name="Shape 41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9BBE05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2" name="Shape 42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3" name="Shape 43"/>
          <p:cNvSpPr/>
          <p:nvPr>
            <p:ph type="body" idx="1"/>
          </p:nvPr>
        </p:nvSpPr>
        <p:spPr>
          <a:xfrm>
            <a:off x="163079" y="1440781"/>
            <a:ext cx="8961121" cy="557784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4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/>
          <p:nvPr>
            <p:ph type="sldNum" sz="quarter" idx="2"/>
          </p:nvPr>
        </p:nvSpPr>
        <p:spPr>
          <a:xfrm>
            <a:off x="68399" y="72114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48" name="Group 48"/>
          <p:cNvGrpSpPr/>
          <p:nvPr/>
        </p:nvGrpSpPr>
        <p:grpSpPr>
          <a:xfrm>
            <a:off x="8678450" y="7004463"/>
            <a:ext cx="1197356" cy="450555"/>
            <a:chOff x="0" y="0"/>
            <a:chExt cx="1197354" cy="450554"/>
          </a:xfrm>
        </p:grpSpPr>
        <p:pic>
          <p:nvPicPr>
            <p:cNvPr id="46" name="image5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05882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" name="pasted-image.tif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60026" y="0"/>
              <a:ext cx="837329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9" name="KeynoteScreenSnapz00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002653" y="52994"/>
            <a:ext cx="3019830" cy="975372"/>
          </a:xfrm>
          <a:prstGeom prst="rect">
            <a:avLst/>
          </a:prstGeom>
          <a:ln w="25400">
            <a:solidFill>
              <a:srgbClr val="9BBE05"/>
            </a:solidFill>
          </a:ln>
        </p:spPr>
      </p:pic>
      <p:sp>
        <p:nvSpPr>
          <p:cNvPr id="50" name="Shape 50"/>
          <p:cNvSpPr/>
          <p:nvPr/>
        </p:nvSpPr>
        <p:spPr>
          <a:xfrm>
            <a:off x="378747" y="7250013"/>
            <a:ext cx="3489385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NOBUGS McStas school Oct 2016 – P Willendrup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tif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2.tif"/><Relationship Id="rId12" Type="http://schemas.openxmlformats.org/officeDocument/2006/relationships/image" Target="../media/image9.png"/><Relationship Id="rId13" Type="http://schemas.openxmlformats.org/officeDocument/2006/relationships/slideLayout" Target="../slideLayouts/slideLayout1.xml"/><Relationship Id="rId14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62816" y="0"/>
            <a:ext cx="1628624" cy="75565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107999" y="193319"/>
            <a:ext cx="9071281" cy="79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90000"/>
              </a:lnSpc>
              <a:defRPr sz="4400"/>
            </a:lvl1pPr>
          </a:lstStyle>
          <a:p>
            <a:pPr/>
            <a:r>
              <a:t>Sources and Monitors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22135" y="2475731"/>
            <a:ext cx="7683387" cy="4360069"/>
            <a:chOff x="150662" y="0"/>
            <a:chExt cx="7683386" cy="4360068"/>
          </a:xfrm>
        </p:grpSpPr>
        <p:sp>
          <p:nvSpPr>
            <p:cNvPr id="4" name="Shape 4"/>
            <p:cNvSpPr/>
            <p:nvPr/>
          </p:nvSpPr>
          <p:spPr>
            <a:xfrm>
              <a:off x="150662" y="0"/>
              <a:ext cx="7683387" cy="4360069"/>
            </a:xfrm>
            <a:prstGeom prst="rect">
              <a:avLst/>
            </a:prstGeom>
            <a:solidFill>
              <a:srgbClr val="FFFFFF"/>
            </a:solidFill>
            <a:ln w="88900" cap="flat">
              <a:solidFill>
                <a:srgbClr val="9BBE05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9BBE05"/>
                  </a:solidFill>
                </a:defRPr>
              </a:pP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1888691" y="1741311"/>
              <a:ext cx="4385130" cy="2158426"/>
              <a:chOff x="1676400" y="0"/>
              <a:chExt cx="4385129" cy="2158425"/>
            </a:xfrm>
          </p:grpSpPr>
          <p:pic>
            <p:nvPicPr>
              <p:cNvPr id="5" name="nobug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676400" y="28485"/>
                <a:ext cx="1792312" cy="21016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</p:pic>
          <p:grpSp>
            <p:nvGrpSpPr>
              <p:cNvPr id="13" name="Group 13"/>
              <p:cNvGrpSpPr/>
              <p:nvPr/>
            </p:nvGrpSpPr>
            <p:grpSpPr>
              <a:xfrm>
                <a:off x="3993948" y="-1"/>
                <a:ext cx="2067582" cy="2158426"/>
                <a:chOff x="0" y="0"/>
                <a:chExt cx="2067581" cy="2158425"/>
              </a:xfrm>
            </p:grpSpPr>
            <p:grpSp>
              <p:nvGrpSpPr>
                <p:cNvPr id="11" name="Group 11"/>
                <p:cNvGrpSpPr/>
                <p:nvPr/>
              </p:nvGrpSpPr>
              <p:grpSpPr>
                <a:xfrm>
                  <a:off x="0" y="0"/>
                  <a:ext cx="2067582" cy="1782464"/>
                  <a:chOff x="0" y="0"/>
                  <a:chExt cx="2067581" cy="1782463"/>
                </a:xfrm>
              </p:grpSpPr>
              <p:pic>
                <p:nvPicPr>
                  <p:cNvPr id="6" name="logoill.pdf"/>
                  <p:cNvPicPr>
                    <a:picLocks noChangeAspect="1"/>
                  </p:cNvPicPr>
                  <p:nvPr/>
                </p:nvPicPr>
                <p:blipFill>
                  <a:blip r:embed="rId4">
                    <a:extLst/>
                  </a:blip>
                  <a:stretch>
                    <a:fillRect/>
                  </a:stretch>
                </p:blipFill>
                <p:spPr>
                  <a:xfrm>
                    <a:off x="1386286" y="1309270"/>
                    <a:ext cx="468021" cy="447373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>
                    <a:outerShdw sx="100000" sy="100000" kx="0" ky="0" algn="b" rotWithShape="0" blurRad="76200" dist="63500" dir="5400000">
                      <a:srgbClr val="000000">
                        <a:alpha val="45000"/>
                      </a:srgbClr>
                    </a:outerShdw>
                  </a:effectLst>
                </p:spPr>
              </p:pic>
              <p:pic>
                <p:nvPicPr>
                  <p:cNvPr id="7" name="mcstas-logo.pdf"/>
                  <p:cNvPicPr>
                    <a:picLocks noChangeAspect="1"/>
                  </p:cNvPicPr>
                  <p:nvPr/>
                </p:nvPicPr>
                <p:blipFill>
                  <a:blip r:embed="rId5">
                    <a:extLst/>
                  </a:blip>
                  <a:stretch>
                    <a:fillRect/>
                  </a:stretch>
                </p:blipFill>
                <p:spPr>
                  <a:xfrm>
                    <a:off x="0" y="0"/>
                    <a:ext cx="2067582" cy="1214913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>
                    <a:outerShdw sx="100000" sy="100000" kx="0" ky="0" algn="b" rotWithShape="0" blurRad="76200" dist="63500" dir="5400000">
                      <a:srgbClr val="000000">
                        <a:alpha val="45000"/>
                      </a:srgbClr>
                    </a:outerShdw>
                  </a:effectLst>
                </p:spPr>
              </p:pic>
              <p:pic>
                <p:nvPicPr>
                  <p:cNvPr id="8" name="PSI-Logo_trans.png"/>
                  <p:cNvPicPr>
                    <a:picLocks noChangeAspect="1"/>
                  </p:cNvPicPr>
                  <p:nvPr/>
                </p:nvPicPr>
                <p:blipFill>
                  <a:blip r:embed="rId6">
                    <a:extLst/>
                  </a:blip>
                  <a:stretch>
                    <a:fillRect/>
                  </a:stretch>
                </p:blipFill>
                <p:spPr>
                  <a:xfrm>
                    <a:off x="770159" y="1427756"/>
                    <a:ext cx="582557" cy="213276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>
                    <a:outerShdw sx="100000" sy="100000" kx="0" ky="0" algn="b" rotWithShape="0" blurRad="76200" dist="63500" dir="5400000">
                      <a:srgbClr val="000000">
                        <a:alpha val="45000"/>
                      </a:srgbClr>
                    </a:outerShdw>
                  </a:effectLst>
                </p:spPr>
              </p:pic>
              <p:pic>
                <p:nvPicPr>
                  <p:cNvPr id="9" name="ku-logo.pdf"/>
                  <p:cNvPicPr>
                    <a:picLocks noChangeAspect="1"/>
                  </p:cNvPicPr>
                  <p:nvPr/>
                </p:nvPicPr>
                <p:blipFill>
                  <a:blip r:embed="rId7">
                    <a:extLst/>
                  </a:blip>
                  <a:stretch>
                    <a:fillRect/>
                  </a:stretch>
                </p:blipFill>
                <p:spPr>
                  <a:xfrm>
                    <a:off x="373230" y="1285573"/>
                    <a:ext cx="365713" cy="49689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10" name="DTU_logo.png"/>
                  <p:cNvPicPr>
                    <a:picLocks noChangeAspect="1"/>
                  </p:cNvPicPr>
                  <p:nvPr/>
                </p:nvPicPr>
                <p:blipFill>
                  <a:blip r:embed="rId8">
                    <a:extLst/>
                  </a:blip>
                  <a:stretch>
                    <a:fillRect/>
                  </a:stretch>
                </p:blipFill>
                <p:spPr>
                  <a:xfrm>
                    <a:off x="0" y="1285573"/>
                    <a:ext cx="341787" cy="49627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pic>
              <p:nvPicPr>
                <p:cNvPr id="12" name="ESS_Logo_Frugal_Blue_cmyk.png"/>
                <p:cNvPicPr>
                  <a:picLocks noChangeAspect="1"/>
                </p:cNvPicPr>
                <p:nvPr/>
              </p:nvPicPr>
              <p:blipFill>
                <a:blip r:embed="rId9">
                  <a:extLst/>
                </a:blip>
                <a:stretch>
                  <a:fillRect/>
                </a:stretch>
              </p:blipFill>
              <p:spPr>
                <a:xfrm>
                  <a:off x="612258" y="1730286"/>
                  <a:ext cx="795670" cy="42813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</p:grpSp>
      <p:sp>
        <p:nvSpPr>
          <p:cNvPr id="16" name="Shape 16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9BBE05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7" name="Shape 17"/>
          <p:cNvSpPr/>
          <p:nvPr/>
        </p:nvSpPr>
        <p:spPr>
          <a:xfrm>
            <a:off x="378747" y="7250013"/>
            <a:ext cx="3531727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NOBUGS McStas school Oct 2016 – P Willendrup </a:t>
            </a:r>
          </a:p>
        </p:txBody>
      </p:sp>
      <p:sp>
        <p:nvSpPr>
          <p:cNvPr id="18" name="Shape 18"/>
          <p:cNvSpPr/>
          <p:nvPr>
            <p:ph type="sldNum" sz="quarter" idx="2"/>
          </p:nvPr>
        </p:nvSpPr>
        <p:spPr>
          <a:xfrm>
            <a:off x="55699" y="7211439"/>
            <a:ext cx="356974" cy="349223"/>
          </a:xfrm>
          <a:prstGeom prst="rect">
            <a:avLst/>
          </a:prstGeom>
          <a:ln w="12700">
            <a:miter lim="400000"/>
          </a:ln>
        </p:spPr>
        <p:txBody>
          <a:bodyPr wrap="none" lIns="44999" tIns="44999" rIns="44999" bIns="44999">
            <a:spAutoFit/>
          </a:bodyPr>
          <a:lstStyle/>
          <a:p>
            <a:pPr/>
            <a:fld id="{86CB4B4D-7CA3-9044-876B-883B54F8677D}" type="slidenum"/>
          </a:p>
        </p:txBody>
      </p:sp>
      <p:sp>
        <p:nvSpPr>
          <p:cNvPr id="19" name="Shape 19"/>
          <p:cNvSpPr/>
          <p:nvPr/>
        </p:nvSpPr>
        <p:spPr>
          <a:xfrm>
            <a:off x="8540750" y="6909330"/>
            <a:ext cx="1472757" cy="615421"/>
          </a:xfrm>
          <a:prstGeom prst="rect">
            <a:avLst/>
          </a:prstGeom>
          <a:solidFill>
            <a:srgbClr val="FFFFFF"/>
          </a:solidFill>
          <a:ln w="25400">
            <a:solidFill>
              <a:srgbClr val="9BBE05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grpSp>
        <p:nvGrpSpPr>
          <p:cNvPr id="22" name="Group 22"/>
          <p:cNvGrpSpPr/>
          <p:nvPr/>
        </p:nvGrpSpPr>
        <p:grpSpPr>
          <a:xfrm>
            <a:off x="8678450" y="7004463"/>
            <a:ext cx="1197356" cy="450555"/>
            <a:chOff x="0" y="0"/>
            <a:chExt cx="1197354" cy="450554"/>
          </a:xfrm>
        </p:grpSpPr>
        <p:pic>
          <p:nvPicPr>
            <p:cNvPr id="20" name="image5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305882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" name="pasted-image.tiff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60026" y="0"/>
              <a:ext cx="837329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3" name="KeynoteScreenSnapz003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7002653" y="52994"/>
            <a:ext cx="3019830" cy="975372"/>
          </a:xfrm>
          <a:prstGeom prst="rect">
            <a:avLst/>
          </a:prstGeom>
          <a:ln w="25400">
            <a:solidFill>
              <a:srgbClr val="9BBE05"/>
            </a:solidFill>
          </a:ln>
        </p:spPr>
      </p:pic>
      <p:sp>
        <p:nvSpPr>
          <p:cNvPr id="24" name="Shape 24"/>
          <p:cNvSpPr/>
          <p:nvPr>
            <p:ph type="title"/>
          </p:nvPr>
        </p:nvSpPr>
        <p:spPr>
          <a:xfrm>
            <a:off x="503555" y="101453"/>
            <a:ext cx="9063991" cy="166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/>
            <a:r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503555" y="1763183"/>
            <a:ext cx="9063991" cy="5793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3"/>
    <p:sldLayoutId id="2147483650" r:id="rId14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18457" marR="0" indent="-261257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75000"/>
        <a:buFont typeface="Helvetica"/>
        <a:buChar char="-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75000"/>
        <a:buFont typeface="Helvetica"/>
        <a:buChar char="-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945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517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089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6068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640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Relationship Id="rId3" Type="http://schemas.openxmlformats.org/officeDocument/2006/relationships/image" Target="../media/image2.gif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Relationship Id="rId3" Type="http://schemas.openxmlformats.org/officeDocument/2006/relationships/image" Target="../media/image5.gif"/><Relationship Id="rId4" Type="http://schemas.openxmlformats.org/officeDocument/2006/relationships/image" Target="../media/image6.g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Relationship Id="rId3" Type="http://schemas.openxmlformats.org/officeDocument/2006/relationships/image" Target="../media/image8.gif"/><Relationship Id="rId4" Type="http://schemas.openxmlformats.org/officeDocument/2006/relationships/image" Target="../media/image9.gif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hyperlink" Target="http://www.mcstas.org/documentation/manual/mcstas-2.3-components.pdf" TargetMode="Externa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hyperlink" Target="http://www.sciencedirect.com/science/article/pii/S0168900212011874" TargetMode="Externa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iencedirect.com/science/article/pii/S0168900212011874" TargetMode="External"/><Relationship Id="rId3" Type="http://schemas.openxmlformats.org/officeDocument/2006/relationships/image" Target="../media/image13.png"/><Relationship Id="rId4" Type="http://schemas.openxmlformats.org/officeDocument/2006/relationships/image" Target="../media/image21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13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.tif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sldNum" sz="quarter" idx="2"/>
          </p:nvPr>
        </p:nvSpPr>
        <p:spPr>
          <a:xfrm>
            <a:off x="556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0" name="Shape 60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pic>
        <p:nvPicPr>
          <p:cNvPr id="61" name="L1_at_target_rd0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118850">
            <a:off x="1103700" y="5725637"/>
            <a:ext cx="1709754" cy="168728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139700" dir="20940000">
              <a:srgbClr val="000000">
                <a:alpha val="75000"/>
              </a:srgbClr>
            </a:outerShdw>
            <a:reflection blurRad="0" stA="100000" stPos="0" endA="0" endPos="40000" dist="0" dir="5400000" fadeDir="5400000" sx="100000" sy="-100000" kx="0" ky="0" algn="bl" rotWithShape="0"/>
          </a:effectLst>
        </p:spPr>
      </p:pic>
      <p:pic>
        <p:nvPicPr>
          <p:cNvPr id="62" name="exp_6511_L1_at_target_0.2_right_til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118850">
            <a:off x="2922378" y="5715906"/>
            <a:ext cx="1709222" cy="17067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139700" dir="20940000">
              <a:srgbClr val="000000">
                <a:alpha val="75000"/>
              </a:srgbClr>
            </a:outerShdw>
            <a:reflection blurRad="0" stA="100000" stPos="0" endA="0" endPos="40000" dist="0" dir="5400000" fadeDir="5400000" sx="100000" sy="-100000" kx="0" ky="0" algn="bl" rotWithShape="0"/>
          </a:effectLst>
        </p:spPr>
      </p:pic>
      <p:sp>
        <p:nvSpPr>
          <p:cNvPr id="63" name="Shape 63"/>
          <p:cNvSpPr/>
          <p:nvPr/>
        </p:nvSpPr>
        <p:spPr>
          <a:xfrm>
            <a:off x="471472" y="2711662"/>
            <a:ext cx="7984712" cy="268340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sz="4600"/>
            </a:lvl1pPr>
          </a:lstStyle>
          <a:p>
            <a:pPr/>
            <a:r>
              <a:t>NOBUGS McStas Training  October 2016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6" name="Shape 136"/>
          <p:cNvSpPr/>
          <p:nvPr/>
        </p:nvSpPr>
        <p:spPr>
          <a:xfrm>
            <a:off x="98350" y="5887870"/>
            <a:ext cx="8940069" cy="1347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54210">
              <a:defRPr sz="1600" u="sng">
                <a:latin typeface="Courier"/>
                <a:ea typeface="Courier"/>
                <a:cs typeface="Courier"/>
                <a:sym typeface="Courier"/>
              </a:defRPr>
            </a:pPr>
            <a:r>
              <a:t>Example: </a:t>
            </a:r>
          </a:p>
          <a:p>
            <a:pPr defTabSz="354210">
              <a:defRPr b="1" sz="1600">
                <a:solidFill>
                  <a:srgbClr val="38571A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COMPONENT </a:t>
            </a:r>
            <a:r>
              <a:rPr>
                <a:solidFill>
                  <a:srgbClr val="000000"/>
                </a:solidFill>
              </a:rPr>
              <a:t>my_simple_source =</a:t>
            </a:r>
            <a:r>
              <a:t> Source_simple(</a:t>
            </a:r>
            <a:r>
              <a:rPr>
                <a:solidFill>
                  <a:srgbClr val="0061FF"/>
                </a:solidFill>
              </a:rPr>
              <a:t>radius=0.1, dist=2.0,</a:t>
            </a:r>
            <a:endParaRPr>
              <a:solidFill>
                <a:srgbClr val="0061FF"/>
              </a:solidFill>
            </a:endParaRPr>
          </a:p>
          <a:p>
            <a:pPr defTabSz="354210">
              <a:defRPr b="1" sz="1600">
                <a:solidFill>
                  <a:srgbClr val="38571A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                          focus_xw=0.1, focus_yh=0.1, E0=14.0,            </a:t>
            </a:r>
            <a:endParaRPr>
              <a:solidFill>
                <a:srgbClr val="0061FF"/>
              </a:solidFill>
            </a:endParaRPr>
          </a:p>
          <a:p>
            <a:pPr defTabSz="354210">
              <a:defRPr b="1" sz="1600">
                <a:solidFill>
                  <a:srgbClr val="38571A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                          dE=2.0</a:t>
            </a:r>
            <a:r>
              <a:t>)</a:t>
            </a:r>
          </a:p>
        </p:txBody>
      </p:sp>
      <p:sp>
        <p:nvSpPr>
          <p:cNvPr id="137" name="Shape 137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138" name="Shape 138"/>
          <p:cNvSpPr/>
          <p:nvPr/>
        </p:nvSpPr>
        <p:spPr>
          <a:xfrm>
            <a:off x="869" y="1304732"/>
            <a:ext cx="24587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00A3D7"/>
                </a:solidFill>
              </a:defRPr>
            </a:lvl1pPr>
          </a:lstStyle>
          <a:p>
            <a:pPr/>
            <a:r>
              <a:t>Source_simple.comp</a:t>
            </a:r>
          </a:p>
        </p:txBody>
      </p:sp>
      <p:pic>
        <p:nvPicPr>
          <p:cNvPr id="139" name="Screen Shot 2016-02-01 at 2.49.1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010" y="1974285"/>
            <a:ext cx="8944396" cy="3422602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/>
        </p:nvSpPr>
        <p:spPr>
          <a:xfrm>
            <a:off x="2828448" y="1414038"/>
            <a:ext cx="6749726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Simple continuous source with flat energy/wavelength spectrum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3" name="Shape 143"/>
          <p:cNvSpPr/>
          <p:nvPr>
            <p:ph type="sldNum" sz="quarter" idx="2"/>
          </p:nvPr>
        </p:nvSpPr>
        <p:spPr>
          <a:xfrm>
            <a:off x="68399" y="7211439"/>
            <a:ext cx="34000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44" name="emon_flat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27487" y="2352166"/>
            <a:ext cx="6225592" cy="4980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sd.dat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690" y="1722722"/>
            <a:ext cx="3520952" cy="2816762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147" name="Shape 147"/>
          <p:cNvSpPr/>
          <p:nvPr/>
        </p:nvSpPr>
        <p:spPr>
          <a:xfrm>
            <a:off x="869" y="1304732"/>
            <a:ext cx="24587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00A3D7"/>
                </a:solidFill>
              </a:defRPr>
            </a:lvl1pPr>
          </a:lstStyle>
          <a:p>
            <a:pPr/>
            <a:r>
              <a:t>Source_simple.comp</a:t>
            </a:r>
          </a:p>
        </p:txBody>
      </p:sp>
      <p:sp>
        <p:nvSpPr>
          <p:cNvPr id="148" name="Shape 148"/>
          <p:cNvSpPr/>
          <p:nvPr/>
        </p:nvSpPr>
        <p:spPr>
          <a:xfrm>
            <a:off x="2828448" y="1414038"/>
            <a:ext cx="6749726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Simple continuous source with flat energy/wavelength spectrum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1" name="Shape 15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52" name="emon.dat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17652" y="2352166"/>
            <a:ext cx="6225592" cy="4980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psd.dat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690" y="1722722"/>
            <a:ext cx="3520952" cy="2816762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155" name="Shape 155"/>
          <p:cNvSpPr/>
          <p:nvPr/>
        </p:nvSpPr>
        <p:spPr>
          <a:xfrm>
            <a:off x="869" y="1304732"/>
            <a:ext cx="24587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00A3D7"/>
                </a:solidFill>
              </a:defRPr>
            </a:lvl1pPr>
          </a:lstStyle>
          <a:p>
            <a:pPr/>
            <a:r>
              <a:t>Source_simple.comp</a:t>
            </a:r>
          </a:p>
        </p:txBody>
      </p:sp>
      <p:sp>
        <p:nvSpPr>
          <p:cNvPr id="156" name="Shape 156"/>
          <p:cNvSpPr/>
          <p:nvPr/>
        </p:nvSpPr>
        <p:spPr>
          <a:xfrm>
            <a:off x="5615818" y="1998104"/>
            <a:ext cx="2458766" cy="422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200">
                <a:solidFill>
                  <a:srgbClr val="C4BC00"/>
                </a:solidFill>
              </a:defRPr>
            </a:lvl1pPr>
          </a:lstStyle>
          <a:p>
            <a:pPr/>
            <a:r>
              <a:t>gauss = 1</a:t>
            </a:r>
          </a:p>
        </p:txBody>
      </p:sp>
      <p:sp>
        <p:nvSpPr>
          <p:cNvPr id="157" name="Shape 157"/>
          <p:cNvSpPr/>
          <p:nvPr/>
        </p:nvSpPr>
        <p:spPr>
          <a:xfrm>
            <a:off x="2828448" y="1414038"/>
            <a:ext cx="6749726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Simple continuous source with flat energy/wavelength spectrum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Shape 16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1" name="Shape 161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pic>
        <p:nvPicPr>
          <p:cNvPr id="162" name="Screen Shot 2016-02-01 at 4.45.3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7464" y="1447341"/>
            <a:ext cx="7897553" cy="3789178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/>
        </p:nvSpPr>
        <p:spPr>
          <a:xfrm>
            <a:off x="39340" y="5651828"/>
            <a:ext cx="9107265" cy="1347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54210">
              <a:defRPr sz="1600"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354210"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rPr u="sng"/>
              <a:t>Example</a:t>
            </a:r>
            <a:r>
              <a:t>: </a:t>
            </a:r>
          </a:p>
          <a:p>
            <a:pPr defTabSz="354210"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38571A"/>
                </a:solidFill>
              </a:rPr>
              <a:t>COMPONENT </a:t>
            </a:r>
            <a:r>
              <a:t>my_source_div = </a:t>
            </a:r>
            <a:r>
              <a:rPr>
                <a:solidFill>
                  <a:srgbClr val="38571A"/>
                </a:solidFill>
              </a:rPr>
              <a:t>Source_div(</a:t>
            </a:r>
            <a:r>
              <a:rPr>
                <a:solidFill>
                  <a:srgbClr val="0061FF"/>
                </a:solidFill>
              </a:rPr>
              <a:t>xwidth=0.1, yheight=0.1,    </a:t>
            </a:r>
            <a:endParaRPr>
              <a:solidFill>
                <a:srgbClr val="0061FF"/>
              </a:solidFill>
            </a:endParaRPr>
          </a:p>
          <a:p>
            <a:pPr lvl="2" indent="457200" defTabSz="354210">
              <a:defRPr b="1" sz="1600">
                <a:solidFill>
                  <a:srgbClr val="38571A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                 focus_aw=2,focus_ah=2, E0=14, dE=2, gauss=0</a:t>
            </a:r>
            <a:r>
              <a:t>)</a:t>
            </a:r>
          </a:p>
        </p:txBody>
      </p:sp>
      <p:sp>
        <p:nvSpPr>
          <p:cNvPr id="164" name="Shape 164"/>
          <p:cNvSpPr/>
          <p:nvPr/>
        </p:nvSpPr>
        <p:spPr>
          <a:xfrm>
            <a:off x="869" y="1304732"/>
            <a:ext cx="24587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00A3D7"/>
                </a:solidFill>
              </a:defRPr>
            </a:lvl1pPr>
          </a:lstStyle>
          <a:p>
            <a:pPr/>
            <a:r>
              <a:t>Source_div.comp</a:t>
            </a:r>
          </a:p>
        </p:txBody>
      </p:sp>
      <p:sp>
        <p:nvSpPr>
          <p:cNvPr id="165" name="Shape 165"/>
          <p:cNvSpPr/>
          <p:nvPr/>
        </p:nvSpPr>
        <p:spPr>
          <a:xfrm>
            <a:off x="2828448" y="1414038"/>
            <a:ext cx="6749726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Simple continuous source with flat energy/wavelength spectrum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Shape 1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70" name="dmon.dat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96209" y="1496516"/>
            <a:ext cx="3697983" cy="29583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emon.dat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2247" y="1496516"/>
            <a:ext cx="3697983" cy="29583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hdiv.dat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52166" y="4466704"/>
            <a:ext cx="3697984" cy="2958386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174" name="Shape 174"/>
          <p:cNvSpPr/>
          <p:nvPr/>
        </p:nvSpPr>
        <p:spPr>
          <a:xfrm>
            <a:off x="869" y="1304732"/>
            <a:ext cx="24587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00A3D7"/>
                </a:solidFill>
              </a:defRPr>
            </a:lvl1pPr>
          </a:lstStyle>
          <a:p>
            <a:pPr/>
            <a:r>
              <a:t>Source_div.comp</a:t>
            </a:r>
          </a:p>
        </p:txBody>
      </p:sp>
      <p:sp>
        <p:nvSpPr>
          <p:cNvPr id="175" name="Shape 175"/>
          <p:cNvSpPr/>
          <p:nvPr/>
        </p:nvSpPr>
        <p:spPr>
          <a:xfrm>
            <a:off x="2828448" y="1414038"/>
            <a:ext cx="6749726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Simple continuous source with flat energy/wavelength spectrum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Shape 17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9" name="Shape 17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80" name="dmon.dat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98668" y="1496516"/>
            <a:ext cx="3697983" cy="29583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emon.dat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2247" y="1491598"/>
            <a:ext cx="3700442" cy="2960354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183" name="Shape 183"/>
          <p:cNvSpPr/>
          <p:nvPr/>
        </p:nvSpPr>
        <p:spPr>
          <a:xfrm>
            <a:off x="869" y="1304732"/>
            <a:ext cx="24587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00A3D7"/>
                </a:solidFill>
              </a:defRPr>
            </a:lvl1pPr>
          </a:lstStyle>
          <a:p>
            <a:pPr/>
            <a:r>
              <a:t>Source_div.comp</a:t>
            </a:r>
          </a:p>
        </p:txBody>
      </p:sp>
      <p:pic>
        <p:nvPicPr>
          <p:cNvPr id="184" name="hdiv.dat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52166" y="4464736"/>
            <a:ext cx="3697984" cy="2958387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/>
          <p:nvPr/>
        </p:nvSpPr>
        <p:spPr>
          <a:xfrm>
            <a:off x="216371" y="5794437"/>
            <a:ext cx="2458765" cy="422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200">
                <a:solidFill>
                  <a:srgbClr val="C4BC00"/>
                </a:solidFill>
              </a:defRPr>
            </a:lvl1pPr>
          </a:lstStyle>
          <a:p>
            <a:pPr/>
            <a:r>
              <a:t>gauss = 1</a:t>
            </a:r>
          </a:p>
        </p:txBody>
      </p:sp>
      <p:sp>
        <p:nvSpPr>
          <p:cNvPr id="186" name="Shape 186"/>
          <p:cNvSpPr/>
          <p:nvPr/>
        </p:nvSpPr>
        <p:spPr>
          <a:xfrm>
            <a:off x="2828448" y="1414038"/>
            <a:ext cx="6749726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Simple continuous source with flat energy/wavelength spectrum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9" name="Shape 18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0" name="Shape 19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1" name="Shape 191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192" name="Shape 192"/>
          <p:cNvSpPr/>
          <p:nvPr/>
        </p:nvSpPr>
        <p:spPr>
          <a:xfrm>
            <a:off x="68845" y="5928066"/>
            <a:ext cx="9048255" cy="16031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54210">
              <a:defRPr sz="1600"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354210"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rPr u="sng"/>
              <a:t>Example</a:t>
            </a:r>
            <a:r>
              <a:t>: </a:t>
            </a:r>
          </a:p>
          <a:p>
            <a:pPr defTabSz="354210"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rPr b="1">
                <a:solidFill>
                  <a:srgbClr val="38571A"/>
                </a:solidFill>
              </a:rPr>
              <a:t>COMPONENT</a:t>
            </a:r>
            <a:r>
              <a:t> </a:t>
            </a:r>
            <a:r>
              <a:rPr b="1"/>
              <a:t>my_source_gen = </a:t>
            </a:r>
            <a:r>
              <a:rPr b="1">
                <a:solidFill>
                  <a:srgbClr val="38571A"/>
                </a:solidFill>
              </a:rPr>
              <a:t>Source_gen(</a:t>
            </a:r>
            <a:r>
              <a:rPr b="1">
                <a:solidFill>
                  <a:srgbClr val="0061FF"/>
                </a:solidFill>
              </a:rPr>
              <a:t>yheight=0.1, xwidth=0.1, Emin=1,</a:t>
            </a:r>
            <a:endParaRPr b="1">
              <a:solidFill>
                <a:srgbClr val="0061FF"/>
              </a:solidFill>
            </a:endParaRPr>
          </a:p>
          <a:p>
            <a:pPr lvl="8" indent="1828800" defTabSz="354210"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rPr b="1">
                <a:solidFill>
                  <a:srgbClr val="0061FF"/>
                </a:solidFill>
              </a:rPr>
              <a:t>    Emax=3, I1=1e13, verbose=1, focus_xw=0.01,</a:t>
            </a:r>
            <a:endParaRPr b="1">
              <a:solidFill>
                <a:srgbClr val="0061FF"/>
              </a:solidFill>
            </a:endParaRPr>
          </a:p>
          <a:p>
            <a:pPr lvl="8" indent="1828800" defTabSz="354210"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rPr b="1">
                <a:solidFill>
                  <a:srgbClr val="0061FF"/>
                </a:solidFill>
              </a:rPr>
              <a:t>    focus_yh=0.01</a:t>
            </a:r>
            <a:r>
              <a:rPr b="1">
                <a:solidFill>
                  <a:srgbClr val="38571A"/>
                </a:solidFill>
              </a:rPr>
              <a:t>)</a:t>
            </a:r>
            <a:endParaRPr b="1">
              <a:solidFill>
                <a:srgbClr val="38571A"/>
              </a:solidFill>
            </a:endParaRPr>
          </a:p>
        </p:txBody>
      </p:sp>
      <p:sp>
        <p:nvSpPr>
          <p:cNvPr id="193" name="Shape 193"/>
          <p:cNvSpPr/>
          <p:nvPr/>
        </p:nvSpPr>
        <p:spPr>
          <a:xfrm>
            <a:off x="869" y="1304732"/>
            <a:ext cx="24587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00A3D7"/>
                </a:solidFill>
              </a:defRPr>
            </a:lvl1pPr>
          </a:lstStyle>
          <a:p>
            <a:pPr/>
            <a:r>
              <a:t>Source_gen.comp</a:t>
            </a:r>
          </a:p>
        </p:txBody>
      </p:sp>
      <p:pic>
        <p:nvPicPr>
          <p:cNvPr id="194" name="Screen Shot 2016-02-01 at 5.13.5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701" y="1807858"/>
            <a:ext cx="9651732" cy="4473900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>
            <a:off x="5778966" y="1304732"/>
            <a:ext cx="2988988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general continuous source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Shape 19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9" name="Screen Shot 2016-02-01 at 5.13.5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701" y="1579258"/>
            <a:ext cx="9651732" cy="4473900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20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1" name="Shape 201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202" name="Shape 202"/>
          <p:cNvSpPr/>
          <p:nvPr/>
        </p:nvSpPr>
        <p:spPr>
          <a:xfrm>
            <a:off x="68845" y="5737566"/>
            <a:ext cx="9048255" cy="1858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54210">
              <a:defRPr sz="1600"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354210"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rPr u="sng"/>
              <a:t>Example</a:t>
            </a:r>
            <a:r>
              <a:t>: </a:t>
            </a:r>
          </a:p>
          <a:p>
            <a:pPr defTabSz="354210"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rPr b="1">
                <a:solidFill>
                  <a:srgbClr val="38571A"/>
                </a:solidFill>
              </a:rPr>
              <a:t>COMPONENT</a:t>
            </a:r>
            <a:r>
              <a:t> </a:t>
            </a:r>
            <a:r>
              <a:rPr b="1"/>
              <a:t>my_source_gen = </a:t>
            </a:r>
            <a:r>
              <a:rPr b="1">
                <a:solidFill>
                  <a:srgbClr val="38571A"/>
                </a:solidFill>
              </a:rPr>
              <a:t>Source_gen(</a:t>
            </a:r>
            <a:r>
              <a:rPr b="1">
                <a:solidFill>
                  <a:srgbClr val="0061FF"/>
                </a:solidFill>
              </a:rPr>
              <a:t>yheight=0.1, xwidth=0.1,    </a:t>
            </a:r>
            <a:endParaRPr b="1">
              <a:solidFill>
                <a:srgbClr val="0061FF"/>
              </a:solidFill>
            </a:endParaRPr>
          </a:p>
          <a:p>
            <a:pPr defTabSz="354210"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rPr b="1">
                <a:solidFill>
                  <a:srgbClr val="0061FF"/>
                </a:solidFill>
              </a:rPr>
              <a:t>                          dist=1.5, focus_xw=0.01, focus_yh=0.01,</a:t>
            </a:r>
            <a:endParaRPr b="1">
              <a:solidFill>
                <a:srgbClr val="0061FF"/>
              </a:solidFill>
            </a:endParaRPr>
          </a:p>
          <a:p>
            <a:pPr defTabSz="354210"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rPr b="1">
                <a:solidFill>
                  <a:srgbClr val="0061FF"/>
                </a:solidFill>
              </a:rPr>
              <a:t>                          lambda0=1, dlambda=8,   </a:t>
            </a:r>
            <a:endParaRPr b="1">
              <a:solidFill>
                <a:srgbClr val="0061FF"/>
              </a:solidFill>
            </a:endParaRPr>
          </a:p>
          <a:p>
            <a:pPr defTabSz="354210"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rPr b="1">
                <a:solidFill>
                  <a:srgbClr val="0061FF"/>
                </a:solidFill>
              </a:rPr>
              <a:t>                          flux_file=‘source.dat’</a:t>
            </a:r>
            <a:r>
              <a:rPr b="1">
                <a:solidFill>
                  <a:srgbClr val="38571A"/>
                </a:solidFill>
              </a:rPr>
              <a:t>)</a:t>
            </a:r>
            <a:endParaRPr b="1">
              <a:solidFill>
                <a:srgbClr val="38571A"/>
              </a:solidFill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869" y="1304732"/>
            <a:ext cx="24587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00A3D7"/>
                </a:solidFill>
              </a:defRPr>
            </a:lvl1pPr>
          </a:lstStyle>
          <a:p>
            <a:pPr/>
            <a:r>
              <a:t>Source_gen.comp</a:t>
            </a:r>
          </a:p>
        </p:txBody>
      </p:sp>
      <p:sp>
        <p:nvSpPr>
          <p:cNvPr id="204" name="Shape 204"/>
          <p:cNvSpPr/>
          <p:nvPr/>
        </p:nvSpPr>
        <p:spPr>
          <a:xfrm>
            <a:off x="5778966" y="1304732"/>
            <a:ext cx="2988988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general continuous source</a:t>
            </a:r>
          </a:p>
        </p:txBody>
      </p:sp>
      <p:pic>
        <p:nvPicPr>
          <p:cNvPr id="205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0471" y="1974415"/>
            <a:ext cx="2343995" cy="858901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  <p:sp>
        <p:nvSpPr>
          <p:cNvPr id="206" name="Shape 206"/>
          <p:cNvSpPr/>
          <p:nvPr/>
        </p:nvSpPr>
        <p:spPr>
          <a:xfrm rot="20444940">
            <a:off x="4962523" y="2806008"/>
            <a:ext cx="5772700" cy="560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E32400"/>
                </a:solidFill>
              </a:defRPr>
            </a:lvl1pPr>
          </a:lstStyle>
          <a:p>
            <a:pPr/>
            <a:r>
              <a:t>Source input can be an ASCII file!!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9" name="Shape 20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0" name="Shape 21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1" name="Shape 211"/>
          <p:cNvSpPr/>
          <p:nvPr/>
        </p:nvSpPr>
        <p:spPr>
          <a:xfrm>
            <a:off x="869" y="1304732"/>
            <a:ext cx="3284910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00A3D7"/>
                </a:solidFill>
              </a:defRPr>
            </a:lvl1pPr>
          </a:lstStyle>
          <a:p>
            <a:pPr/>
            <a:r>
              <a:t>Source_Maxwell_3.comp</a:t>
            </a:r>
          </a:p>
        </p:txBody>
      </p:sp>
      <p:sp>
        <p:nvSpPr>
          <p:cNvPr id="212" name="Shape 212"/>
          <p:cNvSpPr/>
          <p:nvPr/>
        </p:nvSpPr>
        <p:spPr>
          <a:xfrm>
            <a:off x="4274202" y="1330824"/>
            <a:ext cx="5021385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continuous source with a maxwellian spectrum</a:t>
            </a:r>
          </a:p>
        </p:txBody>
      </p:sp>
      <p:sp>
        <p:nvSpPr>
          <p:cNvPr id="213" name="Shape 213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pic>
        <p:nvPicPr>
          <p:cNvPr id="214" name="Screen Shot 2016-02-01 at 5.13.5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701" y="1807858"/>
            <a:ext cx="9651732" cy="4473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7" name="Shape 21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8" name="Shape 21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9" name="Shape 219"/>
          <p:cNvSpPr/>
          <p:nvPr/>
        </p:nvSpPr>
        <p:spPr>
          <a:xfrm>
            <a:off x="869" y="1304732"/>
            <a:ext cx="3284910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00A3D7"/>
                </a:solidFill>
              </a:defRPr>
            </a:lvl1pPr>
          </a:lstStyle>
          <a:p>
            <a:pPr/>
            <a:r>
              <a:t>Source_Maxwell_3.comp</a:t>
            </a:r>
          </a:p>
        </p:txBody>
      </p:sp>
      <p:sp>
        <p:nvSpPr>
          <p:cNvPr id="220" name="Shape 220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pic>
        <p:nvPicPr>
          <p:cNvPr id="221" name="Screen Shot 2016-02-01 at 5.20.4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736" y="1807858"/>
            <a:ext cx="7065455" cy="3873410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Shape 222"/>
          <p:cNvSpPr/>
          <p:nvPr/>
        </p:nvSpPr>
        <p:spPr>
          <a:xfrm>
            <a:off x="121065" y="5878035"/>
            <a:ext cx="8940069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54210">
              <a:tabLst>
                <a:tab pos="266700" algn="l"/>
                <a:tab pos="546100" algn="l"/>
                <a:tab pos="825500" algn="l"/>
                <a:tab pos="1092200" algn="l"/>
                <a:tab pos="1371600" algn="l"/>
                <a:tab pos="1651000" algn="l"/>
                <a:tab pos="1917700" algn="l"/>
                <a:tab pos="2197100" algn="l"/>
                <a:tab pos="2476500" algn="l"/>
                <a:tab pos="2743200" algn="l"/>
                <a:tab pos="3022600" algn="l"/>
                <a:tab pos="3302000" algn="l"/>
              </a:tabLst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38571A"/>
                </a:solidFill>
              </a:rPr>
              <a:t>COMPONENT</a:t>
            </a:r>
            <a:r>
              <a:t> source = </a:t>
            </a:r>
            <a:r>
              <a:rPr>
                <a:solidFill>
                  <a:srgbClr val="38571A"/>
                </a:solidFill>
              </a:rPr>
              <a:t>Source_Maxwell_3</a:t>
            </a:r>
            <a:r>
              <a:t>(</a:t>
            </a:r>
            <a:r>
              <a:rPr>
                <a:solidFill>
                  <a:srgbClr val="0061FF"/>
                </a:solidFill>
              </a:rPr>
              <a:t>yheight=0.156, xwidth=0.126,</a:t>
            </a:r>
            <a:endParaRPr>
              <a:solidFill>
                <a:srgbClr val="0061FF"/>
              </a:solidFill>
            </a:endParaRPr>
          </a:p>
          <a:p>
            <a:pPr defTabSz="354210">
              <a:tabLst>
                <a:tab pos="266700" algn="l"/>
                <a:tab pos="546100" algn="l"/>
                <a:tab pos="825500" algn="l"/>
                <a:tab pos="1092200" algn="l"/>
                <a:tab pos="1371600" algn="l"/>
                <a:tab pos="1651000" algn="l"/>
                <a:tab pos="1917700" algn="l"/>
                <a:tab pos="2197100" algn="l"/>
                <a:tab pos="2476500" algn="l"/>
                <a:tab pos="2743200" algn="l"/>
                <a:tab pos="3022600" algn="l"/>
                <a:tab pos="3302000" algn="l"/>
              </a:tabLst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                Lmin=0.1, Lmax=9.0, dist=1.5, focus_xw = 0.025, </a:t>
            </a:r>
            <a:endParaRPr>
              <a:solidFill>
                <a:srgbClr val="0061FF"/>
              </a:solidFill>
            </a:endParaRPr>
          </a:p>
          <a:p>
            <a:pPr defTabSz="354210">
              <a:tabLst>
                <a:tab pos="266700" algn="l"/>
                <a:tab pos="546100" algn="l"/>
                <a:tab pos="825500" algn="l"/>
                <a:tab pos="1092200" algn="l"/>
                <a:tab pos="1371600" algn="l"/>
                <a:tab pos="1651000" algn="l"/>
                <a:tab pos="1917700" algn="l"/>
                <a:tab pos="2197100" algn="l"/>
                <a:tab pos="2476500" algn="l"/>
                <a:tab pos="2743200" algn="l"/>
                <a:tab pos="3022600" algn="l"/>
                <a:tab pos="3302000" algn="l"/>
              </a:tabLst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                focus_yh = 0.12, T1=296.16, I1=8.5E11, </a:t>
            </a:r>
            <a:endParaRPr>
              <a:solidFill>
                <a:srgbClr val="0061FF"/>
              </a:solidFill>
            </a:endParaRPr>
          </a:p>
          <a:p>
            <a:pPr lvl="7" indent="1600200" defTabSz="354210">
              <a:tabLst>
                <a:tab pos="266700" algn="l"/>
                <a:tab pos="546100" algn="l"/>
                <a:tab pos="825500" algn="l"/>
                <a:tab pos="1092200" algn="l"/>
                <a:tab pos="1371600" algn="l"/>
                <a:tab pos="1651000" algn="l"/>
                <a:tab pos="1917700" algn="l"/>
                <a:tab pos="2197100" algn="l"/>
                <a:tab pos="2476500" algn="l"/>
                <a:tab pos="2743200" algn="l"/>
                <a:tab pos="3022600" algn="l"/>
                <a:tab pos="3302000" algn="l"/>
              </a:tabLst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T2=40.68, I2=5.2E11</a:t>
            </a:r>
            <a:r>
              <a:t>)</a:t>
            </a:r>
          </a:p>
        </p:txBody>
      </p:sp>
      <p:sp>
        <p:nvSpPr>
          <p:cNvPr id="223" name="Shape 223"/>
          <p:cNvSpPr/>
          <p:nvPr/>
        </p:nvSpPr>
        <p:spPr>
          <a:xfrm>
            <a:off x="4274202" y="1330824"/>
            <a:ext cx="5021385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continuous source with a maxwellian spectrum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6" name="Shape 66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7" name="Shape 67"/>
          <p:cNvSpPr/>
          <p:nvPr/>
        </p:nvSpPr>
        <p:spPr>
          <a:xfrm>
            <a:off x="231993" y="1619454"/>
            <a:ext cx="7470607" cy="214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200" u="sng"/>
            </a:pPr>
            <a:r>
              <a:t>In this session:</a:t>
            </a:r>
          </a:p>
          <a:p>
            <a:pPr>
              <a:buSzPct val="86287"/>
              <a:buBlip>
                <a:blip r:embed="rId2"/>
              </a:buBlip>
              <a:defRPr sz="2200"/>
            </a:pPr>
            <a:r>
              <a:t>  Overview of existing Source and Monitor components</a:t>
            </a:r>
          </a:p>
          <a:p>
            <a:pPr>
              <a:buSzPct val="70000"/>
              <a:buBlip>
                <a:blip r:embed="rId2"/>
              </a:buBlip>
              <a:defRPr sz="2200"/>
            </a:pPr>
            <a:r>
              <a:t>      Detailed description of the most commonly used ones</a:t>
            </a:r>
          </a:p>
          <a:p>
            <a:pPr>
              <a:buSzPct val="70000"/>
              <a:buBlip>
                <a:blip r:embed="rId2"/>
              </a:buBlip>
              <a:defRPr sz="2200"/>
            </a:pPr>
            <a:r>
              <a:t>How to ‘call’ them into a *.instr file</a:t>
            </a:r>
          </a:p>
          <a:p>
            <a:pPr>
              <a:buSzPct val="70000"/>
              <a:buBlip>
                <a:blip r:embed="rId2"/>
              </a:buBlip>
              <a:defRPr sz="2200"/>
            </a:pPr>
            <a:r>
              <a:t>Practical Exercise using sources and monitors</a:t>
            </a:r>
          </a:p>
        </p:txBody>
      </p:sp>
      <p:sp>
        <p:nvSpPr>
          <p:cNvPr id="68" name="Shape 68"/>
          <p:cNvSpPr/>
          <p:nvPr/>
        </p:nvSpPr>
        <p:spPr>
          <a:xfrm>
            <a:off x="168065" y="5150240"/>
            <a:ext cx="8900729" cy="4209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/>
            </a:pPr>
            <a:r>
              <a:t>IMPORTANT:</a:t>
            </a:r>
          </a:p>
          <a:p>
            <a:pPr>
              <a:defRPr sz="2200"/>
            </a:pPr>
            <a:r>
              <a:t>All (and more) of this information can be found in the online pdf component documentation</a:t>
            </a:r>
          </a:p>
          <a:p>
            <a:pPr>
              <a:defRPr sz="2200">
                <a:solidFill>
                  <a:srgbClr val="0061FF"/>
                </a:solidFill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http://www.mcstas.org/documentation/manual/mcstas-2.3-components.pdf</a:t>
            </a:r>
          </a:p>
          <a:p>
            <a:pPr>
              <a:defRPr sz="2200"/>
            </a:pPr>
          </a:p>
          <a:p>
            <a:pPr>
              <a:defRPr sz="2200"/>
            </a:pPr>
            <a:r>
              <a:t>also distributed with your McStas installation</a:t>
            </a:r>
          </a:p>
          <a:p>
            <a:pPr>
              <a:defRPr sz="2200"/>
            </a:pPr>
          </a:p>
          <a:p>
            <a:pPr>
              <a:defRPr sz="2200"/>
            </a:pPr>
            <a:r>
              <a:t>The component documentation along with the “</a:t>
            </a:r>
            <a:r>
              <a:rPr>
                <a:solidFill>
                  <a:srgbClr val="38571A"/>
                </a:solidFill>
              </a:rPr>
              <a:t>mcdoc component_you_are_searching_for</a:t>
            </a:r>
            <a:r>
              <a:t>” command, are your best friends when using McStas </a:t>
            </a:r>
          </a:p>
        </p:txBody>
      </p:sp>
      <p:sp>
        <p:nvSpPr>
          <p:cNvPr id="69" name="Shape 69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6" name="Shape 22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7" name="Shape 227"/>
          <p:cNvSpPr/>
          <p:nvPr/>
        </p:nvSpPr>
        <p:spPr>
          <a:xfrm>
            <a:off x="4697109" y="1265392"/>
            <a:ext cx="207440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C11A00"/>
                </a:solidFill>
              </a:defRPr>
            </a:lvl1pPr>
          </a:lstStyle>
          <a:p>
            <a:pPr/>
            <a:r>
              <a:t>Special Sources</a:t>
            </a:r>
          </a:p>
        </p:txBody>
      </p:sp>
      <p:sp>
        <p:nvSpPr>
          <p:cNvPr id="228" name="Shape 228"/>
          <p:cNvSpPr/>
          <p:nvPr/>
        </p:nvSpPr>
        <p:spPr>
          <a:xfrm>
            <a:off x="314721" y="1358825"/>
            <a:ext cx="8182770" cy="495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0622" marR="40622" defTabSz="1338130">
              <a:lnSpc>
                <a:spcPct val="93000"/>
              </a:lnSpc>
              <a:spcBef>
                <a:spcPts val="500"/>
              </a:spcBef>
              <a:defRPr u="sng">
                <a:uFill>
                  <a:solidFill>
                    <a:srgbClr val="000000"/>
                  </a:solidFill>
                </a:uFill>
              </a:defRPr>
            </a:pPr>
            <a:r>
              <a:t>“Feedback” components: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Adapt_check.comp        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Source_adapt.comp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Source_Optimizer.comp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Monitor_Optimizer.comp</a:t>
            </a:r>
          </a:p>
          <a:p>
            <a:pPr lvl="1" marL="17635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</a:p>
          <a:p>
            <a:pPr marL="40622" marR="40622" defTabSz="1338130">
              <a:lnSpc>
                <a:spcPct val="93000"/>
              </a:lnSpc>
              <a:spcBef>
                <a:spcPts val="500"/>
              </a:spcBef>
              <a:defRPr u="sng">
                <a:uFill>
                  <a:solidFill>
                    <a:srgbClr val="000000"/>
                  </a:solidFill>
                </a:uFill>
              </a:defRPr>
            </a:pPr>
            <a:r>
              <a:t>I/O mechanisms: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Virtual_input.comp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Virtual_output.comp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</a:t>
            </a:r>
            <a:r>
              <a:rPr u="sng"/>
              <a:t>Virtual_mcnp_ss_input.comp</a:t>
            </a:r>
            <a:r>
              <a:t> (useful for MCNP/McStas coupling </a:t>
            </a:r>
            <a:r>
              <a:rPr sz="1400">
                <a:latin typeface="+mn-lt"/>
                <a:ea typeface="+mn-ea"/>
                <a:cs typeface="+mn-cs"/>
                <a:sym typeface="Helvetica"/>
              </a:rPr>
              <a:t>(</a:t>
            </a:r>
            <a:r>
              <a:rPr b="1" sz="1400">
                <a:solidFill>
                  <a:srgbClr val="FF4013"/>
                </a:solidFill>
                <a:latin typeface="+mn-lt"/>
                <a:ea typeface="+mn-ea"/>
                <a:cs typeface="+mn-cs"/>
                <a:sym typeface="Helvetica"/>
              </a:rPr>
              <a:t>*</a:t>
            </a:r>
            <a:r>
              <a:rPr sz="1400">
                <a:latin typeface="+mn-lt"/>
                <a:ea typeface="+mn-ea"/>
                <a:cs typeface="+mn-cs"/>
                <a:sym typeface="Helvetica"/>
              </a:rPr>
              <a:t>)</a:t>
            </a:r>
            <a:r>
              <a:t>)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Virtual_tripoli4_input.comp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</a:t>
            </a:r>
            <a:r>
              <a:rPr u="sng"/>
              <a:t>Virtual_mcnp_ss_output.comp </a:t>
            </a:r>
            <a:r>
              <a:t>(useful for MCNP/McStas coupling </a:t>
            </a:r>
            <a:r>
              <a:rPr sz="1400">
                <a:latin typeface="+mn-lt"/>
                <a:ea typeface="+mn-ea"/>
                <a:cs typeface="+mn-cs"/>
                <a:sym typeface="Helvetica"/>
              </a:rPr>
              <a:t>(</a:t>
            </a:r>
            <a:r>
              <a:rPr b="1" sz="1400">
                <a:solidFill>
                  <a:srgbClr val="FF4013"/>
                </a:solidFill>
                <a:latin typeface="+mn-lt"/>
                <a:ea typeface="+mn-ea"/>
                <a:cs typeface="+mn-cs"/>
                <a:sym typeface="Helvetica"/>
              </a:rPr>
              <a:t>*</a:t>
            </a:r>
            <a:r>
              <a:rPr sz="1400">
                <a:latin typeface="+mn-lt"/>
                <a:ea typeface="+mn-ea"/>
                <a:cs typeface="+mn-cs"/>
                <a:sym typeface="Helvetica"/>
              </a:rPr>
              <a:t>)</a:t>
            </a:r>
            <a:r>
              <a:t>)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Virtual_tripoli4_output.comp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Vitess_input.comp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Vitess_output.comp</a:t>
            </a:r>
          </a:p>
        </p:txBody>
      </p:sp>
      <p:sp>
        <p:nvSpPr>
          <p:cNvPr id="229" name="Shape 229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230" name="Shape 230"/>
          <p:cNvSpPr/>
          <p:nvPr/>
        </p:nvSpPr>
        <p:spPr>
          <a:xfrm>
            <a:off x="393402" y="7038571"/>
            <a:ext cx="611740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54210">
              <a:spcBef>
                <a:spcPts val="900"/>
              </a:spcBef>
              <a:defRPr sz="1400">
                <a:latin typeface="+mn-lt"/>
                <a:ea typeface="+mn-ea"/>
                <a:cs typeface="+mn-cs"/>
                <a:sym typeface="Helvetica"/>
              </a:defRPr>
            </a:pPr>
            <a:r>
              <a:t> (</a:t>
            </a:r>
            <a:r>
              <a:rPr b="1">
                <a:solidFill>
                  <a:srgbClr val="FF4013"/>
                </a:solidFill>
              </a:rPr>
              <a:t>*</a:t>
            </a:r>
            <a:r>
              <a:t>) Klinkby, et. al (2013)   DOI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10.1016/j.nima.2012.10.052</a:t>
            </a:r>
            <a:r>
              <a:t> </a:t>
            </a:r>
            <a:endParaRPr sz="1200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3" name="Shape 23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4" name="Shape 234"/>
          <p:cNvSpPr/>
          <p:nvPr/>
        </p:nvSpPr>
        <p:spPr>
          <a:xfrm>
            <a:off x="4697109" y="1265392"/>
            <a:ext cx="207440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C11A00"/>
                </a:solidFill>
              </a:defRPr>
            </a:lvl1pPr>
          </a:lstStyle>
          <a:p>
            <a:pPr/>
            <a:r>
              <a:t>Special Sources</a:t>
            </a:r>
          </a:p>
        </p:txBody>
      </p:sp>
      <p:sp>
        <p:nvSpPr>
          <p:cNvPr id="235" name="Shape 235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236" name="Shape 236"/>
          <p:cNvSpPr/>
          <p:nvPr/>
        </p:nvSpPr>
        <p:spPr>
          <a:xfrm>
            <a:off x="393402" y="7038571"/>
            <a:ext cx="611740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54210">
              <a:spcBef>
                <a:spcPts val="900"/>
              </a:spcBef>
              <a:defRPr sz="1400">
                <a:latin typeface="+mn-lt"/>
                <a:ea typeface="+mn-ea"/>
                <a:cs typeface="+mn-cs"/>
                <a:sym typeface="Helvetica"/>
              </a:defRPr>
            </a:pPr>
            <a:r>
              <a:t> (</a:t>
            </a:r>
            <a:r>
              <a:rPr b="1">
                <a:solidFill>
                  <a:srgbClr val="FF4013"/>
                </a:solidFill>
              </a:rPr>
              <a:t>*</a:t>
            </a:r>
            <a:r>
              <a:t>) Klinkby, et. al (2013)   DOI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10.1016/j.nima.2012.10.052</a:t>
            </a:r>
            <a:r>
              <a:t> </a:t>
            </a:r>
            <a:endParaRPr sz="12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314721" y="1358825"/>
            <a:ext cx="8182770" cy="495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0622" marR="40622" defTabSz="1338130">
              <a:lnSpc>
                <a:spcPct val="93000"/>
              </a:lnSpc>
              <a:spcBef>
                <a:spcPts val="500"/>
              </a:spcBef>
              <a:defRPr u="sng">
                <a:uFill>
                  <a:solidFill>
                    <a:srgbClr val="000000"/>
                  </a:solidFill>
                </a:uFill>
              </a:defRPr>
            </a:pPr>
            <a:r>
              <a:t>“Feedback” components: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Adapt_check.comp        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Source_adapt.comp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Source_Optimizer.comp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Monitor_Optimizer.comp</a:t>
            </a:r>
          </a:p>
          <a:p>
            <a:pPr lvl="1" marL="17635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</a:p>
          <a:p>
            <a:pPr marL="40622" marR="40622" defTabSz="1338130">
              <a:lnSpc>
                <a:spcPct val="93000"/>
              </a:lnSpc>
              <a:spcBef>
                <a:spcPts val="500"/>
              </a:spcBef>
              <a:defRPr u="sng">
                <a:uFill>
                  <a:solidFill>
                    <a:srgbClr val="000000"/>
                  </a:solidFill>
                </a:uFill>
              </a:defRPr>
            </a:pPr>
            <a:r>
              <a:t>I/O mechanisms: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Virtual_input.comp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Virtual_output.comp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</a:t>
            </a:r>
            <a:r>
              <a:rPr u="sng"/>
              <a:t>Virtual_mcnp_ss_input.comp</a:t>
            </a:r>
            <a:r>
              <a:t> (useful for MCNP/McStas coupling </a:t>
            </a:r>
            <a:r>
              <a:rPr sz="1400">
                <a:latin typeface="+mn-lt"/>
                <a:ea typeface="+mn-ea"/>
                <a:cs typeface="+mn-cs"/>
                <a:sym typeface="Helvetica"/>
              </a:rPr>
              <a:t>(</a:t>
            </a:r>
            <a:r>
              <a:rPr b="1" sz="1400">
                <a:solidFill>
                  <a:srgbClr val="FF4013"/>
                </a:solidFill>
                <a:latin typeface="+mn-lt"/>
                <a:ea typeface="+mn-ea"/>
                <a:cs typeface="+mn-cs"/>
                <a:sym typeface="Helvetica"/>
              </a:rPr>
              <a:t>*</a:t>
            </a:r>
            <a:r>
              <a:rPr sz="1400">
                <a:latin typeface="+mn-lt"/>
                <a:ea typeface="+mn-ea"/>
                <a:cs typeface="+mn-cs"/>
                <a:sym typeface="Helvetica"/>
              </a:rPr>
              <a:t>)</a:t>
            </a:r>
            <a:r>
              <a:t>)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Virtual_tripoli4_input.comp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</a:t>
            </a:r>
            <a:r>
              <a:rPr u="sng"/>
              <a:t>Virtual_mcnp_ss_output.comp </a:t>
            </a:r>
            <a:r>
              <a:t>(useful for MCNP/McStas coupling </a:t>
            </a:r>
            <a:r>
              <a:rPr sz="1400">
                <a:latin typeface="+mn-lt"/>
                <a:ea typeface="+mn-ea"/>
                <a:cs typeface="+mn-cs"/>
                <a:sym typeface="Helvetica"/>
              </a:rPr>
              <a:t>(</a:t>
            </a:r>
            <a:r>
              <a:rPr b="1" sz="1400">
                <a:solidFill>
                  <a:srgbClr val="FF4013"/>
                </a:solidFill>
                <a:latin typeface="+mn-lt"/>
                <a:ea typeface="+mn-ea"/>
                <a:cs typeface="+mn-cs"/>
                <a:sym typeface="Helvetica"/>
              </a:rPr>
              <a:t>*</a:t>
            </a:r>
            <a:r>
              <a:rPr sz="1400">
                <a:latin typeface="+mn-lt"/>
                <a:ea typeface="+mn-ea"/>
                <a:cs typeface="+mn-cs"/>
                <a:sym typeface="Helvetica"/>
              </a:rPr>
              <a:t>)</a:t>
            </a:r>
            <a:r>
              <a:t>)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Virtual_tripoli4_output.comp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Vitess_input.comp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Vitess_output.comp</a:t>
            </a:r>
          </a:p>
        </p:txBody>
      </p:sp>
      <p:sp>
        <p:nvSpPr>
          <p:cNvPr id="238" name="Shape 238"/>
          <p:cNvSpPr/>
          <p:nvPr/>
        </p:nvSpPr>
        <p:spPr>
          <a:xfrm>
            <a:off x="869" y="2988239"/>
            <a:ext cx="10061266" cy="826146"/>
          </a:xfrm>
          <a:prstGeom prst="rect">
            <a:avLst/>
          </a:prstGeom>
          <a:solidFill>
            <a:srgbClr val="FFFB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E32400"/>
                </a:solidFill>
              </a:defRPr>
            </a:pPr>
            <a:r>
              <a:t>Need more practical info on that? </a:t>
            </a:r>
          </a:p>
          <a:p>
            <a:pPr>
              <a:defRPr sz="2400">
                <a:solidFill>
                  <a:srgbClr val="E32400"/>
                </a:solidFill>
              </a:defRPr>
            </a:pPr>
            <a:r>
              <a:t>Ask the instructors (could say someti)</a:t>
            </a:r>
          </a:p>
        </p:txBody>
      </p:sp>
      <p:pic>
        <p:nvPicPr>
          <p:cNvPr id="239" name="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64693">
            <a:off x="6398157" y="3295019"/>
            <a:ext cx="889015" cy="1438430"/>
          </a:xfrm>
          <a:prstGeom prst="rect">
            <a:avLst/>
          </a:prstGeom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2" name="Shape 2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3" name="Shape 24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44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4990" y="1405214"/>
            <a:ext cx="7298900" cy="5487964"/>
          </a:xfrm>
          <a:prstGeom prst="rect">
            <a:avLst/>
          </a:prstGeom>
        </p:spPr>
      </p:pic>
      <p:sp>
        <p:nvSpPr>
          <p:cNvPr id="245" name="Shape 245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8" name="Shape 2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9" name="Shape 24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0" name="Shape 250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251" name="Shape 251"/>
          <p:cNvSpPr/>
          <p:nvPr/>
        </p:nvSpPr>
        <p:spPr>
          <a:xfrm>
            <a:off x="1067973" y="1481763"/>
            <a:ext cx="1415644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B51A00"/>
                </a:solidFill>
              </a:defRPr>
            </a:lvl1pPr>
          </a:lstStyle>
          <a:p>
            <a:pPr/>
            <a:r>
              <a:t>Semantics</a:t>
            </a:r>
          </a:p>
        </p:txBody>
      </p:sp>
      <p:sp>
        <p:nvSpPr>
          <p:cNvPr id="252" name="Shape 252"/>
          <p:cNvSpPr/>
          <p:nvPr/>
        </p:nvSpPr>
        <p:spPr>
          <a:xfrm>
            <a:off x="128724" y="2829166"/>
            <a:ext cx="8508749" cy="3284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SzPct val="171000"/>
              <a:buBlip>
                <a:blip r:embed="rId2"/>
              </a:buBlip>
            </a:pPr>
            <a:r>
              <a:t>  In reality:</a:t>
            </a:r>
          </a:p>
          <a:p>
            <a:pPr lvl="2" marL="685800" indent="0">
              <a:buSzPct val="80000"/>
              <a:buBlip>
                <a:blip r:embed="rId2"/>
              </a:buBlip>
            </a:pPr>
            <a:r>
              <a:t>  Monitor: intensity probe of the beam; transparent to neutrons; has efficiency &lt;1%</a:t>
            </a:r>
          </a:p>
          <a:p>
            <a:pPr lvl="2" marL="685800" indent="0">
              <a:buSzPct val="80000"/>
              <a:buBlip>
                <a:blip r:embed="rId2"/>
              </a:buBlip>
            </a:pPr>
            <a:r>
              <a:t>  Detector:  should detect each and every neutron; as high efficiency as possible.</a:t>
            </a:r>
          </a:p>
          <a:p>
            <a:pPr lvl="1" marL="342900" indent="0">
              <a:buSzPct val="171000"/>
              <a:buBlip>
                <a:blip r:embed="rId2"/>
              </a:buBlip>
            </a:pPr>
          </a:p>
          <a:p>
            <a:pPr/>
          </a:p>
          <a:p>
            <a:pPr>
              <a:buSzPct val="171000"/>
              <a:buBlip>
                <a:blip r:embed="rId2"/>
              </a:buBlip>
            </a:pPr>
            <a:r>
              <a:t>  In McStas:</a:t>
            </a:r>
          </a:p>
          <a:p>
            <a:pPr lvl="2" marL="914400" indent="0">
              <a:buSzPct val="80000"/>
              <a:buBlip>
                <a:blip r:embed="rId2"/>
              </a:buBlip>
            </a:pPr>
            <a:r>
              <a:t>  In simulations we can program monitors and detectors to behave any way we like. We refer to both of those indistinguishably as ‘monitors’.</a:t>
            </a:r>
          </a:p>
          <a:p>
            <a:pPr/>
          </a:p>
          <a:p>
            <a:pPr lvl="3" indent="685800"/>
            <a:r>
              <a:t>    (With exception of PSD_Detector that models a “physical” He</a:t>
            </a:r>
            <a:r>
              <a:rPr baseline="31999"/>
              <a:t>3</a:t>
            </a:r>
            <a:r>
              <a:t> detector)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5" name="Shape 25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6" name="Shape 25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7" name="Shape 257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258" name="Shape 258"/>
          <p:cNvSpPr/>
          <p:nvPr/>
        </p:nvSpPr>
        <p:spPr>
          <a:xfrm>
            <a:off x="869" y="1304732"/>
            <a:ext cx="24587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00A3D7"/>
                </a:solidFill>
              </a:defRPr>
            </a:lvl1pPr>
          </a:lstStyle>
          <a:p>
            <a:pPr/>
            <a:r>
              <a:t>L_monitor.comp</a:t>
            </a:r>
          </a:p>
        </p:txBody>
      </p:sp>
      <p:pic>
        <p:nvPicPr>
          <p:cNvPr id="259" name="Screen Shot 2016-02-02 at 10.03.0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4104" y="1703052"/>
            <a:ext cx="5886283" cy="3924190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hape 260"/>
          <p:cNvSpPr/>
          <p:nvPr/>
        </p:nvSpPr>
        <p:spPr>
          <a:xfrm>
            <a:off x="5778966" y="1304732"/>
            <a:ext cx="3471191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1-D wavelength sensitive monitor</a:t>
            </a:r>
          </a:p>
        </p:txBody>
      </p:sp>
      <p:sp>
        <p:nvSpPr>
          <p:cNvPr id="261" name="Shape 261"/>
          <p:cNvSpPr/>
          <p:nvPr/>
        </p:nvSpPr>
        <p:spPr>
          <a:xfrm>
            <a:off x="136864" y="5882952"/>
            <a:ext cx="8861389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54210"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t>Example: </a:t>
            </a:r>
          </a:p>
          <a:p>
            <a:pPr defTabSz="354210"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38571A"/>
                </a:solidFill>
              </a:rPr>
              <a:t>COMPONENT </a:t>
            </a:r>
            <a:r>
              <a:t>my_L_monitor </a:t>
            </a:r>
            <a:r>
              <a:rPr>
                <a:solidFill>
                  <a:srgbClr val="38571A"/>
                </a:solidFill>
              </a:rPr>
              <a:t>= L_monitor(</a:t>
            </a:r>
            <a:r>
              <a:rPr>
                <a:solidFill>
                  <a:srgbClr val="0061FF"/>
                </a:solidFill>
              </a:rPr>
              <a:t>xmin=-0.1, xmax=0.1, ymin=-0.1,   </a:t>
            </a:r>
            <a:endParaRPr>
              <a:solidFill>
                <a:srgbClr val="0061FF"/>
              </a:solidFill>
            </a:endParaRPr>
          </a:p>
          <a:p>
            <a:pPr defTabSz="354210"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                      ymax=0.1, nL=20, filename="Output.L", </a:t>
            </a:r>
            <a:endParaRPr>
              <a:solidFill>
                <a:srgbClr val="0061FF"/>
              </a:solidFill>
            </a:endParaRPr>
          </a:p>
          <a:p>
            <a:pPr defTabSz="354210"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                      Lmin=2, Lmax=10</a:t>
            </a:r>
            <a:r>
              <a:rPr>
                <a:solidFill>
                  <a:srgbClr val="38571A"/>
                </a:solidFill>
              </a:rP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4" name="Shape 26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5" name="dropped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701" y="1531721"/>
            <a:ext cx="8664687" cy="5940377"/>
          </a:xfrm>
          <a:prstGeom prst="rect">
            <a:avLst/>
          </a:prstGeom>
        </p:spPr>
      </p:pic>
      <p:sp>
        <p:nvSpPr>
          <p:cNvPr id="266" name="Shape 26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7" name="Shape 267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268" name="Shape 268"/>
          <p:cNvSpPr/>
          <p:nvPr/>
        </p:nvSpPr>
        <p:spPr>
          <a:xfrm>
            <a:off x="869" y="1304732"/>
            <a:ext cx="24587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00A3D7"/>
                </a:solidFill>
              </a:defRPr>
            </a:lvl1pPr>
          </a:lstStyle>
          <a:p>
            <a:pPr/>
            <a:r>
              <a:t>L_monitor.comp</a:t>
            </a:r>
          </a:p>
        </p:txBody>
      </p:sp>
      <p:sp>
        <p:nvSpPr>
          <p:cNvPr id="269" name="Shape 269"/>
          <p:cNvSpPr/>
          <p:nvPr/>
        </p:nvSpPr>
        <p:spPr>
          <a:xfrm>
            <a:off x="5778966" y="1304732"/>
            <a:ext cx="3471191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1-D wavelength sensitive monitor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2" name="Shape 27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3" name="dropped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701" y="1531721"/>
            <a:ext cx="8664687" cy="5940377"/>
          </a:xfrm>
          <a:prstGeom prst="rect">
            <a:avLst/>
          </a:prstGeom>
        </p:spPr>
      </p:pic>
      <p:sp>
        <p:nvSpPr>
          <p:cNvPr id="274" name="Shape 274"/>
          <p:cNvSpPr/>
          <p:nvPr>
            <p:ph type="sldNum" sz="quarter" idx="2"/>
          </p:nvPr>
        </p:nvSpPr>
        <p:spPr>
          <a:xfrm>
            <a:off x="-288573" y="7211439"/>
            <a:ext cx="356973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  <p:sp>
        <p:nvSpPr>
          <p:cNvPr id="275" name="Shape 275"/>
          <p:cNvSpPr/>
          <p:nvPr/>
        </p:nvSpPr>
        <p:spPr>
          <a:xfrm>
            <a:off x="1214468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276" name="Shape 276"/>
          <p:cNvSpPr/>
          <p:nvPr/>
        </p:nvSpPr>
        <p:spPr>
          <a:xfrm>
            <a:off x="869" y="1304732"/>
            <a:ext cx="24587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u="sng">
                <a:solidFill>
                  <a:srgbClr val="00A3D7"/>
                </a:solidFill>
              </a:defRPr>
            </a:lvl1pPr>
          </a:lstStyle>
          <a:p>
            <a:pPr/>
            <a:r>
              <a:t>L_monitor.comp</a:t>
            </a:r>
          </a:p>
        </p:txBody>
      </p:sp>
      <p:sp>
        <p:nvSpPr>
          <p:cNvPr id="277" name="Shape 277"/>
          <p:cNvSpPr/>
          <p:nvPr/>
        </p:nvSpPr>
        <p:spPr>
          <a:xfrm>
            <a:off x="2307775" y="1304732"/>
            <a:ext cx="3471192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1-D wavelength sensitive monitor</a:t>
            </a:r>
          </a:p>
        </p:txBody>
      </p:sp>
      <p:sp>
        <p:nvSpPr>
          <p:cNvPr id="278" name="Shape 278"/>
          <p:cNvSpPr/>
          <p:nvPr/>
        </p:nvSpPr>
        <p:spPr>
          <a:xfrm>
            <a:off x="1282836" y="1995363"/>
            <a:ext cx="6392991" cy="812877"/>
          </a:xfrm>
          <a:prstGeom prst="ellipse">
            <a:avLst/>
          </a:prstGeom>
          <a:ln w="25400">
            <a:solidFill>
              <a:srgbClr val="FF260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79" name="Shape 279"/>
          <p:cNvSpPr/>
          <p:nvPr/>
        </p:nvSpPr>
        <p:spPr>
          <a:xfrm flipV="1">
            <a:off x="2297124" y="2536806"/>
            <a:ext cx="1" cy="2282317"/>
          </a:xfrm>
          <a:prstGeom prst="line">
            <a:avLst/>
          </a:prstGeom>
          <a:ln w="25400">
            <a:solidFill>
              <a:srgbClr val="FF31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80" name="Shape 280"/>
          <p:cNvSpPr/>
          <p:nvPr/>
        </p:nvSpPr>
        <p:spPr>
          <a:xfrm>
            <a:off x="1360429" y="4860145"/>
            <a:ext cx="1476188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2700"/>
                </a:solidFill>
              </a:defRPr>
            </a:lvl1pPr>
          </a:lstStyle>
          <a:p>
            <a:pPr/>
            <a:r>
              <a:t>“Intensity” n/s</a:t>
            </a:r>
          </a:p>
        </p:txBody>
      </p:sp>
      <p:sp>
        <p:nvSpPr>
          <p:cNvPr id="281" name="Shape 281"/>
          <p:cNvSpPr/>
          <p:nvPr/>
        </p:nvSpPr>
        <p:spPr>
          <a:xfrm flipV="1">
            <a:off x="3437135" y="2536806"/>
            <a:ext cx="1" cy="1798980"/>
          </a:xfrm>
          <a:prstGeom prst="line">
            <a:avLst/>
          </a:prstGeom>
          <a:ln w="25400">
            <a:solidFill>
              <a:srgbClr val="FF31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82" name="Shape 282"/>
          <p:cNvSpPr/>
          <p:nvPr/>
        </p:nvSpPr>
        <p:spPr>
          <a:xfrm>
            <a:off x="-1407210" y="4475722"/>
            <a:ext cx="38013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FF2700"/>
                </a:solidFill>
              </a:defRPr>
            </a:lvl1pPr>
          </a:lstStyle>
          <a:p>
            <a:pPr/>
            <a:r>
              <a:t>Statistical RMS variance on intensity</a:t>
            </a:r>
          </a:p>
        </p:txBody>
      </p:sp>
      <p:sp>
        <p:nvSpPr>
          <p:cNvPr id="283" name="Shape 283"/>
          <p:cNvSpPr/>
          <p:nvPr/>
        </p:nvSpPr>
        <p:spPr>
          <a:xfrm flipV="1">
            <a:off x="4714837" y="2536806"/>
            <a:ext cx="1" cy="1440503"/>
          </a:xfrm>
          <a:prstGeom prst="line">
            <a:avLst/>
          </a:prstGeom>
          <a:ln w="25400">
            <a:solidFill>
              <a:srgbClr val="FF31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84" name="Shape 284"/>
          <p:cNvSpPr/>
          <p:nvPr/>
        </p:nvSpPr>
        <p:spPr>
          <a:xfrm>
            <a:off x="365085" y="3985047"/>
            <a:ext cx="3395289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FF2700"/>
                </a:solidFill>
              </a:defRPr>
            </a:lvl1pPr>
          </a:lstStyle>
          <a:p>
            <a:pPr/>
            <a:r>
              <a:t># neutron rays / events recorded</a:t>
            </a:r>
          </a:p>
        </p:txBody>
      </p:sp>
      <p:sp>
        <p:nvSpPr>
          <p:cNvPr id="285" name="Shape 285"/>
          <p:cNvSpPr/>
          <p:nvPr/>
        </p:nvSpPr>
        <p:spPr>
          <a:xfrm flipV="1">
            <a:off x="6287591" y="2536806"/>
            <a:ext cx="1" cy="630239"/>
          </a:xfrm>
          <a:prstGeom prst="line">
            <a:avLst/>
          </a:prstGeom>
          <a:ln w="25400">
            <a:solidFill>
              <a:srgbClr val="FF31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86" name="Shape 286"/>
          <p:cNvSpPr/>
          <p:nvPr/>
        </p:nvSpPr>
        <p:spPr>
          <a:xfrm>
            <a:off x="1576750" y="3227663"/>
            <a:ext cx="3306104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FF2700"/>
                </a:solidFill>
              </a:defRPr>
            </a:lvl1pPr>
          </a:lstStyle>
          <a:p>
            <a:pPr/>
            <a:r>
              <a:t>Signal stats, mean &amp; spread wl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9" name="Shape 28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0" name="dropped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701" y="1531721"/>
            <a:ext cx="8664687" cy="5940377"/>
          </a:xfrm>
          <a:prstGeom prst="rect">
            <a:avLst/>
          </a:prstGeom>
        </p:spPr>
      </p:pic>
      <p:sp>
        <p:nvSpPr>
          <p:cNvPr id="291" name="Shape 291"/>
          <p:cNvSpPr/>
          <p:nvPr>
            <p:ph type="sldNum" sz="quarter" idx="2"/>
          </p:nvPr>
        </p:nvSpPr>
        <p:spPr>
          <a:xfrm>
            <a:off x="-288573" y="7211439"/>
            <a:ext cx="356973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  <p:sp>
        <p:nvSpPr>
          <p:cNvPr id="292" name="Shape 292"/>
          <p:cNvSpPr/>
          <p:nvPr/>
        </p:nvSpPr>
        <p:spPr>
          <a:xfrm>
            <a:off x="1214468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293" name="Shape 293"/>
          <p:cNvSpPr/>
          <p:nvPr/>
        </p:nvSpPr>
        <p:spPr>
          <a:xfrm>
            <a:off x="869" y="1304732"/>
            <a:ext cx="24587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u="sng">
                <a:solidFill>
                  <a:srgbClr val="00A3D7"/>
                </a:solidFill>
              </a:defRPr>
            </a:lvl1pPr>
          </a:lstStyle>
          <a:p>
            <a:pPr/>
            <a:r>
              <a:t>L_monitor.comp</a:t>
            </a:r>
          </a:p>
        </p:txBody>
      </p:sp>
      <p:sp>
        <p:nvSpPr>
          <p:cNvPr id="294" name="Shape 294"/>
          <p:cNvSpPr/>
          <p:nvPr/>
        </p:nvSpPr>
        <p:spPr>
          <a:xfrm>
            <a:off x="2307775" y="1304732"/>
            <a:ext cx="3471192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1-D wavelength sensitive monitor</a:t>
            </a:r>
          </a:p>
        </p:txBody>
      </p:sp>
      <p:sp>
        <p:nvSpPr>
          <p:cNvPr id="295" name="Shape 295"/>
          <p:cNvSpPr/>
          <p:nvPr/>
        </p:nvSpPr>
        <p:spPr>
          <a:xfrm>
            <a:off x="1282836" y="1995363"/>
            <a:ext cx="6392991" cy="812877"/>
          </a:xfrm>
          <a:prstGeom prst="ellipse">
            <a:avLst/>
          </a:prstGeom>
          <a:ln w="25400">
            <a:solidFill>
              <a:srgbClr val="FF260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96" name="Shape 296"/>
          <p:cNvSpPr/>
          <p:nvPr/>
        </p:nvSpPr>
        <p:spPr>
          <a:xfrm flipV="1">
            <a:off x="2297124" y="2536806"/>
            <a:ext cx="1" cy="2282317"/>
          </a:xfrm>
          <a:prstGeom prst="line">
            <a:avLst/>
          </a:prstGeom>
          <a:ln w="25400">
            <a:solidFill>
              <a:srgbClr val="FF31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97" name="Shape 297"/>
          <p:cNvSpPr/>
          <p:nvPr/>
        </p:nvSpPr>
        <p:spPr>
          <a:xfrm>
            <a:off x="-115757" y="4860145"/>
            <a:ext cx="1476187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FF2700"/>
                </a:solidFill>
              </a:defRPr>
            </a:lvl1pPr>
          </a:lstStyle>
          <a:p>
            <a:pPr/>
            <a:r>
              <a:t>“Intensity” n/s</a:t>
            </a:r>
          </a:p>
        </p:txBody>
      </p:sp>
      <p:sp>
        <p:nvSpPr>
          <p:cNvPr id="298" name="Shape 298"/>
          <p:cNvSpPr/>
          <p:nvPr/>
        </p:nvSpPr>
        <p:spPr>
          <a:xfrm flipV="1">
            <a:off x="3437135" y="2536806"/>
            <a:ext cx="1" cy="1798980"/>
          </a:xfrm>
          <a:prstGeom prst="line">
            <a:avLst/>
          </a:prstGeom>
          <a:ln w="25400">
            <a:solidFill>
              <a:srgbClr val="FF31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99" name="Shape 299"/>
          <p:cNvSpPr/>
          <p:nvPr/>
        </p:nvSpPr>
        <p:spPr>
          <a:xfrm>
            <a:off x="-1407210" y="4475722"/>
            <a:ext cx="38013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FF2700"/>
                </a:solidFill>
              </a:defRPr>
            </a:lvl1pPr>
          </a:lstStyle>
          <a:p>
            <a:pPr/>
            <a:r>
              <a:t>Statistical RMS variance on intensity</a:t>
            </a:r>
          </a:p>
        </p:txBody>
      </p:sp>
      <p:sp>
        <p:nvSpPr>
          <p:cNvPr id="300" name="Shape 300"/>
          <p:cNvSpPr/>
          <p:nvPr/>
        </p:nvSpPr>
        <p:spPr>
          <a:xfrm flipV="1">
            <a:off x="4714837" y="2536806"/>
            <a:ext cx="1" cy="1440503"/>
          </a:xfrm>
          <a:prstGeom prst="line">
            <a:avLst/>
          </a:prstGeom>
          <a:ln w="25400">
            <a:solidFill>
              <a:srgbClr val="FF31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01" name="Shape 301"/>
          <p:cNvSpPr/>
          <p:nvPr/>
        </p:nvSpPr>
        <p:spPr>
          <a:xfrm>
            <a:off x="365085" y="3985047"/>
            <a:ext cx="3395289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FF2700"/>
                </a:solidFill>
              </a:defRPr>
            </a:lvl1pPr>
          </a:lstStyle>
          <a:p>
            <a:pPr/>
            <a:r>
              <a:t># neutron rays / events recorded</a:t>
            </a:r>
          </a:p>
        </p:txBody>
      </p:sp>
      <p:sp>
        <p:nvSpPr>
          <p:cNvPr id="302" name="Shape 302"/>
          <p:cNvSpPr/>
          <p:nvPr/>
        </p:nvSpPr>
        <p:spPr>
          <a:xfrm flipV="1">
            <a:off x="6287591" y="2536806"/>
            <a:ext cx="1" cy="630239"/>
          </a:xfrm>
          <a:prstGeom prst="line">
            <a:avLst/>
          </a:prstGeom>
          <a:ln w="25400">
            <a:solidFill>
              <a:srgbClr val="FF31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03" name="Shape 303"/>
          <p:cNvSpPr/>
          <p:nvPr/>
        </p:nvSpPr>
        <p:spPr>
          <a:xfrm>
            <a:off x="1576750" y="3227663"/>
            <a:ext cx="3306104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FF2700"/>
                </a:solidFill>
              </a:defRPr>
            </a:lvl1pPr>
          </a:lstStyle>
          <a:p>
            <a:pPr/>
            <a:r>
              <a:t>Signal stats, mean &amp; spread wl </a:t>
            </a:r>
          </a:p>
        </p:txBody>
      </p:sp>
      <p:sp>
        <p:nvSpPr>
          <p:cNvPr id="304" name="Shape 304"/>
          <p:cNvSpPr/>
          <p:nvPr/>
        </p:nvSpPr>
        <p:spPr>
          <a:xfrm>
            <a:off x="1142146" y="3781182"/>
            <a:ext cx="6942183" cy="1873513"/>
          </a:xfrm>
          <a:prstGeom prst="ellipse">
            <a:avLst/>
          </a:prstGeom>
          <a:ln w="25400">
            <a:solidFill>
              <a:srgbClr val="00F90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05" name="Shape 305"/>
          <p:cNvSpPr/>
          <p:nvPr/>
        </p:nvSpPr>
        <p:spPr>
          <a:xfrm flipV="1">
            <a:off x="4294838" y="5477780"/>
            <a:ext cx="1" cy="630239"/>
          </a:xfrm>
          <a:prstGeom prst="line">
            <a:avLst/>
          </a:prstGeom>
          <a:ln w="25400">
            <a:solidFill>
              <a:srgbClr val="00F60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06" name="Shape 306"/>
          <p:cNvSpPr/>
          <p:nvPr/>
        </p:nvSpPr>
        <p:spPr>
          <a:xfrm>
            <a:off x="618992" y="6187023"/>
            <a:ext cx="2937754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00F600"/>
                </a:solidFill>
              </a:defRPr>
            </a:lvl1pPr>
          </a:lstStyle>
          <a:p>
            <a:pPr/>
            <a:r>
              <a:t>Same info available “pr. bin”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9" name="Shape 30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0" name="Shape 31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11" name="Shape 311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312" name="Shape 312"/>
          <p:cNvSpPr/>
          <p:nvPr/>
        </p:nvSpPr>
        <p:spPr>
          <a:xfrm>
            <a:off x="869" y="1304732"/>
            <a:ext cx="24587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00A3D7"/>
                </a:solidFill>
              </a:defRPr>
            </a:lvl1pPr>
          </a:lstStyle>
          <a:p>
            <a:pPr/>
            <a:r>
              <a:t>PSD_monitor.comp</a:t>
            </a:r>
          </a:p>
        </p:txBody>
      </p:sp>
      <p:sp>
        <p:nvSpPr>
          <p:cNvPr id="313" name="Shape 313"/>
          <p:cNvSpPr/>
          <p:nvPr/>
        </p:nvSpPr>
        <p:spPr>
          <a:xfrm>
            <a:off x="5778966" y="1304732"/>
            <a:ext cx="3102618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2-D position sensitive monitor</a:t>
            </a:r>
          </a:p>
        </p:txBody>
      </p:sp>
      <p:pic>
        <p:nvPicPr>
          <p:cNvPr id="314" name="Screen Shot 2016-02-02 at 10.57.47 AM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4104" y="1703052"/>
            <a:ext cx="5881366" cy="3924190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Shape 315"/>
          <p:cNvSpPr/>
          <p:nvPr/>
        </p:nvSpPr>
        <p:spPr>
          <a:xfrm>
            <a:off x="64254" y="6030478"/>
            <a:ext cx="9067925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54210"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t>Example: </a:t>
            </a:r>
          </a:p>
          <a:p>
            <a:pPr defTabSz="354210"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38571A"/>
                </a:solidFill>
              </a:rPr>
              <a:t>COMPONENT </a:t>
            </a:r>
            <a:r>
              <a:t>my_PSD_monitor = </a:t>
            </a:r>
            <a:r>
              <a:rPr>
                <a:solidFill>
                  <a:srgbClr val="38571A"/>
                </a:solidFill>
              </a:rPr>
              <a:t>PSD_monitor</a:t>
            </a:r>
            <a:r>
              <a:t>(</a:t>
            </a:r>
            <a:r>
              <a:rPr>
                <a:solidFill>
                  <a:srgbClr val="0061FF"/>
                </a:solidFill>
              </a:rPr>
              <a:t>xmin=-0.1, xmax=0.1, ymin=-0.1                 </a:t>
            </a:r>
            <a:endParaRPr>
              <a:solidFill>
                <a:srgbClr val="0061FF"/>
              </a:solidFill>
            </a:endParaRPr>
          </a:p>
          <a:p>
            <a:pPr lvl="8" indent="1828800" defTabSz="354210"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  ymax=0.1, nx=90, ny=90, </a:t>
            </a:r>
            <a:endParaRPr>
              <a:solidFill>
                <a:srgbClr val="0061FF"/>
              </a:solidFill>
            </a:endParaRPr>
          </a:p>
          <a:p>
            <a:pPr lvl="8" indent="1828800" defTabSz="354210"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  filename="Output.psd"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8" name="Shape 31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9" name="Shape 31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20" name="Shape 320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321" name="Shape 321"/>
          <p:cNvSpPr/>
          <p:nvPr/>
        </p:nvSpPr>
        <p:spPr>
          <a:xfrm>
            <a:off x="869" y="1304732"/>
            <a:ext cx="24587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00A3D7"/>
                </a:solidFill>
              </a:defRPr>
            </a:lvl1pPr>
          </a:lstStyle>
          <a:p>
            <a:pPr/>
            <a:r>
              <a:t>PSD_monitor.comp</a:t>
            </a:r>
          </a:p>
        </p:txBody>
      </p:sp>
      <p:sp>
        <p:nvSpPr>
          <p:cNvPr id="322" name="Shape 322"/>
          <p:cNvSpPr/>
          <p:nvPr/>
        </p:nvSpPr>
        <p:spPr>
          <a:xfrm>
            <a:off x="5778966" y="1304732"/>
            <a:ext cx="3102618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2-D position sensitive monitor</a:t>
            </a:r>
          </a:p>
        </p:txBody>
      </p:sp>
      <p:sp>
        <p:nvSpPr>
          <p:cNvPr id="323" name="Shape 323"/>
          <p:cNvSpPr/>
          <p:nvPr/>
        </p:nvSpPr>
        <p:spPr>
          <a:xfrm>
            <a:off x="64254" y="6030478"/>
            <a:ext cx="9067925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54210"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t>Example: </a:t>
            </a:r>
          </a:p>
          <a:p>
            <a:pPr defTabSz="354210"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38571A"/>
                </a:solidFill>
              </a:rPr>
              <a:t>COMPONENT </a:t>
            </a:r>
            <a:r>
              <a:t>my_PSD_monitor = </a:t>
            </a:r>
            <a:r>
              <a:rPr>
                <a:solidFill>
                  <a:srgbClr val="38571A"/>
                </a:solidFill>
              </a:rPr>
              <a:t>PSD_monitor</a:t>
            </a:r>
            <a:r>
              <a:t>(</a:t>
            </a:r>
            <a:r>
              <a:rPr>
                <a:solidFill>
                  <a:srgbClr val="0061FF"/>
                </a:solidFill>
              </a:rPr>
              <a:t>xmin=-0.1, xmax=0.1, ymin=-0.1                 </a:t>
            </a:r>
            <a:endParaRPr>
              <a:solidFill>
                <a:srgbClr val="0061FF"/>
              </a:solidFill>
            </a:endParaRPr>
          </a:p>
          <a:p>
            <a:pPr lvl="8" indent="1828800" defTabSz="354210"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  ymax=0.1, nx=90, ny=90, </a:t>
            </a:r>
            <a:endParaRPr>
              <a:solidFill>
                <a:srgbClr val="0061FF"/>
              </a:solidFill>
            </a:endParaRPr>
          </a:p>
          <a:p>
            <a:pPr lvl="8" indent="1828800" defTabSz="354210"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  filename="Output.psd"</a:t>
            </a:r>
            <a:r>
              <a:t>)</a:t>
            </a:r>
          </a:p>
        </p:txBody>
      </p:sp>
      <p:pic>
        <p:nvPicPr>
          <p:cNvPr id="324" name="dropped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350" y="1516475"/>
            <a:ext cx="8959739" cy="596004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28587" indent="-128587" defTabSz="449073">
              <a:lnSpc>
                <a:spcPct val="93000"/>
              </a:lnSpc>
              <a:spcBef>
                <a:spcPts val="14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Mathematical: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Source_simple.comp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Source_div.comp</a:t>
            </a:r>
          </a:p>
          <a:p>
            <a:pPr marL="128587" indent="-128587" defTabSz="449073">
              <a:lnSpc>
                <a:spcPct val="93000"/>
              </a:lnSpc>
              <a:spcBef>
                <a:spcPts val="14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 </a:t>
            </a:r>
          </a:p>
          <a:p>
            <a:pPr marL="128587" indent="-128587" defTabSz="449073">
              <a:lnSpc>
                <a:spcPct val="93000"/>
              </a:lnSpc>
              <a:spcBef>
                <a:spcPts val="14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Pulsed sources: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ESS_moderator.comp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Moderator.comp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SNS_source.comp (</a:t>
            </a:r>
            <a:r>
              <a:rPr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*</a:t>
            </a:r>
            <a:r>
              <a:t>)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ISIS_moderator.comp (</a:t>
            </a:r>
            <a:r>
              <a:rPr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*</a:t>
            </a:r>
            <a:r>
              <a:t>)</a:t>
            </a:r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4" name="Shape 74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75" name="Shape 75"/>
          <p:cNvSpPr/>
          <p:nvPr/>
        </p:nvSpPr>
        <p:spPr>
          <a:xfrm>
            <a:off x="1199243" y="6807448"/>
            <a:ext cx="5705603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344371" indent="-344371" defTabSz="449073">
              <a:lnSpc>
                <a:spcPct val="93000"/>
              </a:lnSpc>
              <a:spcBef>
                <a:spcPts val="1400"/>
              </a:spcBef>
              <a:defRPr sz="1400">
                <a:uFill>
                  <a:solidFill>
                    <a:srgbClr val="000000"/>
                  </a:solidFill>
                </a:uFill>
              </a:defRPr>
            </a:pPr>
            <a:r>
              <a:t> (</a:t>
            </a:r>
            <a:r>
              <a:rPr sz="1800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*</a:t>
            </a:r>
            <a:r>
              <a:t>) contributed (can be found in /mcstas/installation/folder/</a:t>
            </a:r>
            <a:r>
              <a:t>contrib</a:t>
            </a:r>
            <a:r>
              <a:t> 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7" name="Shape 32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8" name="Shape 32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29" name="Shape 329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330" name="Shape 330"/>
          <p:cNvSpPr/>
          <p:nvPr/>
        </p:nvSpPr>
        <p:spPr>
          <a:xfrm>
            <a:off x="4697109" y="1255557"/>
            <a:ext cx="2016467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C11A00"/>
                </a:solidFill>
              </a:defRPr>
            </a:lvl1pPr>
          </a:lstStyle>
          <a:p>
            <a:pPr/>
            <a:r>
              <a:t>More Monitors</a:t>
            </a:r>
          </a:p>
        </p:txBody>
      </p:sp>
      <p:sp>
        <p:nvSpPr>
          <p:cNvPr id="331" name="Shape 331"/>
          <p:cNvSpPr/>
          <p:nvPr/>
        </p:nvSpPr>
        <p:spPr>
          <a:xfrm>
            <a:off x="285216" y="1339155"/>
            <a:ext cx="7710687" cy="651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TOF_monitor.comp        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E_monitor.comp  (1-D energy sensitive monitor)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Res_monitor.comp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TOF2</a:t>
            </a:r>
            <a:r>
              <a:t>E_monitor.comp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Divergence_monitor.comp (2-D divergence monitor)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EPSD_monitor.comp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DivPos_monitor.comp (2-D divergence and position monitor)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Brilliance_monitor.comp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DivLambda_monitor.comp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Hdiv_monitor.comp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PSDlin_monitor.comp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PSD_monitor_4PI.comp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Monitor_Sqw.comp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Pol_monitor.comp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Monitor_4PI.comp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.......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Monitor_nD</a:t>
            </a:r>
          </a:p>
          <a:p>
            <a:pPr lvl="1" marL="40622" marR="40622" indent="0" defTabSz="1338130">
              <a:lnSpc>
                <a:spcPct val="93000"/>
              </a:lnSpc>
              <a:spcBef>
                <a:spcPts val="500"/>
              </a:spcBef>
              <a:defRPr>
                <a:uFill>
                  <a:solidFill>
                    <a:srgbClr val="000000"/>
                  </a:solidFill>
                </a:u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4" name="Shape 3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5" name="Shape 33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6" name="Shape 336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337" name="Shape 337"/>
          <p:cNvSpPr/>
          <p:nvPr/>
        </p:nvSpPr>
        <p:spPr>
          <a:xfrm>
            <a:off x="285216" y="1339155"/>
            <a:ext cx="7710687" cy="651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TOF_monitor.comp        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E_monitor.comp  (1-D energy sensitive monitor)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Res_monitor.comp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TOF2</a:t>
            </a:r>
            <a:r>
              <a:t>E_monitor.comp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Divergence_monitor.comp (2-D divergence monitor)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EPSD_monitor.comp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DivPos_monitor.comp (2-D divergence and position monitor)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Brilliance_monitor.comp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DivLambda_monitor.comp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Hdiv_monitor.comp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PSDlin_monitor.comp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PSD_monitor_4PI.comp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Monitor_Sqw.comp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Pol_monitor.comp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Monitor_4PI.comp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.......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Monitor_nD</a:t>
            </a:r>
          </a:p>
          <a:p>
            <a:pPr lvl="1" marL="40622" marR="40622" indent="0" defTabSz="1338130">
              <a:lnSpc>
                <a:spcPct val="93000"/>
              </a:lnSpc>
              <a:spcBef>
                <a:spcPts val="500"/>
              </a:spcBef>
              <a:defRPr>
                <a:uFill>
                  <a:solidFill>
                    <a:srgbClr val="000000"/>
                  </a:solidFill>
                </a:uFill>
              </a:defRPr>
            </a:pPr>
          </a:p>
        </p:txBody>
      </p:sp>
      <p:sp>
        <p:nvSpPr>
          <p:cNvPr id="338" name="Shape 338"/>
          <p:cNvSpPr/>
          <p:nvPr/>
        </p:nvSpPr>
        <p:spPr>
          <a:xfrm>
            <a:off x="4697109" y="1255557"/>
            <a:ext cx="2016467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C11A00"/>
                </a:solidFill>
              </a:defRPr>
            </a:lvl1pPr>
          </a:lstStyle>
          <a:p>
            <a:pPr/>
            <a:r>
              <a:t>More Monitors</a:t>
            </a:r>
          </a:p>
        </p:txBody>
      </p:sp>
      <p:pic>
        <p:nvPicPr>
          <p:cNvPr id="339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6456" y="1743633"/>
            <a:ext cx="2790678" cy="341747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  <p:pic>
        <p:nvPicPr>
          <p:cNvPr id="340" name="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9364" y="2677963"/>
            <a:ext cx="2790677" cy="341748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  <p:pic>
        <p:nvPicPr>
          <p:cNvPr id="341" name="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81508" y="3986026"/>
            <a:ext cx="3036554" cy="410593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  <p:pic>
        <p:nvPicPr>
          <p:cNvPr id="342" name="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4147" y="3238562"/>
            <a:ext cx="2918533" cy="459768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  <p:pic>
        <p:nvPicPr>
          <p:cNvPr id="343" name="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73323" y="4989202"/>
            <a:ext cx="3252925" cy="390923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6" name="Shape 34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7" name="Shape 34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48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7879" y="6818523"/>
            <a:ext cx="1561295" cy="577789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  <p:sp>
        <p:nvSpPr>
          <p:cNvPr id="349" name="Shape 349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350" name="Shape 350"/>
          <p:cNvSpPr/>
          <p:nvPr/>
        </p:nvSpPr>
        <p:spPr>
          <a:xfrm>
            <a:off x="4697109" y="1255557"/>
            <a:ext cx="2016467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C11A00"/>
                </a:solidFill>
              </a:defRPr>
            </a:lvl1pPr>
          </a:lstStyle>
          <a:p>
            <a:pPr/>
            <a:r>
              <a:t>More Monitors</a:t>
            </a:r>
          </a:p>
        </p:txBody>
      </p:sp>
      <p:sp>
        <p:nvSpPr>
          <p:cNvPr id="351" name="Shape 351"/>
          <p:cNvSpPr/>
          <p:nvPr/>
        </p:nvSpPr>
        <p:spPr>
          <a:xfrm>
            <a:off x="285216" y="1339155"/>
            <a:ext cx="7710687" cy="651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TOF_monitor.comp        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E_monitor.comp  (1-D energy sensitive monitor)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Res_monitor.comp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TOF2</a:t>
            </a:r>
            <a:r>
              <a:t>E_monitor.comp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Divergence_monitor.comp (2-D divergence monitor)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EPSD_monitor.comp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DivPos_monitor.comp (2-D divergence and position monitor)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Brilliance_monitor.comp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DivLambda_monitor.comp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Hdiv_monitor.comp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PSDlin_monitor.comp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PSD_monitor_4PI.comp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Monitor_Sqw.comp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Pol_monitor.comp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Monitor_4PI.comp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.......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Monitor_nD</a:t>
            </a:r>
          </a:p>
          <a:p>
            <a:pPr lvl="1" marL="40622" marR="40622" indent="0" defTabSz="1338130">
              <a:lnSpc>
                <a:spcPct val="93000"/>
              </a:lnSpc>
              <a:spcBef>
                <a:spcPts val="500"/>
              </a:spcBef>
              <a:defRPr>
                <a:uFill>
                  <a:solidFill>
                    <a:srgbClr val="000000"/>
                  </a:solidFill>
                </a:uFill>
              </a:defRPr>
            </a:pPr>
          </a:p>
        </p:txBody>
      </p:sp>
      <p:pic>
        <p:nvPicPr>
          <p:cNvPr id="352" name="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6456" y="1743633"/>
            <a:ext cx="2790678" cy="341747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  <p:pic>
        <p:nvPicPr>
          <p:cNvPr id="353" name="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09364" y="2677963"/>
            <a:ext cx="2790677" cy="341748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  <p:pic>
        <p:nvPicPr>
          <p:cNvPr id="354" name="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81508" y="3986026"/>
            <a:ext cx="3036554" cy="410593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  <p:pic>
        <p:nvPicPr>
          <p:cNvPr id="355" name="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24147" y="3238562"/>
            <a:ext cx="2918533" cy="459768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  <p:pic>
        <p:nvPicPr>
          <p:cNvPr id="356" name="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73323" y="4989202"/>
            <a:ext cx="3252925" cy="390923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9" name="Shape 3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0" name="Shape 36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1" name="Shape 361"/>
          <p:cNvSpPr/>
          <p:nvPr/>
        </p:nvSpPr>
        <p:spPr>
          <a:xfrm>
            <a:off x="869" y="1304732"/>
            <a:ext cx="24587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00A3D7"/>
                </a:solidFill>
              </a:defRPr>
            </a:lvl1pPr>
          </a:lstStyle>
          <a:p>
            <a:pPr/>
            <a:r>
              <a:t>Monitor_nD.comp</a:t>
            </a:r>
          </a:p>
        </p:txBody>
      </p:sp>
      <p:sp>
        <p:nvSpPr>
          <p:cNvPr id="362" name="Shape 362"/>
          <p:cNvSpPr/>
          <p:nvPr/>
        </p:nvSpPr>
        <p:spPr>
          <a:xfrm>
            <a:off x="5778966" y="1304732"/>
            <a:ext cx="4119151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general monitor for 0D/1D/2D records</a:t>
            </a:r>
          </a:p>
        </p:txBody>
      </p:sp>
      <p:sp>
        <p:nvSpPr>
          <p:cNvPr id="363" name="Shape 363"/>
          <p:cNvSpPr/>
          <p:nvPr/>
        </p:nvSpPr>
        <p:spPr>
          <a:xfrm>
            <a:off x="330343" y="1988083"/>
            <a:ext cx="6581575" cy="47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600"/>
            </a:lvl1pPr>
          </a:lstStyle>
          <a:p>
            <a:pPr/>
            <a:r>
              <a:t>The all-in-one , swiss-army-knife of monitors</a:t>
            </a:r>
          </a:p>
        </p:txBody>
      </p:sp>
      <p:sp>
        <p:nvSpPr>
          <p:cNvPr id="364" name="Shape 364"/>
          <p:cNvSpPr/>
          <p:nvPr/>
        </p:nvSpPr>
        <p:spPr>
          <a:xfrm>
            <a:off x="869" y="2986527"/>
            <a:ext cx="9117100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600"/>
            </a:pPr>
            <a:r>
              <a:t>Monitor_nD</a:t>
            </a:r>
            <a:r>
              <a:t> can have almost any shape, and record </a:t>
            </a:r>
          </a:p>
          <a:p>
            <a:pPr>
              <a:defRPr sz="2600"/>
            </a:pPr>
            <a:r>
              <a:t>any requested standard quantities</a:t>
            </a:r>
          </a:p>
        </p:txBody>
      </p:sp>
      <p:sp>
        <p:nvSpPr>
          <p:cNvPr id="365" name="Shape 365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pic>
        <p:nvPicPr>
          <p:cNvPr id="366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83929" y="4076870"/>
            <a:ext cx="2755901" cy="2959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9" name="Shape 36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0" name="Shape 37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1" name="Shape 371"/>
          <p:cNvSpPr/>
          <p:nvPr/>
        </p:nvSpPr>
        <p:spPr>
          <a:xfrm>
            <a:off x="869" y="1304732"/>
            <a:ext cx="24587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00A3D7"/>
                </a:solidFill>
              </a:defRPr>
            </a:lvl1pPr>
          </a:lstStyle>
          <a:p>
            <a:pPr/>
            <a:r>
              <a:t>Monitor_nD.comp</a:t>
            </a:r>
          </a:p>
        </p:txBody>
      </p:sp>
      <p:sp>
        <p:nvSpPr>
          <p:cNvPr id="372" name="Shape 372"/>
          <p:cNvSpPr/>
          <p:nvPr/>
        </p:nvSpPr>
        <p:spPr>
          <a:xfrm>
            <a:off x="5778966" y="1304732"/>
            <a:ext cx="4119151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general monitor for 0D/1D/2D records</a:t>
            </a:r>
          </a:p>
        </p:txBody>
      </p:sp>
      <p:pic>
        <p:nvPicPr>
          <p:cNvPr id="373" name="Screen Shot 2016-02-02 at 12.51.2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360" y="1516186"/>
            <a:ext cx="9087596" cy="6010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4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58669" y="1284766"/>
            <a:ext cx="741638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7" name="Shape 37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8" name="Shape 37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9" name="Shape 379"/>
          <p:cNvSpPr/>
          <p:nvPr/>
        </p:nvSpPr>
        <p:spPr>
          <a:xfrm>
            <a:off x="869" y="1304732"/>
            <a:ext cx="24587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00A3D7"/>
                </a:solidFill>
              </a:defRPr>
            </a:lvl1pPr>
          </a:lstStyle>
          <a:p>
            <a:pPr/>
            <a:r>
              <a:t>Monitor_nD.comp</a:t>
            </a:r>
          </a:p>
        </p:txBody>
      </p:sp>
      <p:sp>
        <p:nvSpPr>
          <p:cNvPr id="380" name="Shape 380"/>
          <p:cNvSpPr/>
          <p:nvPr/>
        </p:nvSpPr>
        <p:spPr>
          <a:xfrm>
            <a:off x="5778966" y="1304732"/>
            <a:ext cx="4119151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general monitor for 0D/1D/2D records</a:t>
            </a:r>
          </a:p>
        </p:txBody>
      </p:sp>
      <p:sp>
        <p:nvSpPr>
          <p:cNvPr id="381" name="Shape 381"/>
          <p:cNvSpPr/>
          <p:nvPr/>
        </p:nvSpPr>
        <p:spPr>
          <a:xfrm>
            <a:off x="36737" y="2548867"/>
            <a:ext cx="9313801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54210"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t>EXAMPLES:</a:t>
            </a:r>
          </a:p>
          <a:p>
            <a:pPr defTabSz="354210"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38571A"/>
                </a:solidFill>
              </a:rPr>
              <a:t>COMPONENT </a:t>
            </a:r>
            <a:r>
              <a:t>MyMon = </a:t>
            </a:r>
            <a:r>
              <a:rPr>
                <a:solidFill>
                  <a:srgbClr val="38571A"/>
                </a:solidFill>
              </a:rPr>
              <a:t>Monitor_nD</a:t>
            </a:r>
            <a:r>
              <a:t>( </a:t>
            </a:r>
            <a:r>
              <a:rPr>
                <a:solidFill>
                  <a:srgbClr val="0061FF"/>
                </a:solidFill>
              </a:rPr>
              <a:t>xwidth = 0.1, yheight = 0.1, zdepth = 0,</a:t>
            </a:r>
            <a:endParaRPr>
              <a:solidFill>
                <a:srgbClr val="0061FF"/>
              </a:solidFill>
            </a:endParaRPr>
          </a:p>
          <a:p>
            <a:pPr defTabSz="354210"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               </a:t>
            </a:r>
            <a:r>
              <a:rPr u="sng">
                <a:solidFill>
                  <a:srgbClr val="0061FF"/>
                </a:solidFill>
              </a:rPr>
              <a:t>options = "intensity per cm2 angle,limits=[-5 5],</a:t>
            </a:r>
            <a:r>
              <a:rPr>
                <a:solidFill>
                  <a:srgbClr val="0061FF"/>
                </a:solidFill>
              </a:rPr>
              <a:t>       </a:t>
            </a:r>
            <a:endParaRPr>
              <a:solidFill>
                <a:srgbClr val="0061FF"/>
              </a:solidFill>
            </a:endParaRPr>
          </a:p>
          <a:p>
            <a:pPr defTabSz="354210"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               </a:t>
            </a:r>
            <a:r>
              <a:rPr u="sng">
                <a:solidFill>
                  <a:srgbClr val="0061FF"/>
                </a:solidFill>
              </a:rPr>
              <a:t>bins=10,with borders, file = mon1"</a:t>
            </a:r>
            <a:r>
              <a:rPr>
                <a:solidFill>
                  <a:srgbClr val="0061FF"/>
                </a:solidFill>
              </a:rPr>
              <a:t>)</a:t>
            </a:r>
          </a:p>
        </p:txBody>
      </p:sp>
      <p:sp>
        <p:nvSpPr>
          <p:cNvPr id="382" name="Shape 382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383" name="Shape 383"/>
          <p:cNvSpPr/>
          <p:nvPr/>
        </p:nvSpPr>
        <p:spPr>
          <a:xfrm>
            <a:off x="1427394" y="3429105"/>
            <a:ext cx="7553326" cy="334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600" u="sng">
                <a:solidFill>
                  <a:srgbClr val="0061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u="none"/>
              <a:t>  </a:t>
            </a:r>
            <a:r>
              <a:t>options = "banana, theta limits=[10,130], bins=120, y"</a:t>
            </a:r>
          </a:p>
        </p:txBody>
      </p:sp>
      <p:sp>
        <p:nvSpPr>
          <p:cNvPr id="384" name="Shape 384"/>
          <p:cNvSpPr/>
          <p:nvPr/>
        </p:nvSpPr>
        <p:spPr>
          <a:xfrm>
            <a:off x="108065" y="5145323"/>
            <a:ext cx="8851554" cy="105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38571A"/>
                </a:solidFill>
              </a:rPr>
              <a:t>COMPONENT</a:t>
            </a:r>
            <a:r>
              <a:t> MyMo = </a:t>
            </a:r>
            <a:r>
              <a:rPr>
                <a:solidFill>
                  <a:srgbClr val="38571A"/>
                </a:solidFill>
              </a:rPr>
              <a:t>Monitor_nD</a:t>
            </a:r>
            <a:r>
              <a:t>(</a:t>
            </a:r>
            <a:r>
              <a:rPr>
                <a:solidFill>
                  <a:srgbClr val="0061FF"/>
                </a:solidFill>
              </a:rPr>
              <a:t>xwidth = 0.1, yheight = 0.1,</a:t>
            </a:r>
            <a:endParaRPr>
              <a:solidFill>
                <a:srgbClr val="0061FF"/>
              </a:solidFill>
            </a:endParaRPr>
          </a:p>
          <a:p>
            <a:pPr lvl="7" indent="2400300"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user1=age, username1="Age of the Captain [years]",</a:t>
            </a:r>
            <a:endParaRPr>
              <a:solidFill>
                <a:srgbClr val="0061FF"/>
              </a:solidFill>
            </a:endParaRPr>
          </a:p>
          <a:p>
            <a:pPr lvl="7" indent="2400300"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options="user1, auto")</a:t>
            </a:r>
          </a:p>
        </p:txBody>
      </p:sp>
      <p:sp>
        <p:nvSpPr>
          <p:cNvPr id="385" name="Shape 385"/>
          <p:cNvSpPr/>
          <p:nvPr/>
        </p:nvSpPr>
        <p:spPr>
          <a:xfrm>
            <a:off x="0" y="3886435"/>
            <a:ext cx="9058089" cy="334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600" u="sng">
                <a:solidFill>
                  <a:srgbClr val="0061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>
              <a:defRPr u="none"/>
            </a:pPr>
            <a:r>
              <a:rPr u="sng"/>
              <a:t>options = "multiple kx ky kz, auto abs log t, and list all neutrons"</a:t>
            </a:r>
          </a:p>
        </p:txBody>
      </p:sp>
      <p:pic>
        <p:nvPicPr>
          <p:cNvPr id="386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58669" y="1297466"/>
            <a:ext cx="741638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9" name="Shape 38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28587" indent="-128587" defTabSz="449073">
              <a:lnSpc>
                <a:spcPct val="93000"/>
              </a:lnSpc>
              <a:spcBef>
                <a:spcPts val="14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Mathematical: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Source_simple.comp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Source_div.comp</a:t>
            </a:r>
          </a:p>
          <a:p>
            <a:pPr marL="128587" indent="-128587" defTabSz="449073">
              <a:lnSpc>
                <a:spcPct val="93000"/>
              </a:lnSpc>
              <a:spcBef>
                <a:spcPts val="14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 </a:t>
            </a:r>
          </a:p>
          <a:p>
            <a:pPr marL="128587" indent="-128587" defTabSz="449073">
              <a:lnSpc>
                <a:spcPct val="93000"/>
              </a:lnSpc>
              <a:spcBef>
                <a:spcPts val="14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Pulsed sources: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ESS_moderator.comp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Moderator.comp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SNS_source.comp (</a:t>
            </a:r>
            <a:r>
              <a:rPr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*</a:t>
            </a:r>
            <a:r>
              <a:t>)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ISIS_moderator.comp (</a:t>
            </a:r>
            <a:r>
              <a:rPr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*</a:t>
            </a:r>
            <a:r>
              <a:t>)</a:t>
            </a:r>
          </a:p>
        </p:txBody>
      </p:sp>
      <p:sp>
        <p:nvSpPr>
          <p:cNvPr id="390" name="Shape 39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1" name="Shape 391"/>
          <p:cNvSpPr/>
          <p:nvPr/>
        </p:nvSpPr>
        <p:spPr>
          <a:xfrm>
            <a:off x="364766" y="1727640"/>
            <a:ext cx="8369636" cy="140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/>
            </a:pPr>
            <a:r>
              <a:t>Typing “</a:t>
            </a:r>
            <a:r>
              <a:t>mcdoc source</a:t>
            </a:r>
            <a:r>
              <a:t>” or “</a:t>
            </a:r>
            <a:r>
              <a:t>mcdoc moderator</a:t>
            </a:r>
            <a:r>
              <a:t>” in your command shell, will reveal a list of available sources and moderators. </a:t>
            </a:r>
          </a:p>
          <a:p>
            <a:pPr>
              <a:defRPr sz="2200"/>
            </a:pPr>
            <a:r>
              <a:t>Or you can search in the directories ‘</a:t>
            </a:r>
            <a:r>
              <a:t>sources</a:t>
            </a:r>
            <a:r>
              <a:t>’, ‘</a:t>
            </a:r>
            <a:r>
              <a:t>contrib</a:t>
            </a:r>
            <a:r>
              <a:t>’, and ‘</a:t>
            </a:r>
            <a:r>
              <a:t>obsolete</a:t>
            </a:r>
            <a:r>
              <a:t>’.</a:t>
            </a:r>
          </a:p>
        </p:txBody>
      </p:sp>
      <p:sp>
        <p:nvSpPr>
          <p:cNvPr id="392" name="Shape 392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393" name="Shape 393"/>
          <p:cNvSpPr/>
          <p:nvPr/>
        </p:nvSpPr>
        <p:spPr>
          <a:xfrm>
            <a:off x="4976539" y="2716063"/>
            <a:ext cx="4071715" cy="2527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344371" indent="-344371" defTabSz="449073">
              <a:lnSpc>
                <a:spcPct val="93000"/>
              </a:lnSpc>
              <a:spcBef>
                <a:spcPts val="1400"/>
              </a:spcBef>
              <a:defRPr>
                <a:uFill>
                  <a:solidFill>
                    <a:srgbClr val="000000"/>
                  </a:solidFill>
                </a:uFill>
              </a:defRPr>
            </a:pPr>
            <a:r>
              <a:t> Reactors :</a:t>
            </a:r>
          </a:p>
          <a:p>
            <a:pPr lvl="1" marL="742637" indent="-290035" defTabSz="449073">
              <a:lnSpc>
                <a:spcPct val="93000"/>
              </a:lnSpc>
              <a:spcBef>
                <a:spcPts val="1100"/>
              </a:spcBef>
              <a:defRPr>
                <a:uFill>
                  <a:solidFill>
                    <a:srgbClr val="000000"/>
                  </a:solidFill>
                </a:uFill>
              </a:defRPr>
            </a:pPr>
            <a:r>
              <a:t>Source_Maxwell_3.comp    </a:t>
            </a:r>
          </a:p>
          <a:p>
            <a:pPr lvl="1" marL="742637" indent="-290035" defTabSz="449073">
              <a:lnSpc>
                <a:spcPct val="93000"/>
              </a:lnSpc>
              <a:spcBef>
                <a:spcPts val="1100"/>
              </a:spcBef>
              <a:defRPr>
                <a:uFill>
                  <a:solidFill>
                    <a:srgbClr val="000000"/>
                  </a:solidFill>
                </a:uFill>
              </a:defRPr>
            </a:pPr>
            <a:r>
              <a:t>Source_gen.comp</a:t>
            </a:r>
          </a:p>
          <a:p>
            <a:pPr lvl="1" marL="742637" indent="-290035" defTabSz="449073">
              <a:lnSpc>
                <a:spcPct val="93000"/>
              </a:lnSpc>
              <a:spcBef>
                <a:spcPts val="1100"/>
              </a:spcBef>
              <a:defRPr>
                <a:uFill>
                  <a:solidFill>
                    <a:srgbClr val="000000"/>
                  </a:solidFill>
                </a:uFill>
              </a:defRPr>
            </a:pPr>
            <a:r>
              <a:t>Source_gen4.comp</a:t>
            </a:r>
          </a:p>
          <a:p>
            <a:pPr lvl="1" marL="742637" indent="-290035" defTabSz="449073">
              <a:lnSpc>
                <a:spcPct val="93000"/>
              </a:lnSpc>
              <a:spcBef>
                <a:spcPts val="1100"/>
              </a:spcBef>
              <a:defRPr>
                <a:uFill>
                  <a:solidFill>
                    <a:srgbClr val="000000"/>
                  </a:solidFill>
                </a:uFill>
              </a:defRPr>
            </a:pPr>
            <a:r>
              <a:t>Source_multi_surfaces.comp (</a:t>
            </a:r>
            <a:r>
              <a:rPr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*</a:t>
            </a:r>
            <a:r>
              <a:t>)</a:t>
            </a:r>
          </a:p>
        </p:txBody>
      </p:sp>
      <p:sp>
        <p:nvSpPr>
          <p:cNvPr id="394" name="Shape 394"/>
          <p:cNvSpPr/>
          <p:nvPr/>
        </p:nvSpPr>
        <p:spPr>
          <a:xfrm>
            <a:off x="0" y="7112334"/>
            <a:ext cx="5705602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344371" indent="-344371" defTabSz="449073">
              <a:lnSpc>
                <a:spcPct val="93000"/>
              </a:lnSpc>
              <a:spcBef>
                <a:spcPts val="1400"/>
              </a:spcBef>
              <a:defRPr sz="1400">
                <a:uFill>
                  <a:solidFill>
                    <a:srgbClr val="000000"/>
                  </a:solidFill>
                </a:uFill>
              </a:defRPr>
            </a:pPr>
            <a:r>
              <a:t> (</a:t>
            </a:r>
            <a:r>
              <a:rPr sz="1800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*</a:t>
            </a:r>
            <a:r>
              <a:t>) contributed (can be found in /mcstas/installation/folder/</a:t>
            </a:r>
            <a:r>
              <a:t>contrib</a:t>
            </a:r>
            <a:r>
              <a:t> )</a:t>
            </a:r>
          </a:p>
        </p:txBody>
      </p:sp>
      <p:pic>
        <p:nvPicPr>
          <p:cNvPr id="395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4911" y="3334047"/>
            <a:ext cx="3484861" cy="2550531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8" name="Shape 39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28587" indent="-128587" defTabSz="449073">
              <a:lnSpc>
                <a:spcPct val="93000"/>
              </a:lnSpc>
              <a:spcBef>
                <a:spcPts val="14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Mathematical: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Source_simple.comp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Source_div.comp</a:t>
            </a:r>
          </a:p>
          <a:p>
            <a:pPr marL="128587" indent="-128587" defTabSz="449073">
              <a:lnSpc>
                <a:spcPct val="93000"/>
              </a:lnSpc>
              <a:spcBef>
                <a:spcPts val="14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 </a:t>
            </a:r>
          </a:p>
          <a:p>
            <a:pPr marL="128587" indent="-128587" defTabSz="449073">
              <a:lnSpc>
                <a:spcPct val="93000"/>
              </a:lnSpc>
              <a:spcBef>
                <a:spcPts val="14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Pulsed sources: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ESS_moderator.comp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Moderator.comp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SNS_source.comp (</a:t>
            </a:r>
            <a:r>
              <a:rPr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*</a:t>
            </a:r>
            <a:r>
              <a:t>)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ISIS_moderator.comp (</a:t>
            </a:r>
            <a:r>
              <a:rPr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*</a:t>
            </a:r>
            <a:r>
              <a:t>)</a:t>
            </a:r>
          </a:p>
        </p:txBody>
      </p:sp>
      <p:sp>
        <p:nvSpPr>
          <p:cNvPr id="399" name="Shape 39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00" name="Shape 400"/>
          <p:cNvSpPr/>
          <p:nvPr/>
        </p:nvSpPr>
        <p:spPr>
          <a:xfrm>
            <a:off x="364766" y="1727640"/>
            <a:ext cx="8369636" cy="140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/>
            </a:pPr>
            <a:r>
              <a:t>Typing “</a:t>
            </a:r>
            <a:r>
              <a:t>mcdoc source</a:t>
            </a:r>
            <a:r>
              <a:t>” or “</a:t>
            </a:r>
            <a:r>
              <a:t>mcdoc moderator</a:t>
            </a:r>
            <a:r>
              <a:t>” in your command shell, will reveal a list of available sources and moderators. </a:t>
            </a:r>
          </a:p>
          <a:p>
            <a:pPr>
              <a:defRPr sz="2200"/>
            </a:pPr>
            <a:r>
              <a:t>Or you can search in the directories ‘</a:t>
            </a:r>
            <a:r>
              <a:t>sources</a:t>
            </a:r>
            <a:r>
              <a:t>’, ‘</a:t>
            </a:r>
            <a:r>
              <a:t>contrib</a:t>
            </a:r>
            <a:r>
              <a:t>’, and ‘</a:t>
            </a:r>
            <a:r>
              <a:t>obsolete</a:t>
            </a:r>
            <a:r>
              <a:t>’.</a:t>
            </a:r>
          </a:p>
        </p:txBody>
      </p:sp>
      <p:sp>
        <p:nvSpPr>
          <p:cNvPr id="401" name="Shape 401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402" name="Shape 402"/>
          <p:cNvSpPr/>
          <p:nvPr/>
        </p:nvSpPr>
        <p:spPr>
          <a:xfrm>
            <a:off x="4976539" y="2716063"/>
            <a:ext cx="4071715" cy="2527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344371" indent="-344371" defTabSz="449073">
              <a:lnSpc>
                <a:spcPct val="93000"/>
              </a:lnSpc>
              <a:spcBef>
                <a:spcPts val="1400"/>
              </a:spcBef>
              <a:defRPr>
                <a:uFill>
                  <a:solidFill>
                    <a:srgbClr val="000000"/>
                  </a:solidFill>
                </a:uFill>
              </a:defRPr>
            </a:pPr>
            <a:r>
              <a:t> Reactors :</a:t>
            </a:r>
          </a:p>
          <a:p>
            <a:pPr lvl="1" marL="742637" indent="-290035" defTabSz="449073">
              <a:lnSpc>
                <a:spcPct val="93000"/>
              </a:lnSpc>
              <a:spcBef>
                <a:spcPts val="1100"/>
              </a:spcBef>
              <a:defRPr>
                <a:uFill>
                  <a:solidFill>
                    <a:srgbClr val="000000"/>
                  </a:solidFill>
                </a:uFill>
              </a:defRPr>
            </a:pPr>
            <a:r>
              <a:t>Source_Maxwell_3.comp    </a:t>
            </a:r>
          </a:p>
          <a:p>
            <a:pPr lvl="1" marL="742637" indent="-290035" defTabSz="449073">
              <a:lnSpc>
                <a:spcPct val="93000"/>
              </a:lnSpc>
              <a:spcBef>
                <a:spcPts val="1100"/>
              </a:spcBef>
              <a:defRPr>
                <a:uFill>
                  <a:solidFill>
                    <a:srgbClr val="000000"/>
                  </a:solidFill>
                </a:uFill>
              </a:defRPr>
            </a:pPr>
            <a:r>
              <a:t>Source_gen.comp</a:t>
            </a:r>
          </a:p>
          <a:p>
            <a:pPr lvl="1" marL="742637" indent="-290035" defTabSz="449073">
              <a:lnSpc>
                <a:spcPct val="93000"/>
              </a:lnSpc>
              <a:spcBef>
                <a:spcPts val="1100"/>
              </a:spcBef>
              <a:defRPr>
                <a:uFill>
                  <a:solidFill>
                    <a:srgbClr val="000000"/>
                  </a:solidFill>
                </a:uFill>
              </a:defRPr>
            </a:pPr>
            <a:r>
              <a:t>Source_gen4.comp</a:t>
            </a:r>
          </a:p>
          <a:p>
            <a:pPr lvl="1" marL="742637" indent="-290035" defTabSz="449073">
              <a:lnSpc>
                <a:spcPct val="93000"/>
              </a:lnSpc>
              <a:spcBef>
                <a:spcPts val="1100"/>
              </a:spcBef>
              <a:defRPr>
                <a:uFill>
                  <a:solidFill>
                    <a:srgbClr val="000000"/>
                  </a:solidFill>
                </a:uFill>
              </a:defRPr>
            </a:pPr>
            <a:r>
              <a:t>Source_multi_surfaces.comp (</a:t>
            </a:r>
            <a:r>
              <a:rPr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*</a:t>
            </a:r>
            <a:r>
              <a:t>)</a:t>
            </a:r>
          </a:p>
        </p:txBody>
      </p:sp>
      <p:sp>
        <p:nvSpPr>
          <p:cNvPr id="403" name="Shape 403"/>
          <p:cNvSpPr/>
          <p:nvPr/>
        </p:nvSpPr>
        <p:spPr>
          <a:xfrm>
            <a:off x="0" y="7112334"/>
            <a:ext cx="5705602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344371" indent="-344371" defTabSz="449073">
              <a:lnSpc>
                <a:spcPct val="93000"/>
              </a:lnSpc>
              <a:spcBef>
                <a:spcPts val="1400"/>
              </a:spcBef>
              <a:defRPr sz="1400">
                <a:uFill>
                  <a:solidFill>
                    <a:srgbClr val="000000"/>
                  </a:solidFill>
                </a:uFill>
              </a:defRPr>
            </a:pPr>
            <a:r>
              <a:t> (</a:t>
            </a:r>
            <a:r>
              <a:rPr sz="1800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*</a:t>
            </a:r>
            <a:r>
              <a:t>) contributed (can be found in /mcstas/installation/folder/</a:t>
            </a:r>
            <a:r>
              <a:t>contrib</a:t>
            </a:r>
            <a:r>
              <a:t> )</a:t>
            </a:r>
          </a:p>
        </p:txBody>
      </p:sp>
      <p:sp>
        <p:nvSpPr>
          <p:cNvPr id="404" name="Shape 404"/>
          <p:cNvSpPr/>
          <p:nvPr/>
        </p:nvSpPr>
        <p:spPr>
          <a:xfrm>
            <a:off x="6555935" y="5543643"/>
            <a:ext cx="3372927" cy="560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/>
            <a:r>
              <a:t>TOF*monitor.comp</a:t>
            </a:r>
          </a:p>
        </p:txBody>
      </p:sp>
      <p:pic>
        <p:nvPicPr>
          <p:cNvPr id="405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4911" y="3334047"/>
            <a:ext cx="3484861" cy="2550531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4911" y="3334047"/>
            <a:ext cx="3484861" cy="2550531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  <p:sp>
        <p:nvSpPr>
          <p:cNvPr id="408" name="Shape 4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9" name="Shape 40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28587" indent="-128587" defTabSz="449073">
              <a:lnSpc>
                <a:spcPct val="93000"/>
              </a:lnSpc>
              <a:spcBef>
                <a:spcPts val="14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Mathematical: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Source_simple.comp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Source_div.comp</a:t>
            </a:r>
          </a:p>
          <a:p>
            <a:pPr marL="128587" indent="-128587" defTabSz="449073">
              <a:lnSpc>
                <a:spcPct val="93000"/>
              </a:lnSpc>
              <a:spcBef>
                <a:spcPts val="14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 </a:t>
            </a:r>
          </a:p>
          <a:p>
            <a:pPr marL="128587" indent="-128587" defTabSz="449073">
              <a:lnSpc>
                <a:spcPct val="93000"/>
              </a:lnSpc>
              <a:spcBef>
                <a:spcPts val="14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Pulsed sources: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ESS_moderator.comp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Moderator.comp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SNS_source.comp (</a:t>
            </a:r>
            <a:r>
              <a:rPr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*</a:t>
            </a:r>
            <a:r>
              <a:t>)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ISIS_moderator.comp (</a:t>
            </a:r>
            <a:r>
              <a:rPr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*</a:t>
            </a:r>
            <a:r>
              <a:t>)</a:t>
            </a:r>
          </a:p>
        </p:txBody>
      </p:sp>
      <p:sp>
        <p:nvSpPr>
          <p:cNvPr id="410" name="Shape 41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11" name="Shape 411"/>
          <p:cNvSpPr/>
          <p:nvPr/>
        </p:nvSpPr>
        <p:spPr>
          <a:xfrm>
            <a:off x="364766" y="1727640"/>
            <a:ext cx="8369636" cy="140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/>
            </a:pPr>
            <a:r>
              <a:t>Typing “</a:t>
            </a:r>
            <a:r>
              <a:t>mcdoc source</a:t>
            </a:r>
            <a:r>
              <a:t>” or “</a:t>
            </a:r>
            <a:r>
              <a:t>mcdoc moderator</a:t>
            </a:r>
            <a:r>
              <a:t>” in your command shell, will reveal a list of available sources and moderators. </a:t>
            </a:r>
          </a:p>
          <a:p>
            <a:pPr>
              <a:defRPr sz="2200"/>
            </a:pPr>
            <a:r>
              <a:t>Or you can search in the directories ‘</a:t>
            </a:r>
            <a:r>
              <a:t>sources</a:t>
            </a:r>
            <a:r>
              <a:t>’, ‘</a:t>
            </a:r>
            <a:r>
              <a:t>contrib</a:t>
            </a:r>
            <a:r>
              <a:t>’, and ‘</a:t>
            </a:r>
            <a:r>
              <a:t>obsolete</a:t>
            </a:r>
            <a:r>
              <a:t>’.</a:t>
            </a:r>
          </a:p>
        </p:txBody>
      </p:sp>
      <p:sp>
        <p:nvSpPr>
          <p:cNvPr id="412" name="Shape 412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413" name="Shape 413"/>
          <p:cNvSpPr/>
          <p:nvPr/>
        </p:nvSpPr>
        <p:spPr>
          <a:xfrm>
            <a:off x="4976539" y="2716063"/>
            <a:ext cx="4071715" cy="2527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344371" indent="-344371" defTabSz="449073">
              <a:lnSpc>
                <a:spcPct val="93000"/>
              </a:lnSpc>
              <a:spcBef>
                <a:spcPts val="1400"/>
              </a:spcBef>
              <a:defRPr>
                <a:uFill>
                  <a:solidFill>
                    <a:srgbClr val="000000"/>
                  </a:solidFill>
                </a:uFill>
              </a:defRPr>
            </a:pPr>
            <a:r>
              <a:t> Reactors :</a:t>
            </a:r>
          </a:p>
          <a:p>
            <a:pPr lvl="1" marL="742637" indent="-290035" defTabSz="449073">
              <a:lnSpc>
                <a:spcPct val="93000"/>
              </a:lnSpc>
              <a:spcBef>
                <a:spcPts val="1100"/>
              </a:spcBef>
              <a:defRPr>
                <a:uFill>
                  <a:solidFill>
                    <a:srgbClr val="000000"/>
                  </a:solidFill>
                </a:uFill>
              </a:defRPr>
            </a:pPr>
            <a:r>
              <a:t>Source_Maxwell_3.comp    </a:t>
            </a:r>
          </a:p>
          <a:p>
            <a:pPr lvl="1" marL="742637" indent="-290035" defTabSz="449073">
              <a:lnSpc>
                <a:spcPct val="93000"/>
              </a:lnSpc>
              <a:spcBef>
                <a:spcPts val="1100"/>
              </a:spcBef>
              <a:defRPr>
                <a:uFill>
                  <a:solidFill>
                    <a:srgbClr val="000000"/>
                  </a:solidFill>
                </a:uFill>
              </a:defRPr>
            </a:pPr>
            <a:r>
              <a:t>Source_gen.comp</a:t>
            </a:r>
          </a:p>
          <a:p>
            <a:pPr lvl="1" marL="742637" indent="-290035" defTabSz="449073">
              <a:lnSpc>
                <a:spcPct val="93000"/>
              </a:lnSpc>
              <a:spcBef>
                <a:spcPts val="1100"/>
              </a:spcBef>
              <a:defRPr>
                <a:uFill>
                  <a:solidFill>
                    <a:srgbClr val="000000"/>
                  </a:solidFill>
                </a:uFill>
              </a:defRPr>
            </a:pPr>
            <a:r>
              <a:t>Source_gen4.comp</a:t>
            </a:r>
          </a:p>
          <a:p>
            <a:pPr lvl="1" marL="742637" indent="-290035" defTabSz="449073">
              <a:lnSpc>
                <a:spcPct val="93000"/>
              </a:lnSpc>
              <a:spcBef>
                <a:spcPts val="1100"/>
              </a:spcBef>
              <a:defRPr>
                <a:uFill>
                  <a:solidFill>
                    <a:srgbClr val="000000"/>
                  </a:solidFill>
                </a:uFill>
              </a:defRPr>
            </a:pPr>
            <a:r>
              <a:t>Source_multi_surfaces.comp (</a:t>
            </a:r>
            <a:r>
              <a:rPr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*</a:t>
            </a:r>
            <a:r>
              <a:t>)</a:t>
            </a:r>
          </a:p>
        </p:txBody>
      </p:sp>
      <p:sp>
        <p:nvSpPr>
          <p:cNvPr id="414" name="Shape 414"/>
          <p:cNvSpPr/>
          <p:nvPr/>
        </p:nvSpPr>
        <p:spPr>
          <a:xfrm>
            <a:off x="0" y="7112334"/>
            <a:ext cx="5705602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344371" indent="-344371" defTabSz="449073">
              <a:lnSpc>
                <a:spcPct val="93000"/>
              </a:lnSpc>
              <a:spcBef>
                <a:spcPts val="1400"/>
              </a:spcBef>
              <a:defRPr sz="1400">
                <a:uFill>
                  <a:solidFill>
                    <a:srgbClr val="000000"/>
                  </a:solidFill>
                </a:uFill>
              </a:defRPr>
            </a:pPr>
            <a:r>
              <a:t> (</a:t>
            </a:r>
            <a:r>
              <a:rPr sz="1800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*</a:t>
            </a:r>
            <a:r>
              <a:t>) contributed (can be found in /mcstas/installation/folder/</a:t>
            </a:r>
            <a:r>
              <a:t>contrib</a:t>
            </a:r>
            <a:r>
              <a:t> )</a:t>
            </a:r>
          </a:p>
        </p:txBody>
      </p:sp>
      <p:sp>
        <p:nvSpPr>
          <p:cNvPr id="415" name="Shape 415"/>
          <p:cNvSpPr/>
          <p:nvPr/>
        </p:nvSpPr>
        <p:spPr>
          <a:xfrm>
            <a:off x="6555935" y="5543643"/>
            <a:ext cx="3372927" cy="560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/>
            <a:r>
              <a:t>TOF*monitor.comp</a:t>
            </a:r>
          </a:p>
        </p:txBody>
      </p:sp>
      <p:sp>
        <p:nvSpPr>
          <p:cNvPr id="416" name="Shape 416"/>
          <p:cNvSpPr/>
          <p:nvPr/>
        </p:nvSpPr>
        <p:spPr>
          <a:xfrm>
            <a:off x="869" y="3212734"/>
            <a:ext cx="10061266" cy="826146"/>
          </a:xfrm>
          <a:prstGeom prst="rect">
            <a:avLst/>
          </a:prstGeom>
          <a:solidFill>
            <a:srgbClr val="FFFB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E32400"/>
                </a:solidFill>
              </a:defRPr>
            </a:pPr>
            <a:r>
              <a:t>Need more practical info on that? </a:t>
            </a:r>
          </a:p>
          <a:p>
            <a:pPr>
              <a:defRPr sz="2400">
                <a:solidFill>
                  <a:srgbClr val="E32400"/>
                </a:solidFill>
              </a:defRPr>
            </a:pPr>
            <a:r>
              <a:t>Ask the instructors</a:t>
            </a:r>
          </a:p>
        </p:txBody>
      </p:sp>
      <p:pic>
        <p:nvPicPr>
          <p:cNvPr id="417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35213" y="3056256"/>
            <a:ext cx="3205736" cy="2395415"/>
          </a:xfrm>
          <a:prstGeom prst="rect">
            <a:avLst/>
          </a:prstGeom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0" name="Shape 4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1" name="Shape 42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22" name="Shape 422"/>
          <p:cNvSpPr/>
          <p:nvPr/>
        </p:nvSpPr>
        <p:spPr>
          <a:xfrm>
            <a:off x="4697109" y="1216217"/>
            <a:ext cx="143712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C11A00"/>
                </a:solidFill>
              </a:defRPr>
            </a:lvl1pPr>
          </a:lstStyle>
          <a:p>
            <a:pPr/>
            <a:r>
              <a:t>EXERCISE</a:t>
            </a:r>
          </a:p>
        </p:txBody>
      </p:sp>
      <p:sp>
        <p:nvSpPr>
          <p:cNvPr id="423" name="Shape 423"/>
          <p:cNvSpPr/>
          <p:nvPr/>
        </p:nvSpPr>
        <p:spPr>
          <a:xfrm>
            <a:off x="68965" y="1665255"/>
            <a:ext cx="8753203" cy="5291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SzPct val="171000"/>
              <a:buBlip>
                <a:blip r:embed="rId2"/>
              </a:buBlip>
            </a:pPr>
            <a:r>
              <a:t>  Create a new instrument file, named ‘sources_monitors_ex.instr’.</a:t>
            </a:r>
          </a:p>
          <a:p>
            <a:pPr lvl="2" indent="0">
              <a:defRPr sz="1600"/>
            </a:pPr>
            <a:r>
              <a:t>HINT: you can use the ‘</a:t>
            </a:r>
            <a:r>
              <a:t>template.instr’</a:t>
            </a:r>
            <a:r>
              <a:t> file that exists in today’s class folder and you can open it with the editor of your liking, </a:t>
            </a:r>
            <a:r>
              <a:t>or</a:t>
            </a:r>
            <a:r>
              <a:t> open it from the McStas gui by clicking: </a:t>
            </a:r>
            <a:r>
              <a:t>neutron site --&gt; Templates --&gt; template (test)</a:t>
            </a:r>
            <a:r>
              <a:t>  and then press the ‘Edit/New’ button to open and edit it.</a:t>
            </a:r>
          </a:p>
          <a:p>
            <a:pPr/>
          </a:p>
          <a:p>
            <a:pPr>
              <a:buSzPct val="171000"/>
              <a:buBlip>
                <a:blip r:embed="rId2"/>
              </a:buBlip>
            </a:pPr>
            <a:r>
              <a:t>  Add a source using the </a:t>
            </a:r>
            <a:r>
              <a:t>Source_gen.comp</a:t>
            </a:r>
            <a:r>
              <a:t> component, with:</a:t>
            </a:r>
          </a:p>
          <a:p>
            <a:pPr lvl="2" marL="685800" indent="0">
              <a:buSzPct val="171000"/>
              <a:buBlip>
                <a:blip r:embed="rId2"/>
              </a:buBlip>
            </a:pPr>
            <a:r>
              <a:t> source dimensions: (w)0.132m X (h)0.164m</a:t>
            </a:r>
          </a:p>
          <a:p>
            <a:pPr lvl="2" marL="685800" indent="0">
              <a:buSzPct val="171000"/>
              <a:buBlip>
                <a:blip r:embed="rId2"/>
              </a:buBlip>
            </a:pPr>
            <a:r>
              <a:t> distance to target : 1.5 m</a:t>
            </a:r>
          </a:p>
          <a:p>
            <a:pPr lvl="2" marL="685800" indent="0">
              <a:buSzPct val="171000"/>
              <a:buBlip>
                <a:blip r:embed="rId2"/>
              </a:buBlip>
            </a:pPr>
            <a:r>
              <a:t> focus area: (w)0.03m X (h)0.12m</a:t>
            </a:r>
          </a:p>
          <a:p>
            <a:pPr lvl="2" marL="685800" indent="0">
              <a:buSzPct val="171000"/>
              <a:buBlip>
                <a:blip r:embed="rId2"/>
              </a:buBlip>
            </a:pPr>
            <a:r>
              <a:t>  wavelength range: 0.1Å to 9.9Å</a:t>
            </a:r>
          </a:p>
          <a:p>
            <a:pPr lvl="2" marL="685800" indent="0">
              <a:buSzPct val="171000"/>
              <a:buBlip>
                <a:blip r:embed="rId2"/>
              </a:buBlip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 T1=27.63[K], I1=2.4E12</a:t>
            </a:r>
            <a:r>
              <a:rPr>
                <a:latin typeface="Gill Sans"/>
                <a:ea typeface="Gill Sans"/>
                <a:cs typeface="Gill Sans"/>
                <a:sym typeface="Gill Sans"/>
              </a:rPr>
              <a:t> [n/s/cm</a:t>
            </a:r>
            <a:r>
              <a:rPr baseline="31999">
                <a:latin typeface="Gill Sans"/>
                <a:ea typeface="Gill Sans"/>
                <a:cs typeface="Gill Sans"/>
                <a:sym typeface="Gill Sans"/>
              </a:rPr>
              <a:t>2</a:t>
            </a:r>
            <a:r>
              <a:rPr>
                <a:latin typeface="Gill Sans"/>
                <a:ea typeface="Gill Sans"/>
                <a:cs typeface="Gill Sans"/>
                <a:sym typeface="Gill Sans"/>
              </a:rPr>
              <a:t>/st/AA]</a:t>
            </a:r>
            <a:r>
              <a:t>, T2=130.76[K], </a:t>
            </a:r>
          </a:p>
          <a:p>
            <a:pPr lvl="2" indent="0"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I2=4.03E12</a:t>
            </a:r>
            <a:r>
              <a:rPr>
                <a:latin typeface="Gill Sans"/>
                <a:ea typeface="Gill Sans"/>
                <a:cs typeface="Gill Sans"/>
                <a:sym typeface="Gill Sans"/>
              </a:rPr>
              <a:t>[n/s/cm</a:t>
            </a:r>
            <a:r>
              <a:rPr baseline="31999">
                <a:latin typeface="Gill Sans"/>
                <a:ea typeface="Gill Sans"/>
                <a:cs typeface="Gill Sans"/>
                <a:sym typeface="Gill Sans"/>
              </a:rPr>
              <a:t>2</a:t>
            </a:r>
            <a:r>
              <a:rPr>
                <a:latin typeface="Gill Sans"/>
                <a:ea typeface="Gill Sans"/>
                <a:cs typeface="Gill Sans"/>
                <a:sym typeface="Gill Sans"/>
              </a:rPr>
              <a:t>/st/AA] </a:t>
            </a:r>
            <a:r>
              <a:t>,T3=309.33[K], I3=1.24E13</a:t>
            </a:r>
            <a:r>
              <a:rPr>
                <a:latin typeface="Gill Sans"/>
                <a:ea typeface="Gill Sans"/>
                <a:cs typeface="Gill Sans"/>
                <a:sym typeface="Gill Sans"/>
              </a:rPr>
              <a:t>[n/s/cm</a:t>
            </a:r>
            <a:r>
              <a:rPr baseline="31999">
                <a:latin typeface="Gill Sans"/>
                <a:ea typeface="Gill Sans"/>
                <a:cs typeface="Gill Sans"/>
                <a:sym typeface="Gill Sans"/>
              </a:rPr>
              <a:t>2</a:t>
            </a:r>
            <a:r>
              <a:rPr>
                <a:latin typeface="Gill Sans"/>
                <a:ea typeface="Gill Sans"/>
                <a:cs typeface="Gill Sans"/>
                <a:sym typeface="Gill Sans"/>
              </a:rPr>
              <a:t>/st/AA]</a:t>
            </a:r>
          </a:p>
          <a:p>
            <a:pPr>
              <a:buSzPct val="171000"/>
              <a:buBlip>
                <a:blip r:embed="rId2"/>
              </a:buBlip>
            </a:pPr>
            <a:r>
              <a:t>  Add the following monitors at two different distances from the source, at 1.5m and 4.5m:</a:t>
            </a:r>
          </a:p>
          <a:p>
            <a:pPr lvl="2" marL="914400" indent="0">
              <a:buSzPct val="171000"/>
              <a:buBlip>
                <a:blip r:embed="rId2"/>
              </a:buBlip>
            </a:pPr>
            <a:r>
              <a:t> PSD monitor (</a:t>
            </a:r>
            <a:r>
              <a:t>PSD_monitor</a:t>
            </a:r>
            <a:r>
              <a:t>)</a:t>
            </a:r>
          </a:p>
          <a:p>
            <a:pPr lvl="2" marL="914400" indent="0">
              <a:buSzPct val="171000"/>
              <a:buBlip>
                <a:blip r:embed="rId2"/>
              </a:buBlip>
            </a:pPr>
            <a:r>
              <a:t> A linear PSD monitor for the y-direction (</a:t>
            </a:r>
            <a:r>
              <a:t>PSDlin_monitor</a:t>
            </a:r>
            <a:r>
              <a:t>)</a:t>
            </a:r>
          </a:p>
          <a:p>
            <a:pPr lvl="2" marL="914400" indent="0">
              <a:buSzPct val="171000"/>
              <a:buBlip>
                <a:blip r:embed="rId2"/>
              </a:buBlip>
            </a:pPr>
            <a:r>
              <a:t> Wavelength monitor (</a:t>
            </a:r>
            <a:r>
              <a:t>L_monitor</a:t>
            </a:r>
            <a:r>
              <a:t>)</a:t>
            </a:r>
          </a:p>
          <a:p>
            <a:pPr lvl="2" marL="914400" indent="0">
              <a:buSzPct val="171000"/>
              <a:buBlip>
                <a:blip r:embed="rId2"/>
              </a:buBlip>
            </a:pPr>
            <a:r>
              <a:t> 2D Divergence monitor </a:t>
            </a:r>
            <a:r>
              <a:t>(Divergence_monitor</a:t>
            </a:r>
            <a:r>
              <a:t>)</a:t>
            </a:r>
          </a:p>
          <a:p>
            <a:pPr lvl="2" marL="914400" indent="0">
              <a:buSzPct val="171000"/>
              <a:buBlip>
                <a:blip r:embed="rId2"/>
              </a:buBlip>
            </a:pPr>
            <a:r>
              <a:t> Divergence-position monitor for the x-direction (</a:t>
            </a:r>
            <a:r>
              <a:t>DivPos_monitor</a:t>
            </a:r>
            <a:r>
              <a:t>)</a:t>
            </a:r>
          </a:p>
        </p:txBody>
      </p:sp>
      <p:sp>
        <p:nvSpPr>
          <p:cNvPr id="424" name="Shape 424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8" name="Shape 78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9" name="Shape 79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80" name="Shape 80"/>
          <p:cNvSpPr/>
          <p:nvPr/>
        </p:nvSpPr>
        <p:spPr>
          <a:xfrm>
            <a:off x="1199243" y="6807448"/>
            <a:ext cx="5705603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344371" indent="-344371" defTabSz="449073">
              <a:lnSpc>
                <a:spcPct val="93000"/>
              </a:lnSpc>
              <a:spcBef>
                <a:spcPts val="1400"/>
              </a:spcBef>
              <a:defRPr sz="1400">
                <a:uFill>
                  <a:solidFill>
                    <a:srgbClr val="000000"/>
                  </a:solidFill>
                </a:uFill>
              </a:defRPr>
            </a:pPr>
            <a:r>
              <a:t> (</a:t>
            </a:r>
            <a:r>
              <a:rPr sz="1800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*</a:t>
            </a:r>
            <a:r>
              <a:t>) contributed (can be found in /mcstas/installation/folder/</a:t>
            </a:r>
            <a:r>
              <a:t>contrib</a:t>
            </a:r>
            <a:r>
              <a:t> )</a:t>
            </a:r>
          </a:p>
        </p:txBody>
      </p:sp>
      <p:sp>
        <p:nvSpPr>
          <p:cNvPr id="81" name="Shape 81"/>
          <p:cNvSpPr/>
          <p:nvPr/>
        </p:nvSpPr>
        <p:spPr>
          <a:xfrm>
            <a:off x="-3534" y="1219640"/>
            <a:ext cx="8869681" cy="107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/>
            </a:pPr>
            <a:r>
              <a:t>Typing “</a:t>
            </a:r>
            <a:r>
              <a:t>mcdoc</a:t>
            </a:r>
            <a:r>
              <a:t>”, </a:t>
            </a:r>
            <a:r>
              <a:t>mcdoc source</a:t>
            </a:r>
            <a:r>
              <a:t>” or “</a:t>
            </a:r>
            <a:r>
              <a:t>mcdoc moderator</a:t>
            </a:r>
            <a:r>
              <a:t>” in your command shell, will reveal a list of available sources and moderators. </a:t>
            </a:r>
          </a:p>
          <a:p>
            <a:pPr>
              <a:defRPr sz="2200"/>
            </a:pPr>
            <a:r>
              <a:t>Or you can search in the directories ‘</a:t>
            </a:r>
            <a:r>
              <a:t>sources</a:t>
            </a:r>
            <a:r>
              <a:t>’, ‘</a:t>
            </a:r>
            <a:r>
              <a:t>contrib</a:t>
            </a:r>
            <a:r>
              <a:t>’, and ‘</a:t>
            </a:r>
            <a:r>
              <a:t>obsolete</a:t>
            </a:r>
            <a:r>
              <a:t>’.</a:t>
            </a:r>
          </a:p>
        </p:txBody>
      </p:sp>
      <p:pic>
        <p:nvPicPr>
          <p:cNvPr id="82" name="TerminalScreenSnapz00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2322" y="2343356"/>
            <a:ext cx="7012517" cy="44860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xfrm>
            <a:off x="-161437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  <p:sp>
        <p:nvSpPr>
          <p:cNvPr id="86" name="Shape 86"/>
          <p:cNvSpPr/>
          <p:nvPr/>
        </p:nvSpPr>
        <p:spPr>
          <a:xfrm>
            <a:off x="1214468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87" name="Shape 87"/>
          <p:cNvSpPr/>
          <p:nvPr/>
        </p:nvSpPr>
        <p:spPr>
          <a:xfrm>
            <a:off x="-4506359" y="6807448"/>
            <a:ext cx="5705603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344371" indent="-344371" algn="r" defTabSz="449073">
              <a:lnSpc>
                <a:spcPct val="93000"/>
              </a:lnSpc>
              <a:spcBef>
                <a:spcPts val="1400"/>
              </a:spcBef>
              <a:defRPr sz="1400">
                <a:uFill>
                  <a:solidFill>
                    <a:srgbClr val="000000"/>
                  </a:solidFill>
                </a:uFill>
              </a:defRPr>
            </a:pPr>
            <a:r>
              <a:t> (</a:t>
            </a:r>
            <a:r>
              <a:rPr sz="1800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*</a:t>
            </a:r>
            <a:r>
              <a:t>) contributed (can be found in /mcstas/installation/folder/</a:t>
            </a:r>
            <a:r>
              <a:t>contrib</a:t>
            </a:r>
            <a:r>
              <a:t> )</a:t>
            </a:r>
          </a:p>
        </p:txBody>
      </p:sp>
      <p:sp>
        <p:nvSpPr>
          <p:cNvPr id="88" name="Shape 88"/>
          <p:cNvSpPr/>
          <p:nvPr/>
        </p:nvSpPr>
        <p:spPr>
          <a:xfrm>
            <a:off x="-3534" y="1219640"/>
            <a:ext cx="8869681" cy="107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/>
            </a:pPr>
            <a:r>
              <a:t>Typing “</a:t>
            </a:r>
            <a:r>
              <a:t>mcdoc</a:t>
            </a:r>
            <a:r>
              <a:t>”, </a:t>
            </a:r>
            <a:r>
              <a:t>mcdoc source</a:t>
            </a:r>
            <a:r>
              <a:t>” or “</a:t>
            </a:r>
            <a:r>
              <a:t>mcdoc moderator</a:t>
            </a:r>
            <a:r>
              <a:t>” in your command shell, will reveal a list of available sources and moderators. </a:t>
            </a:r>
          </a:p>
          <a:p>
            <a:pPr>
              <a:defRPr sz="2200"/>
            </a:pPr>
            <a:r>
              <a:t>Or you can search in the directories ‘</a:t>
            </a:r>
            <a:r>
              <a:t>sources</a:t>
            </a:r>
            <a:r>
              <a:t>’, ‘</a:t>
            </a:r>
            <a:r>
              <a:t>contrib</a:t>
            </a:r>
            <a:r>
              <a:t>’, and ‘</a:t>
            </a:r>
            <a:r>
              <a:t>obsolete</a:t>
            </a:r>
            <a:r>
              <a:t>’.</a:t>
            </a:r>
          </a:p>
        </p:txBody>
      </p:sp>
      <p:pic>
        <p:nvPicPr>
          <p:cNvPr id="89" name="TerminalScreenSnapz00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2322" y="2343356"/>
            <a:ext cx="7012517" cy="4486052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/>
          <p:nvPr/>
        </p:nvSpPr>
        <p:spPr>
          <a:xfrm>
            <a:off x="4150804" y="4906932"/>
            <a:ext cx="3799532" cy="1503929"/>
          </a:xfrm>
          <a:prstGeom prst="rect">
            <a:avLst/>
          </a:prstGeom>
          <a:solidFill>
            <a:srgbClr val="FFFFFF"/>
          </a:solidFill>
          <a:ln w="63500">
            <a:solidFill>
              <a:srgbClr val="FF260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Steady-state sources</a:t>
            </a:r>
          </a:p>
          <a:p>
            <a:pPr/>
            <a:r>
              <a:t>(Reactors &amp; PSI… )</a:t>
            </a:r>
          </a:p>
        </p:txBody>
      </p:sp>
      <p:sp>
        <p:nvSpPr>
          <p:cNvPr id="91" name="Shape 91"/>
          <p:cNvSpPr/>
          <p:nvPr/>
        </p:nvSpPr>
        <p:spPr>
          <a:xfrm flipH="1" flipV="1">
            <a:off x="1804753" y="5833091"/>
            <a:ext cx="2341810" cy="19988"/>
          </a:xfrm>
          <a:prstGeom prst="line">
            <a:avLst/>
          </a:prstGeom>
          <a:ln w="63500">
            <a:solidFill>
              <a:srgbClr val="FF26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92" name="Shape 92"/>
          <p:cNvSpPr/>
          <p:nvPr/>
        </p:nvSpPr>
        <p:spPr>
          <a:xfrm flipH="1" flipV="1">
            <a:off x="1804753" y="4994891"/>
            <a:ext cx="2341810" cy="19988"/>
          </a:xfrm>
          <a:prstGeom prst="line">
            <a:avLst/>
          </a:prstGeom>
          <a:ln w="63500">
            <a:solidFill>
              <a:srgbClr val="FF26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93" name="Shape 93"/>
          <p:cNvSpPr/>
          <p:nvPr/>
        </p:nvSpPr>
        <p:spPr>
          <a:xfrm flipH="1" flipV="1">
            <a:off x="1804753" y="6099791"/>
            <a:ext cx="2341810" cy="19988"/>
          </a:xfrm>
          <a:prstGeom prst="line">
            <a:avLst/>
          </a:prstGeom>
          <a:ln w="63500">
            <a:solidFill>
              <a:srgbClr val="FF26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94" name="Shape 94"/>
          <p:cNvSpPr/>
          <p:nvPr/>
        </p:nvSpPr>
        <p:spPr>
          <a:xfrm flipH="1" flipV="1">
            <a:off x="1804753" y="5642591"/>
            <a:ext cx="2341810" cy="19988"/>
          </a:xfrm>
          <a:prstGeom prst="line">
            <a:avLst/>
          </a:prstGeom>
          <a:ln w="63500">
            <a:solidFill>
              <a:srgbClr val="FF26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7" name="Shape 97"/>
          <p:cNvSpPr/>
          <p:nvPr>
            <p:ph type="sldNum" sz="quarter" idx="2"/>
          </p:nvPr>
        </p:nvSpPr>
        <p:spPr>
          <a:xfrm>
            <a:off x="-161437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  <p:sp>
        <p:nvSpPr>
          <p:cNvPr id="98" name="Shape 98"/>
          <p:cNvSpPr/>
          <p:nvPr/>
        </p:nvSpPr>
        <p:spPr>
          <a:xfrm>
            <a:off x="1214468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99" name="Shape 99"/>
          <p:cNvSpPr/>
          <p:nvPr/>
        </p:nvSpPr>
        <p:spPr>
          <a:xfrm>
            <a:off x="-4506359" y="6807448"/>
            <a:ext cx="5705603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344371" indent="-344371" algn="r" defTabSz="449073">
              <a:lnSpc>
                <a:spcPct val="93000"/>
              </a:lnSpc>
              <a:spcBef>
                <a:spcPts val="1400"/>
              </a:spcBef>
              <a:defRPr sz="1400">
                <a:uFill>
                  <a:solidFill>
                    <a:srgbClr val="000000"/>
                  </a:solidFill>
                </a:uFill>
              </a:defRPr>
            </a:pPr>
            <a:r>
              <a:t> (</a:t>
            </a:r>
            <a:r>
              <a:rPr sz="1800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*</a:t>
            </a:r>
            <a:r>
              <a:t>) contributed (can be found in /mcstas/installation/folder/</a:t>
            </a:r>
            <a:r>
              <a:t>contrib</a:t>
            </a:r>
            <a:r>
              <a:t> )</a:t>
            </a:r>
          </a:p>
        </p:txBody>
      </p:sp>
      <p:sp>
        <p:nvSpPr>
          <p:cNvPr id="100" name="Shape 100"/>
          <p:cNvSpPr/>
          <p:nvPr/>
        </p:nvSpPr>
        <p:spPr>
          <a:xfrm>
            <a:off x="-3534" y="1219640"/>
            <a:ext cx="8869681" cy="107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/>
            </a:pPr>
            <a:r>
              <a:t>Typing “</a:t>
            </a:r>
            <a:r>
              <a:t>mcdoc</a:t>
            </a:r>
            <a:r>
              <a:t>”, </a:t>
            </a:r>
            <a:r>
              <a:t>mcdoc source</a:t>
            </a:r>
            <a:r>
              <a:t>” or “</a:t>
            </a:r>
            <a:r>
              <a:t>mcdoc moderator</a:t>
            </a:r>
            <a:r>
              <a:t>” in your command shell, will reveal a list of available sources and moderators. </a:t>
            </a:r>
          </a:p>
          <a:p>
            <a:pPr>
              <a:defRPr sz="2200"/>
            </a:pPr>
            <a:r>
              <a:t>Or you can search in the directories ‘</a:t>
            </a:r>
            <a:r>
              <a:t>sources</a:t>
            </a:r>
            <a:r>
              <a:t>’, ‘</a:t>
            </a:r>
            <a:r>
              <a:t>contrib</a:t>
            </a:r>
            <a:r>
              <a:t>’, and ‘</a:t>
            </a:r>
            <a:r>
              <a:t>obsolete</a:t>
            </a:r>
            <a:r>
              <a:t>’.</a:t>
            </a:r>
          </a:p>
        </p:txBody>
      </p:sp>
      <p:pic>
        <p:nvPicPr>
          <p:cNvPr id="101" name="TerminalScreenSnapz00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2322" y="2343356"/>
            <a:ext cx="7012517" cy="4486052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hape 102"/>
          <p:cNvSpPr/>
          <p:nvPr/>
        </p:nvSpPr>
        <p:spPr>
          <a:xfrm>
            <a:off x="4150804" y="4100457"/>
            <a:ext cx="3799532" cy="1503929"/>
          </a:xfrm>
          <a:prstGeom prst="rect">
            <a:avLst/>
          </a:prstGeom>
          <a:solidFill>
            <a:srgbClr val="FFFFFF"/>
          </a:solidFill>
          <a:ln w="63500">
            <a:solidFill>
              <a:srgbClr val="FF260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Pulsed sources</a:t>
            </a:r>
          </a:p>
          <a:p>
            <a:pPr/>
          </a:p>
          <a:p>
            <a:pPr/>
            <a:r>
              <a:t>(also SNS_source and ISIS_moderator in the contrib category)</a:t>
            </a:r>
          </a:p>
        </p:txBody>
      </p:sp>
      <p:sp>
        <p:nvSpPr>
          <p:cNvPr id="103" name="Shape 103"/>
          <p:cNvSpPr/>
          <p:nvPr/>
        </p:nvSpPr>
        <p:spPr>
          <a:xfrm flipH="1" flipV="1">
            <a:off x="1812107" y="4270536"/>
            <a:ext cx="2341811" cy="19988"/>
          </a:xfrm>
          <a:prstGeom prst="line">
            <a:avLst/>
          </a:prstGeom>
          <a:ln w="63500">
            <a:solidFill>
              <a:srgbClr val="FF26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04" name="Shape 104"/>
          <p:cNvSpPr/>
          <p:nvPr/>
        </p:nvSpPr>
        <p:spPr>
          <a:xfrm flipH="1" flipV="1">
            <a:off x="1812107" y="4664236"/>
            <a:ext cx="2341811" cy="19988"/>
          </a:xfrm>
          <a:prstGeom prst="line">
            <a:avLst/>
          </a:prstGeom>
          <a:ln w="63500">
            <a:solidFill>
              <a:srgbClr val="FF26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7" name="Shape 107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08" name="Screen Shot 2016-02-01 at 2.49.1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010" y="1974285"/>
            <a:ext cx="8944396" cy="342260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hape 109"/>
          <p:cNvSpPr/>
          <p:nvPr/>
        </p:nvSpPr>
        <p:spPr>
          <a:xfrm>
            <a:off x="869" y="1304732"/>
            <a:ext cx="24587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00A3D7"/>
                </a:solidFill>
              </a:defRPr>
            </a:lvl1pPr>
          </a:lstStyle>
          <a:p>
            <a:pPr/>
            <a:r>
              <a:t>Source_simple.comp</a:t>
            </a:r>
          </a:p>
        </p:txBody>
      </p:sp>
      <p:sp>
        <p:nvSpPr>
          <p:cNvPr id="110" name="Shape 110"/>
          <p:cNvSpPr/>
          <p:nvPr/>
        </p:nvSpPr>
        <p:spPr>
          <a:xfrm>
            <a:off x="737091" y="3559919"/>
            <a:ext cx="1370647" cy="2193713"/>
          </a:xfrm>
          <a:prstGeom prst="line">
            <a:avLst/>
          </a:prstGeom>
          <a:ln w="25400">
            <a:solidFill>
              <a:srgbClr val="E32400"/>
            </a:solidFill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11" name="Shape 111"/>
          <p:cNvSpPr/>
          <p:nvPr/>
        </p:nvSpPr>
        <p:spPr>
          <a:xfrm>
            <a:off x="639432" y="3149655"/>
            <a:ext cx="1418045" cy="2604947"/>
          </a:xfrm>
          <a:prstGeom prst="line">
            <a:avLst/>
          </a:prstGeom>
          <a:ln w="25400">
            <a:solidFill>
              <a:srgbClr val="E32400"/>
            </a:solidFill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12" name="Shape 112"/>
          <p:cNvSpPr/>
          <p:nvPr/>
        </p:nvSpPr>
        <p:spPr>
          <a:xfrm>
            <a:off x="2080984" y="5710839"/>
            <a:ext cx="8541778" cy="560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E32400"/>
                </a:solidFill>
              </a:defRPr>
            </a:lvl1pPr>
          </a:lstStyle>
          <a:p>
            <a:pPr/>
            <a:r>
              <a:t>What do we need the distance and target size for?</a:t>
            </a:r>
          </a:p>
        </p:txBody>
      </p:sp>
      <p:sp>
        <p:nvSpPr>
          <p:cNvPr id="113" name="Shape 113"/>
          <p:cNvSpPr/>
          <p:nvPr/>
        </p:nvSpPr>
        <p:spPr>
          <a:xfrm>
            <a:off x="1219767" y="6213964"/>
            <a:ext cx="6803106" cy="47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600"/>
            </a:lvl1pPr>
          </a:lstStyle>
          <a:p>
            <a:pPr/>
            <a:r>
              <a:t>(let us take a small break and investigate this)</a:t>
            </a:r>
          </a:p>
        </p:txBody>
      </p:sp>
      <p:sp>
        <p:nvSpPr>
          <p:cNvPr id="114" name="Shape 114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115" name="Shape 115"/>
          <p:cNvSpPr/>
          <p:nvPr/>
        </p:nvSpPr>
        <p:spPr>
          <a:xfrm>
            <a:off x="2828448" y="1414038"/>
            <a:ext cx="6749726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Simple continuous source with flat energy/wavelength spectrum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0" name="Ex1_fig1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9919" y="1210016"/>
            <a:ext cx="6467828" cy="3796334"/>
          </a:xfrm>
          <a:prstGeom prst="rect">
            <a:avLst/>
          </a:prstGeom>
        </p:spPr>
      </p:pic>
      <p:sp>
        <p:nvSpPr>
          <p:cNvPr id="121" name="Shape 121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Shape 12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5" name="Shape 125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6" name="Ex1_fig1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9919" y="1210016"/>
            <a:ext cx="6467828" cy="3796334"/>
          </a:xfrm>
          <a:prstGeom prst="rect">
            <a:avLst/>
          </a:prstGeom>
        </p:spPr>
      </p:pic>
      <p:pic>
        <p:nvPicPr>
          <p:cNvPr id="127" name="Screen Shot 2016-02-01 at 2.49.19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536" y="4486374"/>
            <a:ext cx="7150088" cy="2736003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/>
          <p:nvPr/>
        </p:nvSpPr>
        <p:spPr>
          <a:xfrm flipH="1">
            <a:off x="645835" y="1836747"/>
            <a:ext cx="3506481" cy="3075813"/>
          </a:xfrm>
          <a:prstGeom prst="line">
            <a:avLst/>
          </a:prstGeom>
          <a:ln w="12700">
            <a:solidFill>
              <a:srgbClr val="000000"/>
            </a:solidFill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29" name="Shape 129"/>
          <p:cNvSpPr/>
          <p:nvPr/>
        </p:nvSpPr>
        <p:spPr>
          <a:xfrm flipV="1">
            <a:off x="4042209" y="1581190"/>
            <a:ext cx="227667" cy="702132"/>
          </a:xfrm>
          <a:prstGeom prst="line">
            <a:avLst/>
          </a:prstGeom>
          <a:ln w="3175">
            <a:solidFill>
              <a:srgbClr val="00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30" name="Shape 130"/>
          <p:cNvSpPr/>
          <p:nvPr/>
        </p:nvSpPr>
        <p:spPr>
          <a:xfrm flipH="1">
            <a:off x="531093" y="2949646"/>
            <a:ext cx="4978115" cy="2533347"/>
          </a:xfrm>
          <a:prstGeom prst="line">
            <a:avLst/>
          </a:prstGeom>
          <a:ln w="12700">
            <a:solidFill>
              <a:srgbClr val="000000"/>
            </a:solidFill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31" name="Shape 131"/>
          <p:cNvSpPr/>
          <p:nvPr/>
        </p:nvSpPr>
        <p:spPr>
          <a:xfrm flipH="1">
            <a:off x="796641" y="3954704"/>
            <a:ext cx="7031566" cy="1770887"/>
          </a:xfrm>
          <a:prstGeom prst="line">
            <a:avLst/>
          </a:prstGeom>
          <a:ln w="12700">
            <a:solidFill>
              <a:srgbClr val="000000"/>
            </a:solidFill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32" name="Shape 132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