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media1.mov" ContentType="video/unknown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</p:sldIdLst>
  <p:sldSz cx="100711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" name="Shape 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rial"/>
      </a:defRPr>
    </a:lvl1pPr>
    <a:lvl2pPr indent="228600" latinLnBrk="0">
      <a:defRPr sz="1200">
        <a:latin typeface="+mj-lt"/>
        <a:ea typeface="+mj-ea"/>
        <a:cs typeface="+mj-cs"/>
        <a:sym typeface="Arial"/>
      </a:defRPr>
    </a:lvl2pPr>
    <a:lvl3pPr indent="457200" latinLnBrk="0">
      <a:defRPr sz="1200">
        <a:latin typeface="+mj-lt"/>
        <a:ea typeface="+mj-ea"/>
        <a:cs typeface="+mj-cs"/>
        <a:sym typeface="Arial"/>
      </a:defRPr>
    </a:lvl3pPr>
    <a:lvl4pPr indent="685800" latinLnBrk="0">
      <a:defRPr sz="1200">
        <a:latin typeface="+mj-lt"/>
        <a:ea typeface="+mj-ea"/>
        <a:cs typeface="+mj-cs"/>
        <a:sym typeface="Arial"/>
      </a:defRPr>
    </a:lvl4pPr>
    <a:lvl5pPr indent="914400" latinLnBrk="0">
      <a:defRPr sz="1200">
        <a:latin typeface="+mj-lt"/>
        <a:ea typeface="+mj-ea"/>
        <a:cs typeface="+mj-cs"/>
        <a:sym typeface="Arial"/>
      </a:defRPr>
    </a:lvl5pPr>
    <a:lvl6pPr indent="1143000" latinLnBrk="0">
      <a:defRPr sz="1200">
        <a:latin typeface="+mj-lt"/>
        <a:ea typeface="+mj-ea"/>
        <a:cs typeface="+mj-cs"/>
        <a:sym typeface="Arial"/>
      </a:defRPr>
    </a:lvl6pPr>
    <a:lvl7pPr indent="1371600" latinLnBrk="0">
      <a:defRPr sz="1200">
        <a:latin typeface="+mj-lt"/>
        <a:ea typeface="+mj-ea"/>
        <a:cs typeface="+mj-cs"/>
        <a:sym typeface="Arial"/>
      </a:defRPr>
    </a:lvl7pPr>
    <a:lvl8pPr indent="1600200" latinLnBrk="0">
      <a:defRPr sz="1200">
        <a:latin typeface="+mj-lt"/>
        <a:ea typeface="+mj-ea"/>
        <a:cs typeface="+mj-cs"/>
        <a:sym typeface="Arial"/>
      </a:defRPr>
    </a:lvl8pPr>
    <a:lvl9pPr indent="18288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2.tif"/><Relationship Id="rId6" Type="http://schemas.openxmlformats.org/officeDocument/2006/relationships/image" Target="../media/image9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2816" y="0"/>
            <a:ext cx="1628624" cy="7556500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40"/>
          <p:cNvSpPr/>
          <p:nvPr/>
        </p:nvSpPr>
        <p:spPr>
          <a:xfrm>
            <a:off x="8540750" y="6909330"/>
            <a:ext cx="1472757" cy="615421"/>
          </a:xfrm>
          <a:prstGeom prst="rect">
            <a:avLst/>
          </a:prstGeom>
          <a:solidFill>
            <a:srgbClr val="FFFFFF"/>
          </a:solidFill>
          <a:ln w="25400">
            <a:solidFill>
              <a:srgbClr val="9BBE0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41" name="Shape 41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9BBE05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2" name="Shape 42"/>
          <p:cNvSpPr/>
          <p:nvPr>
            <p:ph type="title"/>
          </p:nvPr>
        </p:nvSpPr>
        <p:spPr>
          <a:xfrm>
            <a:off x="107999" y="193319"/>
            <a:ext cx="9071281" cy="79632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3" name="Shape 43"/>
          <p:cNvSpPr/>
          <p:nvPr>
            <p:ph type="body" idx="1"/>
          </p:nvPr>
        </p:nvSpPr>
        <p:spPr>
          <a:xfrm>
            <a:off x="163079" y="1440781"/>
            <a:ext cx="8961121" cy="557784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/>
          <p:nvPr>
            <p:ph type="sldNum" sz="quarter" idx="2"/>
          </p:nvPr>
        </p:nvSpPr>
        <p:spPr>
          <a:xfrm>
            <a:off x="68399" y="7211439"/>
            <a:ext cx="356974" cy="3492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8" name="Group 48"/>
          <p:cNvGrpSpPr/>
          <p:nvPr/>
        </p:nvGrpSpPr>
        <p:grpSpPr>
          <a:xfrm>
            <a:off x="8678450" y="7004463"/>
            <a:ext cx="1197356" cy="450555"/>
            <a:chOff x="0" y="0"/>
            <a:chExt cx="1197354" cy="450554"/>
          </a:xfrm>
        </p:grpSpPr>
        <p:pic>
          <p:nvPicPr>
            <p:cNvPr id="46" name="image5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05882" cy="450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" name="pasted-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60026" y="0"/>
              <a:ext cx="837329" cy="450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9" name="KeynoteScreenSnapz00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02653" y="52994"/>
            <a:ext cx="3019830" cy="975372"/>
          </a:xfrm>
          <a:prstGeom prst="rect">
            <a:avLst/>
          </a:prstGeom>
          <a:ln w="25400">
            <a:solidFill>
              <a:srgbClr val="9BBE05"/>
            </a:solidFill>
          </a:ln>
        </p:spPr>
      </p:pic>
      <p:sp>
        <p:nvSpPr>
          <p:cNvPr id="50" name="Shape 50"/>
          <p:cNvSpPr/>
          <p:nvPr/>
        </p:nvSpPr>
        <p:spPr>
          <a:xfrm>
            <a:off x="378747" y="7250013"/>
            <a:ext cx="3489385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NOBUGS McStas school Oct 2016 – P Willendrup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tif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2.tif"/><Relationship Id="rId12" Type="http://schemas.openxmlformats.org/officeDocument/2006/relationships/image" Target="../media/image9.png"/><Relationship Id="rId13" Type="http://schemas.openxmlformats.org/officeDocument/2006/relationships/slideLayout" Target="../slideLayouts/slideLayout1.xml"/><Relationship Id="rId14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2816" y="0"/>
            <a:ext cx="1628624" cy="7556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/>
        </p:nvSpPr>
        <p:spPr>
          <a:xfrm>
            <a:off x="107999" y="193319"/>
            <a:ext cx="9071281" cy="79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lnSpc>
                <a:spcPct val="90000"/>
              </a:lnSpc>
              <a:defRPr sz="4400"/>
            </a:lvl1pPr>
          </a:lstStyle>
          <a:p>
            <a:pPr/>
            <a:r>
              <a:t>McStas Introduction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22135" y="2475731"/>
            <a:ext cx="7683387" cy="4360069"/>
            <a:chOff x="150662" y="0"/>
            <a:chExt cx="7683386" cy="4360068"/>
          </a:xfrm>
        </p:grpSpPr>
        <p:sp>
          <p:nvSpPr>
            <p:cNvPr id="4" name="Shape 4"/>
            <p:cNvSpPr/>
            <p:nvPr/>
          </p:nvSpPr>
          <p:spPr>
            <a:xfrm>
              <a:off x="150662" y="0"/>
              <a:ext cx="7683387" cy="4360069"/>
            </a:xfrm>
            <a:prstGeom prst="rect">
              <a:avLst/>
            </a:prstGeom>
            <a:solidFill>
              <a:srgbClr val="FFFFFF"/>
            </a:solidFill>
            <a:ln w="88900" cap="flat">
              <a:solidFill>
                <a:srgbClr val="9BBE05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9BBE05"/>
                  </a:solidFill>
                </a:defRPr>
              </a:pP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1888691" y="1741311"/>
              <a:ext cx="4385130" cy="2158426"/>
              <a:chOff x="1676400" y="0"/>
              <a:chExt cx="4385129" cy="2158425"/>
            </a:xfrm>
          </p:grpSpPr>
          <p:pic>
            <p:nvPicPr>
              <p:cNvPr id="5" name="nobug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6400" y="28485"/>
                <a:ext cx="1792312" cy="21016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</p:pic>
          <p:grpSp>
            <p:nvGrpSpPr>
              <p:cNvPr id="13" name="Group 13"/>
              <p:cNvGrpSpPr/>
              <p:nvPr/>
            </p:nvGrpSpPr>
            <p:grpSpPr>
              <a:xfrm>
                <a:off x="3993948" y="-1"/>
                <a:ext cx="2067582" cy="2158426"/>
                <a:chOff x="0" y="0"/>
                <a:chExt cx="2067581" cy="2158425"/>
              </a:xfrm>
            </p:grpSpPr>
            <p:grpSp>
              <p:nvGrpSpPr>
                <p:cNvPr id="11" name="Group 11"/>
                <p:cNvGrpSpPr/>
                <p:nvPr/>
              </p:nvGrpSpPr>
              <p:grpSpPr>
                <a:xfrm>
                  <a:off x="0" y="0"/>
                  <a:ext cx="2067582" cy="1782464"/>
                  <a:chOff x="0" y="0"/>
                  <a:chExt cx="2067581" cy="1782463"/>
                </a:xfrm>
              </p:grpSpPr>
              <p:pic>
                <p:nvPicPr>
                  <p:cNvPr id="6" name="logoill.pdf"/>
                  <p:cNvPicPr>
                    <a:picLocks noChangeAspect="1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1386286" y="1309270"/>
                    <a:ext cx="468021" cy="44737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76200" dist="63500" dir="5400000">
                      <a:srgbClr val="000000">
                        <a:alpha val="45000"/>
                      </a:srgbClr>
                    </a:outerShdw>
                  </a:effectLst>
                </p:spPr>
              </p:pic>
              <p:pic>
                <p:nvPicPr>
                  <p:cNvPr id="7" name="mcstas-logo.pdf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2067582" cy="121491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76200" dist="63500" dir="5400000">
                      <a:srgbClr val="000000">
                        <a:alpha val="45000"/>
                      </a:srgbClr>
                    </a:outerShdw>
                  </a:effectLst>
                </p:spPr>
              </p:pic>
              <p:pic>
                <p:nvPicPr>
                  <p:cNvPr id="8" name="PSI-Logo_trans.png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770159" y="1427756"/>
                    <a:ext cx="582557" cy="21327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76200" dist="63500" dir="5400000">
                      <a:srgbClr val="000000">
                        <a:alpha val="45000"/>
                      </a:srgbClr>
                    </a:outerShdw>
                  </a:effectLst>
                </p:spPr>
              </p:pic>
              <p:pic>
                <p:nvPicPr>
                  <p:cNvPr id="9" name="ku-logo.pdf"/>
                  <p:cNvPicPr>
                    <a:picLocks noChangeAspect="1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373230" y="1285573"/>
                    <a:ext cx="365713" cy="49689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10" name="DTU_logo.png"/>
                  <p:cNvPicPr>
                    <a:picLocks noChangeAspect="1"/>
                  </p:cNvPicPr>
                  <p:nvPr/>
                </p:nvPicPr>
                <p:blipFill>
                  <a:blip r:embed="rId8">
                    <a:extLst/>
                  </a:blip>
                  <a:stretch>
                    <a:fillRect/>
                  </a:stretch>
                </p:blipFill>
                <p:spPr>
                  <a:xfrm>
                    <a:off x="0" y="1285573"/>
                    <a:ext cx="341787" cy="49627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12" name="ESS_Logo_Frugal_Blue_cmyk.png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612258" y="1730286"/>
                  <a:ext cx="795670" cy="4281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sp>
        <p:nvSpPr>
          <p:cNvPr id="16" name="Shape 16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9BBE05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7" name="Shape 17"/>
          <p:cNvSpPr/>
          <p:nvPr/>
        </p:nvSpPr>
        <p:spPr>
          <a:xfrm>
            <a:off x="378747" y="7250013"/>
            <a:ext cx="3531727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NOBUGS McStas school Oct 2016 – P Willendrup </a:t>
            </a:r>
          </a:p>
        </p:txBody>
      </p:sp>
      <p:sp>
        <p:nvSpPr>
          <p:cNvPr id="18" name="Shape 18"/>
          <p:cNvSpPr/>
          <p:nvPr>
            <p:ph type="sldNum" sz="quarter" idx="2"/>
          </p:nvPr>
        </p:nvSpPr>
        <p:spPr>
          <a:xfrm>
            <a:off x="55699" y="7211439"/>
            <a:ext cx="356974" cy="349223"/>
          </a:xfrm>
          <a:prstGeom prst="rect">
            <a:avLst/>
          </a:prstGeom>
          <a:ln w="12700">
            <a:miter lim="400000"/>
          </a:ln>
        </p:spPr>
        <p:txBody>
          <a:bodyPr wrap="none" lIns="44999" tIns="44999" rIns="44999" bIns="44999">
            <a:spAutoFit/>
          </a:bodyPr>
          <a:lstStyle/>
          <a:p>
            <a:pPr/>
            <a:fld id="{86CB4B4D-7CA3-9044-876B-883B54F8677D}" type="slidenum"/>
          </a:p>
        </p:txBody>
      </p:sp>
      <p:sp>
        <p:nvSpPr>
          <p:cNvPr id="19" name="Shape 19"/>
          <p:cNvSpPr/>
          <p:nvPr/>
        </p:nvSpPr>
        <p:spPr>
          <a:xfrm>
            <a:off x="8540750" y="6909330"/>
            <a:ext cx="1472757" cy="615421"/>
          </a:xfrm>
          <a:prstGeom prst="rect">
            <a:avLst/>
          </a:prstGeom>
          <a:solidFill>
            <a:srgbClr val="FFFFFF"/>
          </a:solidFill>
          <a:ln w="25400">
            <a:solidFill>
              <a:srgbClr val="9BBE0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grpSp>
        <p:nvGrpSpPr>
          <p:cNvPr id="22" name="Group 22"/>
          <p:cNvGrpSpPr/>
          <p:nvPr/>
        </p:nvGrpSpPr>
        <p:grpSpPr>
          <a:xfrm>
            <a:off x="8678450" y="7004463"/>
            <a:ext cx="1197356" cy="450555"/>
            <a:chOff x="0" y="0"/>
            <a:chExt cx="1197354" cy="450554"/>
          </a:xfrm>
        </p:grpSpPr>
        <p:pic>
          <p:nvPicPr>
            <p:cNvPr id="20" name="image5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305882" cy="450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" name="pasted-image.tif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60026" y="0"/>
              <a:ext cx="837329" cy="450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" name="KeynoteScreenSnapz003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002653" y="52994"/>
            <a:ext cx="3019830" cy="975372"/>
          </a:xfrm>
          <a:prstGeom prst="rect">
            <a:avLst/>
          </a:prstGeom>
          <a:ln w="25400">
            <a:solidFill>
              <a:srgbClr val="9BBE05"/>
            </a:solidFill>
          </a:ln>
        </p:spPr>
      </p:pic>
      <p:sp>
        <p:nvSpPr>
          <p:cNvPr id="24" name="Shape 24"/>
          <p:cNvSpPr/>
          <p:nvPr>
            <p:ph type="title"/>
          </p:nvPr>
        </p:nvSpPr>
        <p:spPr>
          <a:xfrm>
            <a:off x="503555" y="101453"/>
            <a:ext cx="9063991" cy="166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xfrm>
            <a:off x="503555" y="1763183"/>
            <a:ext cx="9063991" cy="5793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3"/>
    <p:sldLayoutId id="2147483650" r:id="rId14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718457" marR="0" indent="-261257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 typeface="Helvetica"/>
        <a:buChar char="-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19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373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 typeface="Helvetica"/>
        <a:buChar char="-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1945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517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1089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6068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640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4.tif"/><Relationship Id="rId4" Type="http://schemas.openxmlformats.org/officeDocument/2006/relationships/image" Target="../media/image5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12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6.tif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video" Target="../media/media1.mov"/><Relationship Id="rId6" Type="http://schemas.microsoft.com/office/2007/relationships/media" Target="../media/media1.mov"/><Relationship Id="rId7" Type="http://schemas.openxmlformats.org/officeDocument/2006/relationships/image" Target="../media/image47.png"/><Relationship Id="rId8" Type="http://schemas.openxmlformats.org/officeDocument/2006/relationships/image" Target="../media/image48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hyperlink" Target="mailto:neutron-mc@risoe.dk" TargetMode="External"/><Relationship Id="rId4" Type="http://schemas.openxmlformats.org/officeDocument/2006/relationships/hyperlink" Target="http://www.mcstas.org/" TargetMode="External"/><Relationship Id="rId5" Type="http://schemas.openxmlformats.org/officeDocument/2006/relationships/image" Target="../media/image54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neutron-mc@risoe.dk" TargetMode="External"/><Relationship Id="rId3" Type="http://schemas.openxmlformats.org/officeDocument/2006/relationships/hyperlink" Target="http://www.mcstas.org/" TargetMode="External"/><Relationship Id="rId4" Type="http://schemas.openxmlformats.org/officeDocument/2006/relationships/image" Target="../media/image54.png"/><Relationship Id="rId5" Type="http://schemas.openxmlformats.org/officeDocument/2006/relationships/image" Target="../media/image55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2.tif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7.tif"/><Relationship Id="rId7" Type="http://schemas.openxmlformats.org/officeDocument/2006/relationships/image" Target="../media/image8.tif"/><Relationship Id="rId8" Type="http://schemas.openxmlformats.org/officeDocument/2006/relationships/image" Target="../media/image9.tif"/><Relationship Id="rId9" Type="http://schemas.openxmlformats.org/officeDocument/2006/relationships/image" Target="../media/image10.tif"/><Relationship Id="rId10" Type="http://schemas.openxmlformats.org/officeDocument/2006/relationships/image" Target="../media/image11.tif"/><Relationship Id="rId11" Type="http://schemas.openxmlformats.org/officeDocument/2006/relationships/image" Target="../media/image12.tif"/><Relationship Id="rId12" Type="http://schemas.openxmlformats.org/officeDocument/2006/relationships/image" Target="../media/image13.tif"/><Relationship Id="rId13" Type="http://schemas.openxmlformats.org/officeDocument/2006/relationships/image" Target="../media/image14.tif"/><Relationship Id="rId14" Type="http://schemas.openxmlformats.org/officeDocument/2006/relationships/image" Target="../media/image15.tif"/><Relationship Id="rId15" Type="http://schemas.openxmlformats.org/officeDocument/2006/relationships/image" Target="../media/image16.tif"/><Relationship Id="rId16" Type="http://schemas.openxmlformats.org/officeDocument/2006/relationships/image" Target="../media/image17.tif"/><Relationship Id="rId17" Type="http://schemas.openxmlformats.org/officeDocument/2006/relationships/image" Target="../media/image18.tif"/><Relationship Id="rId18" Type="http://schemas.openxmlformats.org/officeDocument/2006/relationships/image" Target="../media/image19.tif"/><Relationship Id="rId19" Type="http://schemas.openxmlformats.org/officeDocument/2006/relationships/image" Target="../media/image20.tif"/><Relationship Id="rId20" Type="http://schemas.openxmlformats.org/officeDocument/2006/relationships/image" Target="../media/image21.tif"/><Relationship Id="rId21" Type="http://schemas.openxmlformats.org/officeDocument/2006/relationships/image" Target="../media/image22.tif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15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9.png"/><Relationship Id="rId4" Type="http://schemas.openxmlformats.org/officeDocument/2006/relationships/image" Target="../media/image58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72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3.png"/><Relationship Id="rId4" Type="http://schemas.openxmlformats.org/officeDocument/2006/relationships/image" Target="../media/image76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5.png"/><Relationship Id="rId4" Type="http://schemas.openxmlformats.org/officeDocument/2006/relationships/image" Target="../media/image77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5.png"/><Relationship Id="rId4" Type="http://schemas.openxmlformats.org/officeDocument/2006/relationships/image" Target="../media/image77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67.png"/><Relationship Id="rId9" Type="http://schemas.openxmlformats.org/officeDocument/2006/relationships/image" Target="../media/image103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3" Type="http://schemas.openxmlformats.org/officeDocument/2006/relationships/image" Target="../media/image24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23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3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type="sldNum" sz="quarter" idx="2"/>
          </p:nvPr>
        </p:nvSpPr>
        <p:spPr>
          <a:xfrm>
            <a:off x="556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0" name="Shape 60"/>
          <p:cNvSpPr/>
          <p:nvPr/>
        </p:nvSpPr>
        <p:spPr>
          <a:xfrm>
            <a:off x="471472" y="2711662"/>
            <a:ext cx="7984712" cy="24737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 sz="4600"/>
            </a:lvl1pPr>
          </a:lstStyle>
          <a:p>
            <a:pPr/>
            <a:r>
              <a:t>NOBUGS McStas Training  October 2016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03504">
              <a:defRPr sz="2904"/>
            </a:lvl1pPr>
          </a:lstStyle>
          <a:p>
            <a:pPr/>
            <a:r>
              <a:t>How to implement Monte Carlo methods ?</a:t>
            </a:r>
          </a:p>
        </p:txBody>
      </p:sp>
      <p:sp>
        <p:nvSpPr>
          <p:cNvPr id="139" name="Shape 13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0" name="Image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09656" y="2186687"/>
            <a:ext cx="2568512" cy="2891954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20724" y="2242292"/>
            <a:ext cx="7955605" cy="5495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indent="622300" defTabSz="457200">
              <a:spcBef>
                <a:spcPts val="27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or quasi-random generators </a:t>
            </a:r>
            <a:r>
              <a:rPr sz="240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=&gt;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quasi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-Monte-Carlo</a:t>
            </a:r>
          </a:p>
          <a:p>
            <a:pPr indent="1816100" defTabSz="457200">
              <a:spcBef>
                <a:spcPts val="27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We encounter a probability </a:t>
            </a:r>
            <a:r>
              <a:rPr sz="2400">
                <a:solidFill>
                  <a:srgbClr val="008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&lt; </a:t>
            </a:r>
            <a:r>
              <a:rPr sz="2200">
                <a:solidFill>
                  <a:srgbClr val="008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 &lt; 1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indent="508000" defTabSz="457200">
              <a:spcBef>
                <a:spcPts val="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Crude Monte-Carlo (yes/no choice)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indent="952500" defTabSz="457200">
              <a:spcBef>
                <a:spcPts val="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We shoot 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events </a:t>
            </a:r>
            <a:r>
              <a:rPr sz="2400">
                <a:latin typeface="Symbol"/>
                <a:ea typeface="Symbol"/>
                <a:cs typeface="Symbol"/>
                <a:sym typeface="Symbol"/>
              </a:rPr>
              <a:t>ξ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latin typeface="Symbol"/>
                <a:ea typeface="Symbol"/>
                <a:cs typeface="Symbol"/>
                <a:sym typeface="Symbol"/>
              </a:rPr>
              <a:t>∈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[0,1] </a:t>
            </a:r>
          </a:p>
          <a:p>
            <a:pPr indent="952500" defTabSz="457200">
              <a:spcBef>
                <a:spcPts val="4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We keep events that satisfy </a:t>
            </a:r>
            <a:r>
              <a:rPr sz="2400">
                <a:latin typeface="Symbol"/>
                <a:ea typeface="Symbol"/>
                <a:cs typeface="Symbol"/>
                <a:sym typeface="Symbol"/>
              </a:rPr>
              <a:t>ξ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&lt; p</a:t>
            </a:r>
          </a:p>
          <a:p>
            <a:pPr indent="952500" defTabSz="457200">
              <a:lnSpc>
                <a:spcPts val="2900"/>
              </a:lnSpc>
              <a:spcBef>
                <a:spcPts val="4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np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events  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→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low statistics</a:t>
            </a:r>
          </a:p>
          <a:p>
            <a:pPr indent="508000" defTabSz="457200">
              <a:spcBef>
                <a:spcPts val="5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Importance sampling (fuzzy choice – event weighting)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indent="952500" defTabSz="457200">
              <a:spcBef>
                <a:spcPts val="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Keep 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events, no more random number...</a:t>
            </a:r>
          </a:p>
          <a:p>
            <a:pPr indent="952500" defTabSz="457200">
              <a:spcBef>
                <a:spcPts val="5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But associate a </a:t>
            </a:r>
            <a:r>
              <a:rPr sz="2400">
                <a:solidFill>
                  <a:srgbClr val="008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weight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to each of them (we set </a:t>
            </a:r>
            <a:r>
              <a:rPr sz="2400">
                <a:latin typeface="Symbol"/>
                <a:ea typeface="Symbol"/>
                <a:cs typeface="Symbol"/>
                <a:sym typeface="Symbol"/>
              </a:rPr>
              <a:t>ξ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= p)</a:t>
            </a:r>
          </a:p>
          <a:p>
            <a:pPr indent="952500" defTabSz="457200">
              <a:spcBef>
                <a:spcPts val="29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Retain statistical accuracy (1/÷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142" name="Shape 142"/>
          <p:cNvSpPr/>
          <p:nvPr/>
        </p:nvSpPr>
        <p:spPr>
          <a:xfrm>
            <a:off x="516566" y="673027"/>
            <a:ext cx="8603999" cy="155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7200">
              <a:spcBef>
                <a:spcPts val="500"/>
              </a:spcBef>
              <a:defRPr sz="3000">
                <a:solidFill>
                  <a:srgbClr val="0433FF"/>
                </a:solidFill>
                <a:effectLst>
                  <a:outerShdw sx="100000" sy="100000" kx="0" ky="0" algn="b" rotWithShape="0" blurRad="38100" dist="635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defTabSz="457200">
              <a:spcBef>
                <a:spcPts val="5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Good random generator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indent="114300"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from thermal electronic noise (hardware)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When to use Monte Carlo methods </a:t>
            </a:r>
          </a:p>
        </p:txBody>
      </p:sp>
      <p:grpSp>
        <p:nvGrpSpPr>
          <p:cNvPr id="148" name="Group 148"/>
          <p:cNvGrpSpPr/>
          <p:nvPr/>
        </p:nvGrpSpPr>
        <p:grpSpPr>
          <a:xfrm>
            <a:off x="525117" y="644032"/>
            <a:ext cx="8656509" cy="2023100"/>
            <a:chOff x="525117" y="639273"/>
            <a:chExt cx="8656507" cy="2023098"/>
          </a:xfrm>
        </p:grpSpPr>
        <p:pic>
          <p:nvPicPr>
            <p:cNvPr id="145" name="Image1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955081" y="1227278"/>
              <a:ext cx="1226545" cy="1358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6" name="Shape 146"/>
            <p:cNvSpPr/>
            <p:nvPr/>
          </p:nvSpPr>
          <p:spPr>
            <a:xfrm>
              <a:off x="1949531" y="639273"/>
              <a:ext cx="6507324" cy="488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47" name="Shape 147"/>
            <p:cNvSpPr/>
            <p:nvPr/>
          </p:nvSpPr>
          <p:spPr>
            <a:xfrm>
              <a:off x="525117" y="1742782"/>
              <a:ext cx="7645431" cy="91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1500"/>
                </a:spcBef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Dimensionality of phase space must be large (</a:t>
              </a: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d</a:t>
              </a: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 &gt; 5)</a:t>
              </a:r>
            </a:p>
            <a:p>
              <a:pPr defTabSz="457200"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Overall complexity is beyond reasonable analytical methods </a:t>
              </a:r>
            </a:p>
          </p:txBody>
        </p:sp>
      </p:grpSp>
      <p:pic>
        <p:nvPicPr>
          <p:cNvPr id="149" name="Image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59736" y="2734407"/>
            <a:ext cx="1426952" cy="15981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2" name="Group 152"/>
          <p:cNvGrpSpPr/>
          <p:nvPr/>
        </p:nvGrpSpPr>
        <p:grpSpPr>
          <a:xfrm>
            <a:off x="7925689" y="4722370"/>
            <a:ext cx="1260791" cy="1260791"/>
            <a:chOff x="0" y="0"/>
            <a:chExt cx="1260790" cy="1260790"/>
          </a:xfrm>
        </p:grpSpPr>
        <p:pic>
          <p:nvPicPr>
            <p:cNvPr id="150" name="Image2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60791" cy="1260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1" name="Shape 151"/>
            <p:cNvSpPr/>
            <p:nvPr/>
          </p:nvSpPr>
          <p:spPr>
            <a:xfrm>
              <a:off x="546680" y="435061"/>
              <a:ext cx="426066" cy="3361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 defTabSz="457200">
                <a:defRPr sz="2400"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pPr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400">
                  <a:latin typeface="Symbol"/>
                  <a:ea typeface="Symbol"/>
                  <a:cs typeface="Symbol"/>
                  <a:sym typeface="Symbol"/>
                </a:rPr>
                <a:t>π </a:t>
              </a:r>
            </a:p>
          </p:txBody>
        </p:sp>
      </p:grpSp>
      <p:sp>
        <p:nvSpPr>
          <p:cNvPr id="153" name="Shape 153"/>
          <p:cNvSpPr/>
          <p:nvPr/>
        </p:nvSpPr>
        <p:spPr>
          <a:xfrm>
            <a:off x="7569848" y="5943808"/>
            <a:ext cx="2425464" cy="7775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r" defTabSz="457200">
              <a:spcBef>
                <a:spcPts val="3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Number of points for which </a:t>
            </a:r>
          </a:p>
          <a:p>
            <a:pPr indent="127000" algn="r" defTabSz="457200">
              <a:spcBef>
                <a:spcPts val="3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{ x</a:t>
            </a:r>
            <a:r>
              <a:rPr baseline="31999" sz="14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+y</a:t>
            </a:r>
            <a:r>
              <a:rPr baseline="31999" sz="14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sz="1400">
                <a:latin typeface="Symbol"/>
                <a:ea typeface="Symbol"/>
                <a:cs typeface="Symbol"/>
                <a:sym typeface="Symbol"/>
              </a:rPr>
              <a:t>≤</a:t>
            </a: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 1, (x,y) </a:t>
            </a:r>
            <a:r>
              <a:rPr sz="1400">
                <a:latin typeface="Symbol"/>
                <a:ea typeface="Symbol"/>
                <a:cs typeface="Symbol"/>
                <a:sym typeface="Symbol"/>
              </a:rPr>
              <a:t>∈</a:t>
            </a: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 [0,1] }</a:t>
            </a:r>
          </a:p>
          <a:p>
            <a:pPr indent="127000" algn="r"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Ratio circle/square </a:t>
            </a: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→ </a:t>
            </a:r>
            <a:r>
              <a:rPr sz="1800">
                <a:latin typeface="Symbol"/>
                <a:ea typeface="Symbol"/>
                <a:cs typeface="Symbol"/>
                <a:sym typeface="Symbol"/>
              </a:rPr>
              <a:t>π/4 </a:t>
            </a:r>
          </a:p>
        </p:txBody>
      </p:sp>
      <p:sp>
        <p:nvSpPr>
          <p:cNvPr id="154" name="Shape 154"/>
          <p:cNvSpPr/>
          <p:nvPr>
            <p:ph type="sldNum" sz="quarter" idx="2"/>
          </p:nvPr>
        </p:nvSpPr>
        <p:spPr>
          <a:xfrm>
            <a:off x="68399" y="7211439"/>
            <a:ext cx="34000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5" name="Shape 155"/>
          <p:cNvSpPr/>
          <p:nvPr/>
        </p:nvSpPr>
        <p:spPr>
          <a:xfrm>
            <a:off x="526799" y="2666182"/>
            <a:ext cx="6864706" cy="189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7200">
              <a:lnSpc>
                <a:spcPts val="4300"/>
              </a:lnSpc>
              <a:spcBef>
                <a:spcPts val="2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Each event can be computed easily and independently MC is the '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lazy guy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' method – think microscopic</a:t>
            </a:r>
          </a:p>
          <a:p>
            <a:pPr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u="sng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Examples: </a:t>
            </a:r>
          </a:p>
        </p:txBody>
      </p:sp>
      <p:sp>
        <p:nvSpPr>
          <p:cNvPr id="156" name="Shape 156"/>
          <p:cNvSpPr/>
          <p:nvPr/>
        </p:nvSpPr>
        <p:spPr>
          <a:xfrm>
            <a:off x="707767" y="4563389"/>
            <a:ext cx="6333590" cy="2307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Estimate </a:t>
            </a:r>
            <a:r>
              <a:rPr sz="2400">
                <a:latin typeface="Symbol"/>
                <a:ea typeface="Symbol"/>
                <a:cs typeface="Symbol"/>
                <a:sym typeface="Symbol"/>
              </a:rPr>
              <a:t>π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from a circle/square (“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Buffon needle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”)</a:t>
            </a:r>
          </a:p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Area under/inside a curve/volume (integration)</a:t>
            </a:r>
          </a:p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Molecular Dynamics</a:t>
            </a:r>
          </a:p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spin-system phase transitions (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Ising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model)</a:t>
            </a:r>
          </a:p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nuclear reactions</a:t>
            </a:r>
          </a:p>
          <a:p>
            <a:pPr marL="220578" indent="-220578" defTabSz="457200"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ray-tracing (light, particles)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Examples of Monte Carlo programs</a:t>
            </a:r>
          </a:p>
        </p:txBody>
      </p:sp>
      <p:sp>
        <p:nvSpPr>
          <p:cNvPr id="159" name="Shape 15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0" name="Shape 160"/>
          <p:cNvSpPr/>
          <p:nvPr/>
        </p:nvSpPr>
        <p:spPr>
          <a:xfrm>
            <a:off x="61650" y="843286"/>
            <a:ext cx="9566800" cy="14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indent="2057400" algn="r" defTabSz="457200">
              <a:spcBef>
                <a:spcPts val="1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r" defTabSz="457200">
              <a:spcBef>
                <a:spcPts val="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b="1" i="1" sz="2400">
                <a:latin typeface="+mn-lt"/>
                <a:ea typeface="+mn-ea"/>
                <a:cs typeface="+mn-cs"/>
                <a:sym typeface="Helvetica"/>
              </a:rPr>
              <a:t>Each time physics takes place (scattering, absorption, ...) random choices </a:t>
            </a:r>
          </a:p>
          <a:p>
            <a:pPr indent="3937000" algn="r"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b="1" i="1" sz="2400">
                <a:latin typeface="+mn-lt"/>
                <a:ea typeface="+mn-ea"/>
                <a:cs typeface="+mn-cs"/>
                <a:sym typeface="Helvetica"/>
              </a:rPr>
              <a:t>are made.  </a:t>
            </a:r>
          </a:p>
        </p:txBody>
      </p:sp>
      <p:sp>
        <p:nvSpPr>
          <p:cNvPr id="161" name="Shape 161"/>
          <p:cNvSpPr/>
          <p:nvPr/>
        </p:nvSpPr>
        <p:spPr>
          <a:xfrm>
            <a:off x="83310" y="2424206"/>
            <a:ext cx="9412601" cy="4639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7200">
              <a:spcBef>
                <a:spcPts val="2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Light ray-tracing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: PoV-RAY and others ...</a:t>
            </a:r>
          </a:p>
          <a:p>
            <a:pPr defTabSz="457200">
              <a:spcBef>
                <a:spcPts val="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Nuclear reactor simulations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(neutron transport): </a:t>
            </a:r>
          </a:p>
          <a:p>
            <a:pPr indent="444500" defTabSz="457200">
              <a:spcBef>
                <a:spcPts val="2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MCNP, Tripoli, GEANT4, FLUKA</a:t>
            </a:r>
          </a:p>
          <a:p>
            <a:pPr defTabSz="457200">
              <a:spcBef>
                <a:spcPts val="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Neutron Ray-Tracing propagation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indent="444500" defTabSz="457200">
              <a:spcBef>
                <a:spcPts val="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McStas &lt;www.mcstas.org&gt;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, Vitess, Restrax, NISP, IDEAS</a:t>
            </a:r>
          </a:p>
          <a:p>
            <a:pPr indent="444500" defTabSz="457200">
              <a:spcBef>
                <a:spcPts val="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Neutrons are described as</a:t>
            </a:r>
            <a:r>
              <a:rPr b="1" i="1" sz="2400">
                <a:latin typeface="+mn-lt"/>
                <a:ea typeface="+mn-ea"/>
                <a:cs typeface="+mn-cs"/>
                <a:sym typeface="Helvetica"/>
              </a:rPr>
              <a:t> (r, v, s, t)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, and are transported along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44500" defTabSz="457200">
              <a:spcBef>
                <a:spcPts val="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instrument models. </a:t>
            </a:r>
          </a:p>
          <a:p>
            <a:pPr indent="444500" defTabSz="457200">
              <a:spcBef>
                <a:spcPts val="2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Propagation simply uses Newton rules, incl. gravitation.</a:t>
            </a:r>
          </a:p>
          <a:p>
            <a:pPr defTabSz="457200">
              <a:spcBef>
                <a:spcPts val="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X-ray tracing</a:t>
            </a:r>
          </a:p>
          <a:p>
            <a:pPr indent="444500"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Shadow, McXtrace, RAY, 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Monte Carlo techniques</a:t>
            </a:r>
          </a:p>
        </p:txBody>
      </p:sp>
      <p:sp>
        <p:nvSpPr>
          <p:cNvPr id="164" name="Shape 164"/>
          <p:cNvSpPr/>
          <p:nvPr>
            <p:ph type="body" idx="1"/>
          </p:nvPr>
        </p:nvSpPr>
        <p:spPr>
          <a:xfrm>
            <a:off x="36079" y="1440781"/>
            <a:ext cx="8961121" cy="5577842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Los Alamos has since then developed and perfected many different monte carlo codes leading to what is today known as the codes MCNP5 and MCNPX</a:t>
            </a:r>
          </a:p>
          <a:p>
            <a:pPr>
              <a:defRPr sz="1800"/>
            </a:pPr>
            <a:r>
              <a:t>State of the art is MCNPX (or soon the merged MCNP6 code) that features numerous (even exotic) particles</a:t>
            </a:r>
          </a:p>
          <a:p>
            <a:pPr>
              <a:defRPr sz="1800"/>
            </a:pPr>
            <a:r>
              <a:t>MCNP was originally Monte Carlo Neutron Photon, later N-Particle</a:t>
            </a:r>
          </a:p>
          <a:p>
            <a:pPr>
              <a:defRPr sz="1800"/>
            </a:pPr>
            <a:r>
              <a:t>Mainly used for high-energy particle descriptions in weapons, power reactors and routinely used for estimating dose rates and needed shielding</a:t>
            </a:r>
          </a:p>
          <a:p>
            <a:pPr>
              <a:defRPr sz="1800"/>
            </a:pPr>
            <a:r>
              <a:t>Does not to date handle coherent scattering of neutrons due to the focus on high energies</a:t>
            </a:r>
          </a:p>
        </p:txBody>
      </p:sp>
      <p:sp>
        <p:nvSpPr>
          <p:cNvPr id="165" name="Shape 16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6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37923" y="4893242"/>
            <a:ext cx="2067499" cy="2051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5711" y="4754647"/>
            <a:ext cx="2949638" cy="2328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77997" y="4754647"/>
            <a:ext cx="3504384" cy="2328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Ray-tracing methods</a:t>
            </a:r>
          </a:p>
        </p:txBody>
      </p:sp>
      <p:sp>
        <p:nvSpPr>
          <p:cNvPr id="171" name="Shape 171"/>
          <p:cNvSpPr/>
          <p:nvPr>
            <p:ph type="body" idx="1"/>
          </p:nvPr>
        </p:nvSpPr>
        <p:spPr>
          <a:xfrm>
            <a:off x="10679" y="1440781"/>
            <a:ext cx="8961121" cy="5577842"/>
          </a:xfrm>
          <a:prstGeom prst="rect">
            <a:avLst/>
          </a:prstGeom>
        </p:spPr>
        <p:txBody>
          <a:bodyPr/>
          <a:lstStyle/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  <a:r>
              <a:t>When neutrons move in “free space”, we use ray-tracing - but in most cases in direction source -&gt; detector</a:t>
            </a:r>
          </a:p>
          <a:p>
            <a:pPr marL="150876" indent="-150876" defTabSz="603504">
              <a:spcBef>
                <a:spcPts val="600"/>
              </a:spcBef>
              <a:defRPr sz="2112"/>
            </a:pPr>
            <a:r>
              <a:t>Of course parabolas rather than straight lines are uses to implement gravity</a:t>
            </a:r>
          </a:p>
        </p:txBody>
      </p:sp>
      <p:sp>
        <p:nvSpPr>
          <p:cNvPr id="172" name="Shape 17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3" name="800px-Ray_trace_diagram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8616" y="1667743"/>
            <a:ext cx="6294624" cy="4185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Elements of Monte-Carlo raytracing</a:t>
            </a:r>
          </a:p>
        </p:txBody>
      </p:sp>
      <p:sp>
        <p:nvSpPr>
          <p:cNvPr id="176" name="Shape 17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44018" indent="-144018" defTabSz="576072">
              <a:spcBef>
                <a:spcPts val="600"/>
              </a:spcBef>
              <a:defRPr sz="2016"/>
            </a:pPr>
            <a:r>
              <a:t>Instrument Monte Carlo methods implement coherent scattering effects</a:t>
            </a:r>
          </a:p>
          <a:p>
            <a:pPr marL="144018" indent="-144018" defTabSz="576072">
              <a:spcBef>
                <a:spcPts val="600"/>
              </a:spcBef>
              <a:defRPr sz="2016"/>
            </a:pPr>
            <a:r>
              <a:t>Uses deterministic propagation where this can be done</a:t>
            </a:r>
          </a:p>
          <a:p>
            <a:pPr marL="144018" indent="-144018" defTabSz="576072">
              <a:spcBef>
                <a:spcPts val="600"/>
              </a:spcBef>
              <a:defRPr sz="2016"/>
            </a:pPr>
            <a:r>
              <a:t>Uses Monte Carlo sampling of “complicated” distributions and stochastic processes and multiple outcomes with known probabilities are involved</a:t>
            </a:r>
          </a:p>
          <a:p>
            <a:pPr marL="144018" indent="-144018" defTabSz="576072">
              <a:spcBef>
                <a:spcPts val="600"/>
              </a:spcBef>
              <a:defRPr sz="2016"/>
            </a:pPr>
            <a:r>
              <a:t>- I.e. inside scattering matter</a:t>
            </a:r>
          </a:p>
          <a:p>
            <a:pPr marL="144018" indent="-144018" defTabSz="576072">
              <a:spcBef>
                <a:spcPts val="600"/>
              </a:spcBef>
              <a:defRPr sz="2016"/>
            </a:pPr>
            <a:r>
              <a:t>Uses the particle-wave duality of the neutron to switch back and forward between deterministic ray tracing and Monte Carlo approach</a:t>
            </a:r>
          </a:p>
          <a:p>
            <a:pPr marL="144018" indent="-144018" defTabSz="576072">
              <a:spcBef>
                <a:spcPts val="600"/>
              </a:spcBef>
              <a:defRPr sz="2016"/>
            </a:pPr>
          </a:p>
          <a:p>
            <a:pPr marL="144018" indent="-144018" defTabSz="576072">
              <a:spcBef>
                <a:spcPts val="600"/>
              </a:spcBef>
              <a:defRPr sz="2016"/>
            </a:pPr>
          </a:p>
          <a:p>
            <a:pPr marL="144018" indent="-144018" defTabSz="576072">
              <a:spcBef>
                <a:spcPts val="600"/>
              </a:spcBef>
              <a:defRPr sz="2016"/>
            </a:pPr>
          </a:p>
          <a:p>
            <a:pPr marL="144018" indent="-144018" defTabSz="576072">
              <a:spcBef>
                <a:spcPts val="600"/>
              </a:spcBef>
              <a:defRPr sz="2016"/>
            </a:pPr>
          </a:p>
          <a:p>
            <a:pPr marL="144018" indent="-144018" defTabSz="576072">
              <a:spcBef>
                <a:spcPts val="600"/>
              </a:spcBef>
              <a:defRPr sz="2016"/>
            </a:pPr>
          </a:p>
          <a:p>
            <a:pPr marL="144018" indent="-144018" defTabSz="576072">
              <a:spcBef>
                <a:spcPts val="600"/>
              </a:spcBef>
              <a:defRPr sz="2016"/>
            </a:pPr>
          </a:p>
          <a:p>
            <a:pPr marL="144018" indent="-144018" defTabSz="576072">
              <a:spcBef>
                <a:spcPts val="600"/>
              </a:spcBef>
              <a:defRPr sz="2016"/>
            </a:pPr>
          </a:p>
          <a:p>
            <a:pPr marL="144018" indent="-144018" defTabSz="576072">
              <a:spcBef>
                <a:spcPts val="600"/>
              </a:spcBef>
              <a:defRPr sz="2016"/>
            </a:pPr>
          </a:p>
          <a:p>
            <a:pPr marL="144018" indent="-144018" defTabSz="576072">
              <a:spcBef>
                <a:spcPts val="600"/>
              </a:spcBef>
              <a:defRPr sz="2016"/>
            </a:pPr>
            <a:r>
              <a:t>Result: A realistic and efficient transport of neutrons in the thermal and cold range</a:t>
            </a:r>
          </a:p>
        </p:txBody>
      </p:sp>
      <p:sp>
        <p:nvSpPr>
          <p:cNvPr id="177" name="Shape 17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8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3101" y="3726594"/>
            <a:ext cx="5298406" cy="243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Components of neutron instruments</a:t>
            </a:r>
          </a:p>
        </p:txBody>
      </p:sp>
      <p:sp>
        <p:nvSpPr>
          <p:cNvPr id="181" name="Shape 18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hape 18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3" name="article06_image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0206" y="1636933"/>
            <a:ext cx="5940414" cy="5844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Moderators... (Where McStas starts)</a:t>
            </a:r>
          </a:p>
        </p:txBody>
      </p:sp>
      <p:sp>
        <p:nvSpPr>
          <p:cNvPr id="186" name="Shape 18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hape 18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8" name="Moderator_desc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249" y="1593949"/>
            <a:ext cx="8959196" cy="49072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G_23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316" y="1240890"/>
            <a:ext cx="7672648" cy="5755891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Neutron guides</a:t>
            </a:r>
          </a:p>
        </p:txBody>
      </p:sp>
      <p:sp>
        <p:nvSpPr>
          <p:cNvPr id="192" name="Shape 1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hape 19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Collimators &amp; slits</a:t>
            </a:r>
          </a:p>
        </p:txBody>
      </p:sp>
      <p:sp>
        <p:nvSpPr>
          <p:cNvPr id="196" name="Shape 19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hape 19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8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4810" y="1874366"/>
            <a:ext cx="3320728" cy="2700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Apr2011_radial_collimato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22181" y="1866986"/>
            <a:ext cx="5150136" cy="2715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B_C80_AI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01392" y="4922056"/>
            <a:ext cx="2218645" cy="2147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</a:t>
            </a:r>
          </a:p>
        </p:txBody>
      </p:sp>
      <p:sp>
        <p:nvSpPr>
          <p:cNvPr id="63" name="Shape 6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17170" indent="-217170" defTabSz="868680">
              <a:spcBef>
                <a:spcPts val="900"/>
              </a:spcBef>
              <a:defRPr sz="3040"/>
            </a:pPr>
          </a:p>
          <a:p>
            <a:pPr marL="217170" indent="-217170" defTabSz="868680">
              <a:spcBef>
                <a:spcPts val="900"/>
              </a:spcBef>
              <a:defRPr sz="3040"/>
            </a:pPr>
            <a:r>
              <a:t>A (very) brief introduction to neutrons, Monte Carlo &amp; raytracing </a:t>
            </a:r>
          </a:p>
          <a:p>
            <a:pPr marL="217170" indent="-217170" defTabSz="868680">
              <a:spcBef>
                <a:spcPts val="900"/>
              </a:spcBef>
              <a:defRPr sz="3040"/>
            </a:pPr>
          </a:p>
          <a:p>
            <a:pPr marL="217170" indent="-217170" defTabSz="868680">
              <a:spcBef>
                <a:spcPts val="900"/>
              </a:spcBef>
              <a:defRPr sz="3040"/>
            </a:pPr>
            <a:r>
              <a:t>Components of neutron instruments</a:t>
            </a:r>
          </a:p>
          <a:p>
            <a:pPr marL="217170" indent="-217170" defTabSz="868680">
              <a:spcBef>
                <a:spcPts val="900"/>
              </a:spcBef>
              <a:defRPr sz="3040"/>
            </a:pPr>
          </a:p>
          <a:p>
            <a:pPr marL="217170" indent="-217170" defTabSz="868680">
              <a:spcBef>
                <a:spcPts val="900"/>
              </a:spcBef>
              <a:defRPr sz="3040"/>
            </a:pPr>
            <a:r>
              <a:t>How McStas works under the hood</a:t>
            </a:r>
          </a:p>
          <a:p>
            <a:pPr marL="217170" indent="-217170" defTabSz="868680">
              <a:spcBef>
                <a:spcPts val="900"/>
              </a:spcBef>
              <a:defRPr sz="3040"/>
            </a:pPr>
          </a:p>
          <a:p>
            <a:pPr marL="217170" indent="-217170" defTabSz="868680">
              <a:spcBef>
                <a:spcPts val="900"/>
              </a:spcBef>
              <a:defRPr sz="3040"/>
            </a:pPr>
            <a:r>
              <a:t>Components and instruments</a:t>
            </a:r>
          </a:p>
          <a:p>
            <a:pPr marL="217170" indent="-217170" defTabSz="868680">
              <a:spcBef>
                <a:spcPts val="900"/>
              </a:spcBef>
              <a:defRPr sz="3040"/>
            </a:pPr>
          </a:p>
          <a:p>
            <a:pPr marL="217170" indent="-217170" defTabSz="868680">
              <a:spcBef>
                <a:spcPts val="900"/>
              </a:spcBef>
              <a:defRPr sz="3040"/>
            </a:pPr>
            <a:r>
              <a:t>A demo</a:t>
            </a:r>
          </a:p>
        </p:txBody>
      </p:sp>
      <p:sp>
        <p:nvSpPr>
          <p:cNvPr id="64" name="Shape 64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DiskChop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233" y="1417797"/>
            <a:ext cx="5321144" cy="5091783"/>
          </a:xfrm>
          <a:prstGeom prst="rect">
            <a:avLst/>
          </a:prstGeom>
          <a:ln w="3175"/>
        </p:spPr>
      </p:pic>
      <p:pic>
        <p:nvPicPr>
          <p:cNvPr id="203" name="r&amp;d2-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04102" y="2790919"/>
            <a:ext cx="4329952" cy="3247464"/>
          </a:xfrm>
          <a:prstGeom prst="rect">
            <a:avLst/>
          </a:prstGeom>
          <a:ln w="3175"/>
        </p:spPr>
      </p:pic>
      <p:sp>
        <p:nvSpPr>
          <p:cNvPr id="204" name="Shape 2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Disk Choppers</a:t>
            </a:r>
          </a:p>
        </p:txBody>
      </p:sp>
      <p:sp>
        <p:nvSpPr>
          <p:cNvPr id="205" name="Shape 20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Shape 20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Velocity selector</a:t>
            </a:r>
          </a:p>
        </p:txBody>
      </p:sp>
      <p:sp>
        <p:nvSpPr>
          <p:cNvPr id="209" name="Shape 20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0" name="Shape 21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1" name="Figure5_RHS_WE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796" y="3003413"/>
            <a:ext cx="3484929" cy="3328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Figure5_centre_WE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0051" y="3003413"/>
            <a:ext cx="4442396" cy="3315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FermiCho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9121" y="1579659"/>
            <a:ext cx="9447140" cy="5261512"/>
          </a:xfrm>
          <a:prstGeom prst="rect">
            <a:avLst/>
          </a:prstGeom>
          <a:ln w="3175"/>
        </p:spPr>
      </p:pic>
      <p:sp>
        <p:nvSpPr>
          <p:cNvPr id="215" name="Shape 2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Fermi Choppers</a:t>
            </a:r>
          </a:p>
        </p:txBody>
      </p:sp>
      <p:sp>
        <p:nvSpPr>
          <p:cNvPr id="216" name="Shape 21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hape 21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13816">
              <a:defRPr sz="3916"/>
            </a:lvl1pPr>
          </a:lstStyle>
          <a:p>
            <a:pPr/>
            <a:r>
              <a:t>Crystal monochromators (and analyzers)</a:t>
            </a:r>
          </a:p>
        </p:txBody>
      </p:sp>
      <p:sp>
        <p:nvSpPr>
          <p:cNvPr id="220" name="Shape 22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1" name="Shape 22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2" name="37744f017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894" y="2632158"/>
            <a:ext cx="3136244" cy="3497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2607" y="2572478"/>
            <a:ext cx="4626881" cy="34710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otassium_Humate_Shiny_Pow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5102" y="1362202"/>
            <a:ext cx="3866238" cy="2176922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 2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Samples studied...</a:t>
            </a:r>
          </a:p>
        </p:txBody>
      </p:sp>
      <p:sp>
        <p:nvSpPr>
          <p:cNvPr id="227" name="Shape 22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hape 22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9" name="lsc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6274" y="1266120"/>
            <a:ext cx="2317130" cy="2870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sans1_micell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69433" y="1266120"/>
            <a:ext cx="2213819" cy="2228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TerminalScreenSnapz00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4199233" y="4478318"/>
            <a:ext cx="4722814" cy="2582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dropped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03413" y="4518931"/>
            <a:ext cx="2398304" cy="23488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99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1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LET_detectors_ISIS_250_tcm18-2126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245" y="1183700"/>
            <a:ext cx="2750425" cy="4136639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Detectors</a:t>
            </a:r>
          </a:p>
        </p:txBody>
      </p:sp>
      <p:sp>
        <p:nvSpPr>
          <p:cNvPr id="236" name="Shape 23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x</a:t>
            </a:r>
          </a:p>
        </p:txBody>
      </p:sp>
      <p:sp>
        <p:nvSpPr>
          <p:cNvPr id="237" name="Shape 23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8" name="1-s2.0-S0273117712001810-gr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6000" y="4967249"/>
            <a:ext cx="3933218" cy="2309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2d1f7a48b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08230" y="1266120"/>
            <a:ext cx="4704820" cy="3357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75363" y="4493007"/>
            <a:ext cx="3573152" cy="293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 Introduction</a:t>
            </a:r>
          </a:p>
        </p:txBody>
      </p:sp>
      <p:sp>
        <p:nvSpPr>
          <p:cNvPr id="243" name="Shape 24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Flexible, general simulation utility for neutron scattering experiments.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Original design for Monte carlo Simulation of triple axis spectrometers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Developed at DTU Physics, ILL, PSI, Uni CPH, ESS DMSC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V. 1.0 by K Nielsen &amp; K Lefmann (1998) RISØ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Currently 2.5+1 people full time plus students</a:t>
            </a:r>
          </a:p>
        </p:txBody>
      </p:sp>
      <p:pic>
        <p:nvPicPr>
          <p:cNvPr id="244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2332" y="1284766"/>
            <a:ext cx="1003598" cy="968992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Shape 24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48" name="Group 248"/>
          <p:cNvGrpSpPr/>
          <p:nvPr/>
        </p:nvGrpSpPr>
        <p:grpSpPr>
          <a:xfrm>
            <a:off x="7795816" y="2599185"/>
            <a:ext cx="1071701" cy="552408"/>
            <a:chOff x="-440" y="21469"/>
            <a:chExt cx="1071700" cy="552406"/>
          </a:xfrm>
        </p:grpSpPr>
        <p:sp>
          <p:nvSpPr>
            <p:cNvPr id="246" name="Shape 246"/>
            <p:cNvSpPr/>
            <p:nvPr/>
          </p:nvSpPr>
          <p:spPr>
            <a:xfrm>
              <a:off x="0" y="21469"/>
              <a:ext cx="1070820" cy="552407"/>
            </a:xfrm>
            <a:prstGeom prst="rect">
              <a:avLst/>
            </a:prstGeom>
            <a:noFill/>
            <a:ln w="12700" cap="flat">
              <a:solidFill>
                <a:srgbClr val="008AD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31485" marR="31485" defTabSz="348061">
                <a:lnSpc>
                  <a:spcPct val="93000"/>
                </a:lnSpc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47" name="Shape 247"/>
            <p:cNvSpPr/>
            <p:nvPr/>
          </p:nvSpPr>
          <p:spPr>
            <a:xfrm>
              <a:off x="-441" y="35834"/>
              <a:ext cx="1071701" cy="52367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379" tIns="7379" rIns="7379" bIns="7379" numCol="1" anchor="t">
              <a:noAutofit/>
            </a:bodyPr>
            <a:lstStyle/>
            <a:p>
              <a:pPr marL="4106" marR="4106" defTabSz="348061">
                <a:lnSpc>
                  <a:spcPct val="96000"/>
                </a:lnSpc>
                <a:buClr>
                  <a:srgbClr val="000000"/>
                </a:buClr>
                <a:buFont typeface="Wingdings"/>
                <a:tabLst>
                  <a:tab pos="393700" algn="l"/>
                  <a:tab pos="787400" algn="l"/>
                  <a:tab pos="990600" algn="l"/>
                </a:tabLst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100">
                  <a:latin typeface="Verdana"/>
                  <a:ea typeface="Verdana"/>
                  <a:cs typeface="Verdana"/>
                  <a:sym typeface="Verdana"/>
                </a:rPr>
                <a:t> GNU GPL license</a:t>
              </a:r>
              <a:endParaRPr sz="1100">
                <a:latin typeface="Verdana"/>
                <a:ea typeface="Verdana"/>
                <a:cs typeface="Verdana"/>
                <a:sym typeface="Verdana"/>
              </a:endParaRPr>
            </a:p>
            <a:p>
              <a:pPr marL="4106" marR="4106" defTabSz="348061">
                <a:lnSpc>
                  <a:spcPct val="96000"/>
                </a:lnSpc>
                <a:buClr>
                  <a:srgbClr val="000000"/>
                </a:buClr>
                <a:buFont typeface="Wingdings"/>
                <a:tabLst>
                  <a:tab pos="393700" algn="l"/>
                  <a:tab pos="787400" algn="l"/>
                  <a:tab pos="990600" algn="l"/>
                </a:tabLst>
                <a:defRPr sz="1100"/>
              </a:pPr>
              <a:r>
                <a:t>Open Source</a:t>
              </a:r>
            </a:p>
          </p:txBody>
        </p:sp>
      </p:grpSp>
      <p:sp>
        <p:nvSpPr>
          <p:cNvPr id="249" name="Shape 249"/>
          <p:cNvSpPr/>
          <p:nvPr/>
        </p:nvSpPr>
        <p:spPr>
          <a:xfrm>
            <a:off x="4717191" y="6585843"/>
            <a:ext cx="5069645" cy="332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/>
          <a:p>
            <a:pPr>
              <a:buClr>
                <a:srgbClr val="000000"/>
              </a:buCl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mcstas-users@mcstas.org</a:t>
            </a:r>
            <a:r>
              <a:t> mailinglist</a:t>
            </a:r>
          </a:p>
        </p:txBody>
      </p:sp>
      <p:sp>
        <p:nvSpPr>
          <p:cNvPr id="250" name="Shape 250"/>
          <p:cNvSpPr/>
          <p:nvPr/>
        </p:nvSpPr>
        <p:spPr>
          <a:xfrm>
            <a:off x="1231112" y="6526353"/>
            <a:ext cx="346093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/>
          <a:p>
            <a:pPr>
              <a:buClr>
                <a:srgbClr val="000000"/>
              </a:buClr>
            </a:pPr>
            <a:r>
              <a:t>Project website at</a:t>
            </a:r>
          </a:p>
          <a:p>
            <a:pPr>
              <a:buClr>
                <a:srgbClr val="000000"/>
              </a:buCl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http://www.mcstas.org</a:t>
            </a:r>
          </a:p>
        </p:txBody>
      </p:sp>
      <p:pic>
        <p:nvPicPr>
          <p:cNvPr id="251" name="McStas_Websit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22868" y="3672858"/>
            <a:ext cx="3417597" cy="2686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 Introduction</a:t>
            </a:r>
          </a:p>
        </p:txBody>
      </p:sp>
      <p:sp>
        <p:nvSpPr>
          <p:cNvPr id="254" name="Shape 25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24027" indent="-224027" defTabSz="896111">
              <a:spcBef>
                <a:spcPts val="900"/>
              </a:spcBef>
              <a:defRPr sz="3136"/>
            </a:pPr>
            <a:r>
              <a:t>Flexible, general simulation utility for neutron scattering experiments.</a:t>
            </a:r>
          </a:p>
          <a:p>
            <a:pPr marL="224027" indent="-224027" defTabSz="896111">
              <a:spcBef>
                <a:spcPts val="900"/>
              </a:spcBef>
              <a:defRPr sz="3136"/>
            </a:pPr>
          </a:p>
          <a:p>
            <a:pPr marL="224027" indent="-224027" defTabSz="896111">
              <a:spcBef>
                <a:spcPts val="900"/>
              </a:spcBef>
              <a:defRPr sz="3136"/>
            </a:pPr>
            <a:r>
              <a:t>Original design for Monte carlo Simulation of triple axis spectrometers</a:t>
            </a:r>
          </a:p>
          <a:p>
            <a:pPr marL="224027" indent="-224027" defTabSz="896111">
              <a:spcBef>
                <a:spcPts val="900"/>
              </a:spcBef>
              <a:defRPr sz="3136"/>
            </a:pPr>
          </a:p>
          <a:p>
            <a:pPr marL="224027" indent="-224027" defTabSz="896111">
              <a:spcBef>
                <a:spcPts val="900"/>
              </a:spcBef>
              <a:defRPr sz="3136"/>
            </a:pPr>
            <a:r>
              <a:t>Developed at RISØ DTU, KU and ILL, Grenoble.</a:t>
            </a:r>
          </a:p>
          <a:p>
            <a:pPr marL="224027" indent="-224027" defTabSz="896111">
              <a:spcBef>
                <a:spcPts val="900"/>
              </a:spcBef>
              <a:defRPr sz="3136"/>
            </a:pPr>
          </a:p>
          <a:p>
            <a:pPr marL="224027" indent="-224027" defTabSz="896111">
              <a:spcBef>
                <a:spcPts val="900"/>
              </a:spcBef>
              <a:defRPr sz="3136"/>
            </a:pPr>
            <a:r>
              <a:t>V. 1.0 by K Nielsen &amp; K Lefmann (1998)</a:t>
            </a:r>
          </a:p>
          <a:p>
            <a:pPr marL="224027" indent="-224027" defTabSz="896111">
              <a:spcBef>
                <a:spcPts val="900"/>
              </a:spcBef>
              <a:defRPr sz="3136"/>
            </a:pPr>
          </a:p>
          <a:p>
            <a:pPr marL="224027" indent="-224027" defTabSz="896111">
              <a:spcBef>
                <a:spcPts val="900"/>
              </a:spcBef>
              <a:defRPr sz="3136"/>
            </a:pPr>
            <a:r>
              <a:t>Currently 2.5+1 people full time plus students</a:t>
            </a:r>
          </a:p>
        </p:txBody>
      </p:sp>
      <p:sp>
        <p:nvSpPr>
          <p:cNvPr id="255" name="Shape 25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6" name="Shape 256"/>
          <p:cNvSpPr/>
          <p:nvPr/>
        </p:nvSpPr>
        <p:spPr>
          <a:xfrm>
            <a:off x="941206" y="7340456"/>
            <a:ext cx="127001" cy="140210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9A9A9A"/>
              </a:buClr>
              <a:defRPr sz="9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defRPr>
            </a:lvl1pPr>
          </a:lstStyle>
          <a:p>
            <a:pPr/>
            <a:r>
              <a:t>4</a:t>
            </a:r>
          </a:p>
        </p:txBody>
      </p:sp>
      <p:grpSp>
        <p:nvGrpSpPr>
          <p:cNvPr id="259" name="Group 259"/>
          <p:cNvGrpSpPr/>
          <p:nvPr/>
        </p:nvGrpSpPr>
        <p:grpSpPr>
          <a:xfrm>
            <a:off x="3107474" y="3413123"/>
            <a:ext cx="1350430" cy="649387"/>
            <a:chOff x="0" y="0"/>
            <a:chExt cx="1350428" cy="649386"/>
          </a:xfrm>
        </p:grpSpPr>
        <p:sp>
          <p:nvSpPr>
            <p:cNvPr id="257" name="Shape 257"/>
            <p:cNvSpPr/>
            <p:nvPr/>
          </p:nvSpPr>
          <p:spPr>
            <a:xfrm>
              <a:off x="0" y="149843"/>
              <a:ext cx="1324116" cy="355706"/>
            </a:xfrm>
            <a:prstGeom prst="rect">
              <a:avLst/>
            </a:prstGeom>
            <a:noFill/>
            <a:ln w="12700" cap="flat">
              <a:solidFill>
                <a:srgbClr val="008AD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31485" marR="31485" defTabSz="348061">
                <a:lnSpc>
                  <a:spcPct val="93000"/>
                </a:lnSpc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58" name="Shape 258"/>
            <p:cNvSpPr/>
            <p:nvPr/>
          </p:nvSpPr>
          <p:spPr>
            <a:xfrm>
              <a:off x="18359" y="0"/>
              <a:ext cx="1332070" cy="6493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379" tIns="7379" rIns="7379" bIns="7379" numCol="1" anchor="t">
              <a:noAutofit/>
            </a:bodyPr>
            <a:lstStyle/>
            <a:p>
              <a:pPr marL="4106" marR="4106" defTabSz="348061">
                <a:lnSpc>
                  <a:spcPct val="96000"/>
                </a:lnSpc>
                <a:buClr>
                  <a:srgbClr val="000000"/>
                </a:buClr>
                <a:buFont typeface="Wingdings"/>
                <a:tabLst>
                  <a:tab pos="393700" algn="l"/>
                  <a:tab pos="787400" algn="l"/>
                  <a:tab pos="990600" algn="l"/>
                </a:tabLst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000">
                  <a:latin typeface="Verdana"/>
                  <a:ea typeface="Verdana"/>
                  <a:cs typeface="Verdana"/>
                  <a:sym typeface="Verdana"/>
                </a:rPr>
                <a:t> GNU GPL license</a:t>
              </a:r>
              <a:endParaRPr sz="1000">
                <a:latin typeface="Verdana"/>
                <a:ea typeface="Verdana"/>
                <a:cs typeface="Verdana"/>
                <a:sym typeface="Verdana"/>
              </a:endParaRPr>
            </a:p>
            <a:p>
              <a:pPr marL="4106" marR="4106" defTabSz="348061">
                <a:lnSpc>
                  <a:spcPct val="96000"/>
                </a:lnSpc>
                <a:buClr>
                  <a:srgbClr val="000000"/>
                </a:buClr>
                <a:buFont typeface="Wingdings"/>
                <a:tabLst>
                  <a:tab pos="393700" algn="l"/>
                  <a:tab pos="787400" algn="l"/>
                  <a:tab pos="990600" algn="l"/>
                </a:tabLst>
                <a:defRPr sz="1000"/>
              </a:pPr>
              <a:r>
                <a:t>Open Source</a:t>
              </a:r>
            </a:p>
          </p:txBody>
        </p:sp>
      </p:grpSp>
      <p:sp>
        <p:nvSpPr>
          <p:cNvPr id="260" name="Shape 260"/>
          <p:cNvSpPr/>
          <p:nvPr/>
        </p:nvSpPr>
        <p:spPr>
          <a:xfrm>
            <a:off x="4659200" y="6092920"/>
            <a:ext cx="4287430" cy="332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/>
          <a:p>
            <a:pPr>
              <a:buClr>
                <a:srgbClr val="000000"/>
              </a:buCl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neutron-mc@risoe.dk</a:t>
            </a:r>
            <a:r>
              <a:t> mailinglist</a:t>
            </a:r>
          </a:p>
        </p:txBody>
      </p:sp>
      <p:sp>
        <p:nvSpPr>
          <p:cNvPr id="261" name="Shape 261"/>
          <p:cNvSpPr/>
          <p:nvPr/>
        </p:nvSpPr>
        <p:spPr>
          <a:xfrm>
            <a:off x="1279438" y="5881377"/>
            <a:ext cx="346093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/>
          <a:p>
            <a:pPr>
              <a:buClr>
                <a:srgbClr val="000000"/>
              </a:buClr>
            </a:pPr>
            <a:r>
              <a:t>Project website at</a:t>
            </a:r>
          </a:p>
          <a:p>
            <a:pPr>
              <a:buClr>
                <a:srgbClr val="000000"/>
              </a:buCl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http://www.mcstas.org</a:t>
            </a:r>
          </a:p>
        </p:txBody>
      </p:sp>
      <p:pic>
        <p:nvPicPr>
          <p:cNvPr id="262" name="McStas_Website.png"/>
          <p:cNvPicPr>
            <a:picLocks noChangeAspect="1"/>
          </p:cNvPicPr>
          <p:nvPr/>
        </p:nvPicPr>
        <p:blipFill>
          <a:blip r:embed="rId4">
            <a:alphaModFix amt="20000"/>
            <a:extLst/>
          </a:blip>
          <a:stretch>
            <a:fillRect/>
          </a:stretch>
        </p:blipFill>
        <p:spPr>
          <a:xfrm>
            <a:off x="5987491" y="2767272"/>
            <a:ext cx="3642933" cy="2863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McXtrace_p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2600" y="1272530"/>
            <a:ext cx="8348824" cy="6004787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148663" y="69864"/>
            <a:ext cx="11018771" cy="75915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buClr>
                <a:srgbClr val="000000"/>
              </a:buClr>
              <a:defRPr sz="2600"/>
            </a:lvl1pPr>
          </a:lstStyle>
          <a:p>
            <a:pPr/>
            <a:r>
              <a:t>McXtrace - since jan 2009 similar for X-rays</a:t>
            </a:r>
          </a:p>
        </p:txBody>
      </p:sp>
      <p:sp>
        <p:nvSpPr>
          <p:cNvPr id="265" name="Shape 265"/>
          <p:cNvSpPr/>
          <p:nvPr/>
        </p:nvSpPr>
        <p:spPr>
          <a:xfrm>
            <a:off x="1404217" y="6578148"/>
            <a:ext cx="7047323" cy="280418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103414" indent="-103414" defTabSz="1003597">
              <a:spcBef>
                <a:spcPts val="400"/>
              </a:spcBef>
              <a:buClr>
                <a:srgbClr val="AD4642"/>
              </a:buClr>
              <a:buSzPct val="171000"/>
              <a:buChar char="•"/>
              <a:defRPr sz="1600"/>
            </a:lvl1pPr>
          </a:lstStyle>
          <a:p>
            <a:pPr/>
            <a:r>
              <a:t> Synergy, knowledge transfer, shared infrastructure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amCharts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9" y="1139120"/>
            <a:ext cx="10060438" cy="6436187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Used in many places</a:t>
            </a:r>
          </a:p>
        </p:txBody>
      </p:sp>
      <p:sp>
        <p:nvSpPr>
          <p:cNvPr id="269" name="Shape 26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0" name="Shape 27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50450" y="2276231"/>
            <a:ext cx="1062659" cy="571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logoill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41839" y="3712502"/>
            <a:ext cx="468021" cy="447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PSI-Logo_tran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84571" y="3431111"/>
            <a:ext cx="582557" cy="213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3" y="3974400"/>
            <a:ext cx="1107771" cy="290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5161" y="4379536"/>
            <a:ext cx="1225246" cy="630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pasted-image.tif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73912" y="6347109"/>
            <a:ext cx="582557" cy="765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pasted-image.tif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7701" y="5159254"/>
            <a:ext cx="850451" cy="778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pasted-image.tif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5631" y="5165568"/>
            <a:ext cx="977155" cy="447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pasted-image.tif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979832" y="6243445"/>
            <a:ext cx="990954" cy="264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asted-image.tif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679721" y="4379536"/>
            <a:ext cx="843845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asted-image.tif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453192" y="4331177"/>
            <a:ext cx="478198" cy="163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asted-image.tif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505474" y="4588018"/>
            <a:ext cx="373633" cy="213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pasted-image.tif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645778" y="3331934"/>
            <a:ext cx="267687" cy="264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pasted-image.tif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5955953" y="3436669"/>
            <a:ext cx="478198" cy="376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pasted-image.tif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455574" y="3111090"/>
            <a:ext cx="376132" cy="376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pasted-image.tiff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5042241" y="6671971"/>
            <a:ext cx="850450" cy="496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pasted-image.tiff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543124" y="4169147"/>
            <a:ext cx="893312" cy="376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pasted-image.tiff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3483184" y="4712253"/>
            <a:ext cx="694564" cy="349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pasted-image.tiff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034483" y="4425152"/>
            <a:ext cx="694564" cy="223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McStas used for?</a:t>
            </a:r>
          </a:p>
        </p:txBody>
      </p:sp>
      <p:sp>
        <p:nvSpPr>
          <p:cNvPr id="292" name="Shape 2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900"/>
            </a:pPr>
            <a:r>
              <a:t>Instrumentation</a:t>
            </a:r>
          </a:p>
          <a:p>
            <a:pPr>
              <a:defRPr sz="2900"/>
            </a:pPr>
            <a:r>
              <a:t>Planning</a:t>
            </a:r>
          </a:p>
          <a:p>
            <a:pPr>
              <a:defRPr sz="2900"/>
            </a:pPr>
            <a:r>
              <a:t>Construction</a:t>
            </a:r>
          </a:p>
          <a:p>
            <a:pPr>
              <a:defRPr sz="2900"/>
            </a:pPr>
            <a:r>
              <a:t>Virtual experiments</a:t>
            </a:r>
          </a:p>
          <a:p>
            <a:pPr>
              <a:defRPr sz="2900"/>
            </a:pPr>
            <a:r>
              <a:t>Data analysis</a:t>
            </a:r>
          </a:p>
          <a:p>
            <a:pPr>
              <a:defRPr sz="2900"/>
            </a:pPr>
            <a:r>
              <a:t>Teaching</a:t>
            </a:r>
          </a:p>
        </p:txBody>
      </p:sp>
      <p:sp>
        <p:nvSpPr>
          <p:cNvPr id="293" name="Shape 29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97" name="Group 297"/>
          <p:cNvGrpSpPr/>
          <p:nvPr/>
        </p:nvGrpSpPr>
        <p:grpSpPr>
          <a:xfrm>
            <a:off x="445566" y="5431234"/>
            <a:ext cx="4538327" cy="1846727"/>
            <a:chOff x="0" y="0"/>
            <a:chExt cx="4538326" cy="1846726"/>
          </a:xfrm>
        </p:grpSpPr>
        <p:pic>
          <p:nvPicPr>
            <p:cNvPr id="294" name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96131" y="245177"/>
              <a:ext cx="1742196" cy="1509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38324" y="116146"/>
              <a:ext cx="1858342" cy="17305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6" name="dropped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22749" cy="1833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8" name="Shape 298"/>
          <p:cNvSpPr/>
          <p:nvPr/>
        </p:nvSpPr>
        <p:spPr>
          <a:xfrm>
            <a:off x="1145225" y="4619501"/>
            <a:ext cx="2737756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48061">
              <a:lnSpc>
                <a:spcPct val="93000"/>
              </a:lnSpc>
              <a:buClr>
                <a:srgbClr val="000000"/>
              </a:buClr>
              <a:buFont typeface="Wingdings"/>
              <a:tabLst>
                <a:tab pos="393700" algn="l"/>
                <a:tab pos="787400" algn="l"/>
                <a:tab pos="1193800" algn="l"/>
                <a:tab pos="1231900" algn="l"/>
              </a:tabLst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(KU, DTU)</a:t>
            </a:r>
          </a:p>
        </p:txBody>
      </p:sp>
      <p:sp>
        <p:nvSpPr>
          <p:cNvPr id="299" name="Shape 299"/>
          <p:cNvSpPr/>
          <p:nvPr/>
        </p:nvSpPr>
        <p:spPr>
          <a:xfrm rot="234512">
            <a:off x="2686857" y="2011991"/>
            <a:ext cx="1874580" cy="191866"/>
          </a:xfrm>
          <a:prstGeom prst="rightArrow">
            <a:avLst>
              <a:gd name="adj1" fmla="val 32632"/>
              <a:gd name="adj2" fmla="val 153846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 anchor="ctr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0" name="Shape 300"/>
          <p:cNvSpPr/>
          <p:nvPr/>
        </p:nvSpPr>
        <p:spPr>
          <a:xfrm rot="291414">
            <a:off x="3782404" y="3325578"/>
            <a:ext cx="1712020" cy="214003"/>
          </a:xfrm>
          <a:prstGeom prst="rightArrow">
            <a:avLst>
              <a:gd name="adj1" fmla="val 32000"/>
              <a:gd name="adj2" fmla="val 1517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 anchor="ctr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1" name="Shape 301"/>
          <p:cNvSpPr/>
          <p:nvPr/>
        </p:nvSpPr>
        <p:spPr>
          <a:xfrm rot="880237">
            <a:off x="2981799" y="4021699"/>
            <a:ext cx="1712021" cy="214003"/>
          </a:xfrm>
          <a:prstGeom prst="rightArrow">
            <a:avLst>
              <a:gd name="adj1" fmla="val 32000"/>
              <a:gd name="adj2" fmla="val 1517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 anchor="ctr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2" name="Shape 302"/>
          <p:cNvSpPr/>
          <p:nvPr/>
        </p:nvSpPr>
        <p:spPr>
          <a:xfrm rot="5349631">
            <a:off x="670677" y="4919653"/>
            <a:ext cx="863390" cy="214004"/>
          </a:xfrm>
          <a:prstGeom prst="rightArrow">
            <a:avLst>
              <a:gd name="adj1" fmla="val 32000"/>
              <a:gd name="adj2" fmla="val 1517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 anchor="ctr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03" name="XESS_chopper_and_elliptic_guid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33795" y="1665285"/>
            <a:ext cx="2283426" cy="1554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XESS_sample_region_plus_detecto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45231" y="1313532"/>
            <a:ext cx="2462278" cy="1676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age.jp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89061" y="3054241"/>
            <a:ext cx="2572828" cy="1748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.jp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315422" y="4511059"/>
            <a:ext cx="2649204" cy="2759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age.png"/>
          <p:cNvPicPr>
            <a:picLocks noChangeAspect="0"/>
          </p:cNvPicPr>
          <p:nvPr/>
        </p:nvPicPr>
        <p:blipFill>
          <a:blip r:embed="rId9">
            <a:extLst/>
          </a:blip>
          <a:srcRect l="7838" t="23248" r="65489" b="56762"/>
          <a:stretch>
            <a:fillRect/>
          </a:stretch>
        </p:blipFill>
        <p:spPr>
          <a:xfrm>
            <a:off x="6126842" y="3740868"/>
            <a:ext cx="703509" cy="562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image.png"/>
          <p:cNvPicPr>
            <a:picLocks noChangeAspect="0"/>
          </p:cNvPicPr>
          <p:nvPr/>
        </p:nvPicPr>
        <p:blipFill>
          <a:blip r:embed="rId10">
            <a:extLst/>
          </a:blip>
          <a:srcRect l="7548" t="18751" r="65811" b="59535"/>
          <a:stretch>
            <a:fillRect/>
          </a:stretch>
        </p:blipFill>
        <p:spPr>
          <a:xfrm>
            <a:off x="6126842" y="3174371"/>
            <a:ext cx="703508" cy="5628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03504">
              <a:defRPr sz="2904"/>
            </a:pPr>
          </a:p>
          <a:p>
            <a:pPr defTabSz="603504">
              <a:defRPr sz="2904"/>
            </a:pPr>
            <a:r>
              <a:t>McStas: </a:t>
            </a:r>
            <a:r>
              <a:t>Neutrons</a:t>
            </a:r>
            <a:r>
              <a:t>, Monte Carlo &amp; ray-tracing</a:t>
            </a:r>
          </a:p>
        </p:txBody>
      </p:sp>
      <p:sp>
        <p:nvSpPr>
          <p:cNvPr id="67" name="Shape 6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" name="image18.png" descr="PreviewScreenSnapz00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859" y="1683071"/>
            <a:ext cx="2570656" cy="5829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58618" y="1841966"/>
            <a:ext cx="3246935" cy="4132461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/>
        </p:nvSpPr>
        <p:spPr>
          <a:xfrm>
            <a:off x="3190823" y="6438162"/>
            <a:ext cx="5435514" cy="94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17" tIns="29517" rIns="29517" bIns="29517">
            <a:spAutoFit/>
          </a:bodyPr>
          <a:lstStyle/>
          <a:p>
            <a:pPr algn="r" defTabSz="501798"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t>Subatomic particle discovered by</a:t>
            </a:r>
          </a:p>
          <a:p>
            <a:pPr algn="r" defTabSz="501798"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t>Sir James Chadwick, 1932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/>
        </p:nvSpPr>
        <p:spPr>
          <a:xfrm>
            <a:off x="810222" y="1719398"/>
            <a:ext cx="8032503" cy="5792826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101798" indent="-101798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</a:lvl1pPr>
          </a:lstStyle>
          <a:p>
            <a:pPr/>
            <a:r>
              <a:t>Design and optimization of instruments</a:t>
            </a:r>
          </a:p>
        </p:txBody>
      </p:sp>
      <p:pic>
        <p:nvPicPr>
          <p:cNvPr id="311" name="XESS_chopper_and_elliptic_guid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9348" y="2191680"/>
            <a:ext cx="3071674" cy="2091291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Shape 3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Instrumentation</a:t>
            </a:r>
          </a:p>
        </p:txBody>
      </p:sp>
      <p:pic>
        <p:nvPicPr>
          <p:cNvPr id="313" name="XESS_sample_region_plus_detecto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91273" y="2199059"/>
            <a:ext cx="3038254" cy="2068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PSD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67806" y="4575224"/>
            <a:ext cx="2963425" cy="2289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OverviewPlot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2398" y="4656397"/>
            <a:ext cx="2759894" cy="2132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Scan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71220" y="4803985"/>
            <a:ext cx="2753365" cy="1625774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hape 31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Virtual experiments (VE)</a:t>
            </a:r>
          </a:p>
          <a:p>
            <a:pPr>
              <a:defRPr sz="1200"/>
            </a:pPr>
            <a:r>
              <a:t>(definition:)</a:t>
            </a:r>
          </a:p>
        </p:txBody>
      </p:sp>
      <p:pic>
        <p:nvPicPr>
          <p:cNvPr id="320" name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9777" y="3299236"/>
            <a:ext cx="4088186" cy="2996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2238" y="3317452"/>
            <a:ext cx="4198876" cy="2981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age.png"/>
          <p:cNvPicPr>
            <a:picLocks noChangeAspect="0"/>
          </p:cNvPicPr>
          <p:nvPr/>
        </p:nvPicPr>
        <p:blipFill>
          <a:blip r:embed="rId4">
            <a:extLst/>
          </a:blip>
          <a:srcRect l="7838" t="23224" r="65569" b="56893"/>
          <a:stretch>
            <a:fillRect/>
          </a:stretch>
        </p:blipFill>
        <p:spPr>
          <a:xfrm>
            <a:off x="7181844" y="1523414"/>
            <a:ext cx="1586571" cy="1424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mage.png"/>
          <p:cNvPicPr>
            <a:picLocks noChangeAspect="0"/>
          </p:cNvPicPr>
          <p:nvPr/>
        </p:nvPicPr>
        <p:blipFill>
          <a:blip r:embed="rId5">
            <a:extLst/>
          </a:blip>
          <a:srcRect l="7548" t="18751" r="65883" b="59651"/>
          <a:stretch>
            <a:fillRect/>
          </a:stretch>
        </p:blipFill>
        <p:spPr>
          <a:xfrm>
            <a:off x="5583744" y="1525952"/>
            <a:ext cx="1593951" cy="1424224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Shape 324"/>
          <p:cNvSpPr/>
          <p:nvPr/>
        </p:nvSpPr>
        <p:spPr>
          <a:xfrm>
            <a:off x="3472041" y="6730007"/>
            <a:ext cx="2779887" cy="217877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P. Willendrup, Risø DTU; Uwe Filges, L. Keller, PSI</a:t>
            </a:r>
          </a:p>
        </p:txBody>
      </p:sp>
      <p:sp>
        <p:nvSpPr>
          <p:cNvPr id="325" name="Shape 325"/>
          <p:cNvSpPr/>
          <p:nvPr/>
        </p:nvSpPr>
        <p:spPr>
          <a:xfrm>
            <a:off x="6578766" y="2944378"/>
            <a:ext cx="1260078" cy="217877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A. Daud-Aladine, ISIS</a:t>
            </a:r>
          </a:p>
        </p:txBody>
      </p:sp>
      <p:sp>
        <p:nvSpPr>
          <p:cNvPr id="326" name="Shape 32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5725" indent="-85725">
              <a:defRPr sz="1200"/>
            </a:pPr>
            <a:r>
              <a:t>Simulation of a complete experiment</a:t>
            </a:r>
          </a:p>
          <a:p>
            <a:pPr marL="85725" indent="-85725">
              <a:defRPr sz="1200"/>
            </a:pPr>
            <a:r>
              <a:t>… from source to detector</a:t>
            </a:r>
          </a:p>
          <a:p>
            <a:pPr marL="85725" indent="-85725">
              <a:defRPr sz="1200"/>
            </a:pPr>
            <a:r>
              <a:t>Ideally controlled like real experiment.</a:t>
            </a:r>
          </a:p>
          <a:p>
            <a:pPr marL="85725" indent="-85725">
              <a:defRPr sz="1200"/>
            </a:pPr>
            <a:r>
              <a:t>Data analysed by ”real” analysis programs</a:t>
            </a:r>
          </a:p>
        </p:txBody>
      </p:sp>
      <p:sp>
        <p:nvSpPr>
          <p:cNvPr id="327" name="Shape 32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1540" y="1668027"/>
            <a:ext cx="3689698" cy="4567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1117" y="3790307"/>
            <a:ext cx="3099346" cy="2619686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Data analysis (1)</a:t>
            </a:r>
          </a:p>
          <a:p>
            <a:pPr>
              <a:defRPr sz="1200"/>
            </a:pPr>
            <a:r>
              <a:t>(using VE techiques)</a:t>
            </a:r>
          </a:p>
        </p:txBody>
      </p:sp>
      <p:sp>
        <p:nvSpPr>
          <p:cNvPr id="332" name="Shape 332"/>
          <p:cNvSpPr/>
          <p:nvPr/>
        </p:nvSpPr>
        <p:spPr>
          <a:xfrm>
            <a:off x="4357568" y="6870216"/>
            <a:ext cx="760252" cy="21787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E. Farhi, ILL</a:t>
            </a:r>
          </a:p>
        </p:txBody>
      </p:sp>
      <p:sp>
        <p:nvSpPr>
          <p:cNvPr id="333" name="Shape 3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Virtual TOF exp. at IN6, ILL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Liquid Ge sample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Coherent / incoherent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Multiple scattering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And sample environment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All contributions can be separated by VE !</a:t>
            </a:r>
          </a:p>
        </p:txBody>
      </p:sp>
      <p:sp>
        <p:nvSpPr>
          <p:cNvPr id="334" name="Shape 33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Data Analysis (2)</a:t>
            </a:r>
          </a:p>
          <a:p>
            <a:pPr>
              <a:defRPr sz="1200"/>
            </a:pPr>
            <a:r>
              <a:t>(using VE techniques)</a:t>
            </a:r>
          </a:p>
        </p:txBody>
      </p:sp>
      <p:sp>
        <p:nvSpPr>
          <p:cNvPr id="337" name="Shape 33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 data has been used to test data analysis programs</a:t>
            </a:r>
          </a:p>
          <a:p>
            <a:pPr/>
            <a:r>
              <a:t>… and to check resolution effects</a:t>
            </a:r>
          </a:p>
        </p:txBody>
      </p:sp>
      <p:sp>
        <p:nvSpPr>
          <p:cNvPr id="338" name="Shape 338"/>
          <p:cNvSpPr/>
          <p:nvPr/>
        </p:nvSpPr>
        <p:spPr>
          <a:xfrm>
            <a:off x="5870344" y="5807583"/>
            <a:ext cx="1402419" cy="217877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P. Tregenna-Piggott, PSI</a:t>
            </a:r>
          </a:p>
        </p:txBody>
      </p:sp>
      <p:sp>
        <p:nvSpPr>
          <p:cNvPr id="339" name="Shape 339"/>
          <p:cNvSpPr/>
          <p:nvPr/>
        </p:nvSpPr>
        <p:spPr>
          <a:xfrm>
            <a:off x="1556857" y="5969930"/>
            <a:ext cx="1099922" cy="21787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L. Udby, Risø-DTU</a:t>
            </a:r>
          </a:p>
        </p:txBody>
      </p:sp>
      <p:pic>
        <p:nvPicPr>
          <p:cNvPr id="340" name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089" y="2826308"/>
            <a:ext cx="3807768" cy="2774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ag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69135" y="2826308"/>
            <a:ext cx="3970115" cy="2767274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Shape 34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/>
        </p:nvSpPr>
        <p:spPr>
          <a:xfrm>
            <a:off x="416236" y="2187108"/>
            <a:ext cx="8032503" cy="5792826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101798" indent="-101798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</a:pPr>
            <a:r>
              <a:t>Workshops</a:t>
            </a:r>
          </a:p>
          <a:p>
            <a:pPr marL="101798" indent="-101798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</a:pPr>
            <a:r>
              <a:t>Teaching</a:t>
            </a:r>
          </a:p>
          <a:p>
            <a:pPr lvl="2" marL="271462" indent="-90487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  <a:defRPr sz="1200"/>
            </a:pPr>
            <a:r>
              <a:t>University of Copenhagen course on Neutron Scattering 2005-, DTU 2011-</a:t>
            </a:r>
          </a:p>
        </p:txBody>
      </p:sp>
      <p:pic>
        <p:nvPicPr>
          <p:cNvPr id="345" name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6711" y="3955304"/>
            <a:ext cx="2612307" cy="2405683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Shape 3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Teaching / training purposes</a:t>
            </a:r>
          </a:p>
        </p:txBody>
      </p:sp>
      <p:pic>
        <p:nvPicPr>
          <p:cNvPr id="347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9438" y="3711835"/>
            <a:ext cx="1768404" cy="2887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34221" y="3800388"/>
            <a:ext cx="2398304" cy="2730377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Shape 34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Reliability - cross comparisons</a:t>
            </a:r>
          </a:p>
        </p:txBody>
      </p:sp>
      <p:sp>
        <p:nvSpPr>
          <p:cNvPr id="352" name="Shape 35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5725" indent="-85725">
              <a:defRPr sz="1600"/>
            </a:pPr>
            <a:r>
              <a:t>Much effort has gone into this</a:t>
            </a:r>
          </a:p>
          <a:p>
            <a:pPr marL="85725" indent="-85725">
              <a:defRPr sz="1600"/>
            </a:pPr>
            <a:r>
              <a:t>Here: simulations vs. exp. at powder diffract. DMC, PSI</a:t>
            </a:r>
          </a:p>
          <a:p>
            <a:pPr marL="85725" indent="-85725">
              <a:defRPr sz="1600"/>
            </a:pPr>
            <a:r>
              <a:t>The bottom line is</a:t>
            </a:r>
          </a:p>
          <a:p>
            <a:pPr marL="85725" indent="-85725">
              <a:defRPr sz="1600"/>
            </a:pPr>
            <a:r>
              <a:t>McStas agree very well with other packages (NISP, Vitess, IDEAS, RESTRAX, ...)</a:t>
            </a:r>
          </a:p>
          <a:p>
            <a:pPr marL="85725" indent="-85725">
              <a:defRPr sz="1600"/>
            </a:pPr>
            <a:r>
              <a:t>Experimental line shapes are within 5%</a:t>
            </a:r>
          </a:p>
          <a:p>
            <a:pPr marL="85725" indent="-85725">
              <a:defRPr sz="1600"/>
            </a:pPr>
            <a:r>
              <a:t>Absolute intensities are within 10% </a:t>
            </a:r>
          </a:p>
          <a:p>
            <a:pPr marL="85725" indent="-85725">
              <a:defRPr sz="1600"/>
            </a:pPr>
            <a:r>
              <a:t>Common understanding: McStas and similar codes are reliable</a:t>
            </a:r>
          </a:p>
        </p:txBody>
      </p:sp>
      <p:sp>
        <p:nvSpPr>
          <p:cNvPr id="353" name="Shape 35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4" name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24859" y="3714736"/>
            <a:ext cx="4066047" cy="2767274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Shape 355"/>
          <p:cNvSpPr/>
          <p:nvPr/>
        </p:nvSpPr>
        <p:spPr>
          <a:xfrm>
            <a:off x="5398063" y="6648834"/>
            <a:ext cx="3033006" cy="23016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1000"/>
            </a:lvl1pPr>
          </a:lstStyle>
          <a:p>
            <a:pPr/>
            <a:r>
              <a:t>P. Willendrup et al., Physica B, 386, (2006), 1032.</a:t>
            </a:r>
          </a:p>
        </p:txBody>
      </p:sp>
      <p:pic>
        <p:nvPicPr>
          <p:cNvPr id="356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1159" y="3726594"/>
            <a:ext cx="3291211" cy="2768796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Shape 357"/>
          <p:cNvSpPr/>
          <p:nvPr/>
        </p:nvSpPr>
        <p:spPr>
          <a:xfrm>
            <a:off x="1124470" y="6648834"/>
            <a:ext cx="2634130" cy="23016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1000"/>
            </a:lvl1pPr>
          </a:lstStyle>
          <a:p>
            <a:pPr/>
            <a:r>
              <a:t>E. Farhi, P. Willendrup et al., in preparation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360" name="Shape 3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1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9111" y="2420441"/>
            <a:ext cx="4282355" cy="1688237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Shape 363"/>
          <p:cNvSpPr/>
          <p:nvPr/>
        </p:nvSpPr>
        <p:spPr>
          <a:xfrm>
            <a:off x="5286449" y="3682317"/>
            <a:ext cx="1022854" cy="332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138" tIns="22138" rIns="22138" bIns="22138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Time (t)</a:t>
            </a:r>
          </a:p>
        </p:txBody>
      </p:sp>
      <p:sp>
        <p:nvSpPr>
          <p:cNvPr id="364" name="Shape 36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pic>
        <p:nvPicPr>
          <p:cNvPr id="367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8146" y="2523752"/>
            <a:ext cx="4300084" cy="1323104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Shape 368"/>
          <p:cNvSpPr/>
          <p:nvPr/>
        </p:nvSpPr>
        <p:spPr>
          <a:xfrm flipV="1">
            <a:off x="1574613" y="3282005"/>
            <a:ext cx="1253461" cy="92839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69" name="Shape 369"/>
          <p:cNvSpPr/>
          <p:nvPr/>
        </p:nvSpPr>
        <p:spPr>
          <a:xfrm flipH="1" flipV="1">
            <a:off x="7269047" y="2954217"/>
            <a:ext cx="1180704" cy="381270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70" name="Shape 370"/>
          <p:cNvSpPr/>
          <p:nvPr/>
        </p:nvSpPr>
        <p:spPr>
          <a:xfrm flipV="1">
            <a:off x="5266770" y="3957815"/>
            <a:ext cx="179567" cy="1414385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71" name="Shape 37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2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Shape 37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4" name="Image5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34725" y="5253459"/>
            <a:ext cx="1923360" cy="968741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Shape 375"/>
          <p:cNvSpPr/>
          <p:nvPr/>
        </p:nvSpPr>
        <p:spPr>
          <a:xfrm>
            <a:off x="3555967" y="5762957"/>
            <a:ext cx="3048001" cy="419101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6" name="Shape 376"/>
          <p:cNvSpPr/>
          <p:nvPr/>
        </p:nvSpPr>
        <p:spPr>
          <a:xfrm>
            <a:off x="5738169" y="5123117"/>
            <a:ext cx="356974" cy="1630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7" name="Shape 377"/>
          <p:cNvSpPr/>
          <p:nvPr/>
        </p:nvSpPr>
        <p:spPr>
          <a:xfrm>
            <a:off x="4299413" y="4754795"/>
            <a:ext cx="548641" cy="5299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380" name="Shape 3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0842" indent="-320842">
              <a:buClr>
                <a:srgbClr val="AD4642"/>
              </a:buClr>
              <a:buSzPct val="100000"/>
              <a:buChar char="•"/>
            </a:pPr>
          </a:p>
        </p:txBody>
      </p:sp>
      <p:pic>
        <p:nvPicPr>
          <p:cNvPr id="381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88146" y="2523752"/>
            <a:ext cx="4300084" cy="1323104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hape 383"/>
          <p:cNvSpPr/>
          <p:nvPr/>
        </p:nvSpPr>
        <p:spPr>
          <a:xfrm flipV="1">
            <a:off x="1574613" y="3282005"/>
            <a:ext cx="1253461" cy="92839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84" name="Shape 384"/>
          <p:cNvSpPr/>
          <p:nvPr/>
        </p:nvSpPr>
        <p:spPr>
          <a:xfrm flipH="1" flipV="1">
            <a:off x="7269047" y="2954217"/>
            <a:ext cx="1180704" cy="381270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85" name="Shape 385"/>
          <p:cNvSpPr/>
          <p:nvPr/>
        </p:nvSpPr>
        <p:spPr>
          <a:xfrm flipV="1">
            <a:off x="5266770" y="3957815"/>
            <a:ext cx="179567" cy="1414385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86" name="Shape 38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7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00451" y="4398119"/>
            <a:ext cx="2907483" cy="16354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390" name="Shape 39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0842" indent="-320842">
              <a:buClr>
                <a:srgbClr val="AD4642"/>
              </a:buClr>
              <a:buSzPct val="100000"/>
              <a:buChar char="•"/>
            </a:pPr>
          </a:p>
        </p:txBody>
      </p:sp>
      <p:pic>
        <p:nvPicPr>
          <p:cNvPr id="391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88146" y="2523752"/>
            <a:ext cx="4300084" cy="1323104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Shape 393"/>
          <p:cNvSpPr/>
          <p:nvPr/>
        </p:nvSpPr>
        <p:spPr>
          <a:xfrm flipV="1">
            <a:off x="1574613" y="3282005"/>
            <a:ext cx="1253461" cy="92839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94" name="Shape 394"/>
          <p:cNvSpPr/>
          <p:nvPr/>
        </p:nvSpPr>
        <p:spPr>
          <a:xfrm flipH="1" flipV="1">
            <a:off x="7269047" y="2954217"/>
            <a:ext cx="1180704" cy="381270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95" name="Shape 395"/>
          <p:cNvSpPr/>
          <p:nvPr/>
        </p:nvSpPr>
        <p:spPr>
          <a:xfrm flipV="1">
            <a:off x="5266770" y="3957815"/>
            <a:ext cx="179567" cy="1414385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96" name="Shape 39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7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00451" y="4398119"/>
            <a:ext cx="2907483" cy="1635459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Shape 398"/>
          <p:cNvSpPr/>
          <p:nvPr/>
        </p:nvSpPr>
        <p:spPr>
          <a:xfrm>
            <a:off x="5020791" y="1217600"/>
            <a:ext cx="3866803" cy="638176"/>
          </a:xfrm>
          <a:prstGeom prst="rect">
            <a:avLst/>
          </a:prstGeom>
          <a:ln w="3175">
            <a:solidFill>
              <a:srgbClr val="E324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>
            <a:lvl1pPr>
              <a:buClr>
                <a:srgbClr val="000000"/>
              </a:buClr>
              <a:defRPr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</a:defRPr>
            </a:lvl1pPr>
          </a:lstStyle>
          <a:p>
            <a:pPr/>
            <a:r>
              <a:t>Local, internal coordinate system!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225199" y="3434496"/>
            <a:ext cx="4085038" cy="63368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" name="Shape 7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Neutron </a:t>
            </a:r>
          </a:p>
        </p:txBody>
      </p:sp>
      <p:sp>
        <p:nvSpPr>
          <p:cNvPr id="75" name="Shape 7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7" name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02782" y="1481176"/>
            <a:ext cx="2879271" cy="202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2253" y="3559475"/>
            <a:ext cx="839175" cy="1118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3244" y="5026576"/>
            <a:ext cx="9664612" cy="154855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83" name="Group 83"/>
          <p:cNvGrpSpPr/>
          <p:nvPr/>
        </p:nvGrpSpPr>
        <p:grpSpPr>
          <a:xfrm>
            <a:off x="308115" y="3473450"/>
            <a:ext cx="3519007" cy="548641"/>
            <a:chOff x="0" y="0"/>
            <a:chExt cx="3519006" cy="548640"/>
          </a:xfrm>
        </p:grpSpPr>
        <p:pic>
          <p:nvPicPr>
            <p:cNvPr id="80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002536" cy="5486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97699" y="125103"/>
              <a:ext cx="1021308" cy="2642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2" name="Shape 82"/>
            <p:cNvSpPr/>
            <p:nvPr/>
          </p:nvSpPr>
          <p:spPr>
            <a:xfrm>
              <a:off x="1862466" y="98989"/>
              <a:ext cx="167653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r"/>
            </a:lstStyle>
            <a:p>
              <a:pPr/>
              <a:r>
                <a:t>,</a:t>
              </a:r>
            </a:p>
          </p:txBody>
        </p:sp>
      </p:grpSp>
      <p:pic>
        <p:nvPicPr>
          <p:cNvPr id="84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05988" y="4332607"/>
            <a:ext cx="4681575" cy="264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85902" y="1443708"/>
            <a:ext cx="5064036" cy="1573958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/>
          <p:nvPr/>
        </p:nvSpPr>
        <p:spPr>
          <a:xfrm>
            <a:off x="225199" y="4196496"/>
            <a:ext cx="4970117" cy="63368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87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67906" y="6751180"/>
            <a:ext cx="5660420" cy="234961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/>
          <p:nvPr/>
        </p:nvSpPr>
        <p:spPr>
          <a:xfrm>
            <a:off x="7099003" y="4666355"/>
            <a:ext cx="1032990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Mr. Neutron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401" name="Shape 40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2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69319" y="2265474"/>
            <a:ext cx="4297922" cy="1938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25901" y="4405498"/>
            <a:ext cx="3141502" cy="1136428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Shape 40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the big picture…</a:t>
            </a:r>
          </a:p>
        </p:txBody>
      </p:sp>
      <p:sp>
        <p:nvSpPr>
          <p:cNvPr id="408" name="Shape 40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9" name="Shape 40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279" y="2682155"/>
            <a:ext cx="9121089" cy="2637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 overview</a:t>
            </a:r>
          </a:p>
        </p:txBody>
      </p:sp>
      <p:sp>
        <p:nvSpPr>
          <p:cNvPr id="413" name="Shape 41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defRPr sz="2400"/>
            </a:pPr>
            <a:r>
              <a:t>Portable code (Unix/Linux/Mac/Windoze)</a:t>
            </a:r>
          </a:p>
          <a:p>
            <a:pPr marL="171450" indent="-171450">
              <a:defRPr sz="2400"/>
            </a:pPr>
          </a:p>
          <a:p>
            <a:pPr marL="85725" indent="-85725">
              <a:defRPr sz="1200"/>
            </a:pPr>
          </a:p>
          <a:p>
            <a:pPr marL="85725" indent="-85725">
              <a:defRPr sz="1200"/>
            </a:pPr>
          </a:p>
          <a:p>
            <a:pPr marL="85725" indent="-85725">
              <a:defRPr sz="1200"/>
            </a:pPr>
            <a:r>
              <a:t>Ran on everything from iPhone to 1000+ node cluster!</a:t>
            </a:r>
          </a:p>
          <a:p>
            <a:pPr marL="85725" indent="-85725">
              <a:defRPr sz="1200"/>
            </a:pPr>
          </a:p>
          <a:p>
            <a:pPr marL="171450" indent="-171450">
              <a:defRPr sz="2400"/>
            </a:pPr>
            <a:r>
              <a:t>'Component' files (~100) inserted from library</a:t>
            </a:r>
          </a:p>
          <a:p>
            <a:pPr lvl="2" marL="1028700" indent="-114300">
              <a:defRPr sz="1200"/>
            </a:pPr>
            <a:r>
              <a:t>Sources</a:t>
            </a:r>
          </a:p>
          <a:p>
            <a:pPr lvl="2" marL="1028700" indent="-114300">
              <a:defRPr sz="1200"/>
            </a:pPr>
            <a:r>
              <a:t>Optics</a:t>
            </a:r>
          </a:p>
          <a:p>
            <a:pPr lvl="2" marL="1028700" indent="-114300">
              <a:defRPr sz="1200"/>
            </a:pPr>
            <a:r>
              <a:t>Samples</a:t>
            </a:r>
          </a:p>
          <a:p>
            <a:pPr lvl="2" marL="1028700" indent="-114300">
              <a:defRPr sz="1200"/>
            </a:pPr>
            <a:r>
              <a:t>Monitors</a:t>
            </a:r>
          </a:p>
          <a:p>
            <a:pPr lvl="2" marL="1028700" indent="-114300">
              <a:defRPr sz="1200"/>
            </a:pPr>
            <a:r>
              <a:t>If needed, write your own comps</a:t>
            </a:r>
          </a:p>
          <a:p>
            <a:pPr lvl="2" marL="1028700" indent="-114300">
              <a:defRPr sz="1200"/>
            </a:pPr>
          </a:p>
          <a:p>
            <a:pPr marL="171450" indent="-171450">
              <a:defRPr sz="2400"/>
            </a:pPr>
            <a:r>
              <a:t>DSL + ISO-C code gen.</a:t>
            </a:r>
          </a:p>
        </p:txBody>
      </p:sp>
      <p:pic>
        <p:nvPicPr>
          <p:cNvPr id="414" name="article06_image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3411" y="4315654"/>
            <a:ext cx="2988656" cy="2940624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Shape 41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6" name="linu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3673" y="1935836"/>
            <a:ext cx="643238" cy="762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Window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27452" y="1832818"/>
            <a:ext cx="984709" cy="984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Mac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14215" y="1872307"/>
            <a:ext cx="889415" cy="889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Windesk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70393" y="1980406"/>
            <a:ext cx="699918" cy="524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6228" y="3416659"/>
            <a:ext cx="5009333" cy="3625129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Shape 4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Under-the-hood / inner workings</a:t>
            </a:r>
          </a:p>
        </p:txBody>
      </p:sp>
      <p:sp>
        <p:nvSpPr>
          <p:cNvPr id="423" name="Shape 42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64592" indent="-164592" defTabSz="658368">
              <a:spcBef>
                <a:spcPts val="700"/>
              </a:spcBef>
              <a:defRPr sz="2304"/>
            </a:pPr>
            <a:r>
              <a:t>Domain-specific-language (DSL) based on compiler technology (LeX+Yacc)</a:t>
            </a:r>
          </a:p>
          <a:p>
            <a:pPr marL="164592" indent="-164592" defTabSz="658368">
              <a:spcBef>
                <a:spcPts val="700"/>
              </a:spcBef>
              <a:defRPr sz="2304"/>
            </a:pP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Simple Instrument language                        ISO C</a:t>
            </a:r>
          </a:p>
          <a:p>
            <a:pPr marL="164592" indent="-164592" defTabSz="658368">
              <a:spcBef>
                <a:spcPts val="700"/>
              </a:spcBef>
              <a:defRPr sz="2304"/>
            </a:pPr>
          </a:p>
          <a:p>
            <a:pPr marL="164592" indent="-164592" defTabSz="658368">
              <a:spcBef>
                <a:spcPts val="700"/>
              </a:spcBef>
              <a:defRPr sz="2304"/>
            </a:pPr>
            <a:r>
              <a:t>Component codes realizing beamline parts (including user contribs)</a:t>
            </a:r>
          </a:p>
          <a:p>
            <a:pPr marL="164592" indent="-164592" defTabSz="658368">
              <a:spcBef>
                <a:spcPts val="700"/>
              </a:spcBef>
              <a:defRPr sz="2304"/>
            </a:pPr>
          </a:p>
          <a:p>
            <a:pPr marL="164592" indent="-164592" defTabSz="658368">
              <a:spcBef>
                <a:spcPts val="700"/>
              </a:spcBef>
              <a:defRPr sz="2304"/>
            </a:pPr>
            <a:r>
              <a:t>Library of common functions for e.g.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I/O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Random numbers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Physical constants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Propagation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Precession in fields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...</a:t>
            </a:r>
          </a:p>
        </p:txBody>
      </p:sp>
      <p:sp>
        <p:nvSpPr>
          <p:cNvPr id="424" name="Shape 42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5" name="Shape 425"/>
          <p:cNvSpPr/>
          <p:nvPr/>
        </p:nvSpPr>
        <p:spPr>
          <a:xfrm>
            <a:off x="4474716" y="2427820"/>
            <a:ext cx="1261877" cy="125451"/>
          </a:xfrm>
          <a:prstGeom prst="rightArrow">
            <a:avLst>
              <a:gd name="adj1" fmla="val 32000"/>
              <a:gd name="adj2" fmla="val 2588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 anchor="ctr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6" name="Shape 426"/>
          <p:cNvSpPr/>
          <p:nvPr/>
        </p:nvSpPr>
        <p:spPr>
          <a:xfrm>
            <a:off x="4504233" y="2213818"/>
            <a:ext cx="1024642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138" tIns="22138" rIns="22138" bIns="22138">
            <a:spAutoFit/>
          </a:bodyPr>
          <a:lstStyle>
            <a:lvl1pPr defTabSz="1003597">
              <a:spcBef>
                <a:spcPts val="400"/>
              </a:spcBef>
              <a:defRPr sz="900"/>
            </a:lvl1pPr>
          </a:lstStyle>
          <a:p>
            <a:pPr/>
            <a:r>
              <a:t>Code generation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Implementation</a:t>
            </a:r>
          </a:p>
        </p:txBody>
      </p:sp>
      <p:sp>
        <p:nvSpPr>
          <p:cNvPr id="429" name="Shape 42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0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2267" y="3003413"/>
            <a:ext cx="7119186" cy="2250716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Shape 43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Instrument file</a:t>
            </a:r>
          </a:p>
        </p:txBody>
      </p:sp>
      <p:sp>
        <p:nvSpPr>
          <p:cNvPr id="434" name="Shape 43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5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9646" y="2213818"/>
            <a:ext cx="5903517" cy="4646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04335" y="3409280"/>
            <a:ext cx="1623468" cy="305268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Shape 43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Component file</a:t>
            </a:r>
          </a:p>
        </p:txBody>
      </p:sp>
      <p:sp>
        <p:nvSpPr>
          <p:cNvPr id="440" name="Shape 4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1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3506" y="2147403"/>
            <a:ext cx="4058668" cy="5042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49552" y="2162162"/>
            <a:ext cx="3948252" cy="3726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26657" y="5999447"/>
            <a:ext cx="2265840" cy="599577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Shape 44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Generated c-code</a:t>
            </a:r>
          </a:p>
        </p:txBody>
      </p:sp>
      <p:sp>
        <p:nvSpPr>
          <p:cNvPr id="447" name="Shape 44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8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018" y="2125265"/>
            <a:ext cx="4752331" cy="5181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78497" y="2745134"/>
            <a:ext cx="1927868" cy="305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81625" y="2199059"/>
            <a:ext cx="3848717" cy="4021771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Shape 45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03504">
              <a:defRPr sz="2904"/>
            </a:lvl1pPr>
          </a:lstStyle>
          <a:p>
            <a:pPr/>
            <a:r>
              <a:t>Writing new comps or understanding existing is not that complex...</a:t>
            </a:r>
          </a:p>
        </p:txBody>
      </p:sp>
      <p:sp>
        <p:nvSpPr>
          <p:cNvPr id="454" name="Shape 45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/>
            <a:r>
              <a:t>Check our long list of components and look inside... Most of them are quite simple and short... Statistics:</a:t>
            </a:r>
          </a:p>
        </p:txBody>
      </p:sp>
      <p:pic>
        <p:nvPicPr>
          <p:cNvPr id="455" name="determine-lines-code-net-project-800x8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33640" y="3104168"/>
            <a:ext cx="2075456" cy="2029335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Shape 45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7" name="Comps_no_line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530" y="597208"/>
            <a:ext cx="5491032" cy="7770504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Shape 458"/>
          <p:cNvSpPr/>
          <p:nvPr/>
        </p:nvSpPr>
        <p:spPr>
          <a:xfrm>
            <a:off x="6513584" y="2685557"/>
            <a:ext cx="1464021" cy="3506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(update: 175)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Including user contribs</a:t>
            </a:r>
          </a:p>
        </p:txBody>
      </p:sp>
      <p:sp>
        <p:nvSpPr>
          <p:cNvPr id="461" name="Shape 46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55121" indent="-155121">
              <a:spcBef>
                <a:spcPts val="500"/>
              </a:spcBef>
              <a:buSzPct val="100000"/>
              <a:defRPr sz="2400"/>
            </a:pPr>
            <a:r>
              <a:t>Well-developed community support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30-40% of existing and new additions are from users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No direct refereeing of the code, but these requirements:</a:t>
            </a:r>
          </a:p>
          <a:p>
            <a:pPr lvl="3" marL="689882" indent="-146957">
              <a:spcBef>
                <a:spcPts val="500"/>
              </a:spcBef>
              <a:buSzPct val="100000"/>
              <a:defRPr sz="2400"/>
            </a:pPr>
            <a:r>
              <a:t>At least one test-instrument</a:t>
            </a:r>
          </a:p>
          <a:p>
            <a:pPr lvl="3" marL="689882" indent="-146957">
              <a:spcBef>
                <a:spcPts val="500"/>
              </a:spcBef>
              <a:buSzPct val="100000"/>
              <a:defRPr sz="2400"/>
            </a:pPr>
            <a:r>
              <a:t>Meaningful documentation headers (in-code docs)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Contributions go in dedicated contrib/ section of library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</a:p>
          <a:p>
            <a:pPr marL="155121" indent="-155121">
              <a:spcBef>
                <a:spcPts val="500"/>
              </a:spcBef>
              <a:buSzPct val="100000"/>
              <a:defRPr sz="2400"/>
            </a:pPr>
            <a:r>
              <a:t>Natural life-cycle of contrib’s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Bug-fixes are applied both by contributor and developers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If contributor becomes unavailable either:</a:t>
            </a:r>
          </a:p>
          <a:p>
            <a:pPr lvl="3" marL="689882" indent="-146957">
              <a:spcBef>
                <a:spcPts val="500"/>
              </a:spcBef>
              <a:buSzPct val="100000"/>
              <a:defRPr sz="2400"/>
            </a:pPr>
            <a:r>
              <a:t>Many users of comp: Promote to official components, e.g. in optics/</a:t>
            </a:r>
          </a:p>
          <a:p>
            <a:pPr lvl="3" marL="689882" indent="-146957">
              <a:spcBef>
                <a:spcPts val="500"/>
              </a:spcBef>
              <a:buSzPct val="100000"/>
              <a:defRPr sz="2400"/>
            </a:pPr>
            <a:r>
              <a:t>Few/no users of comp: Move to obsolete/ until next major release</a:t>
            </a:r>
          </a:p>
        </p:txBody>
      </p:sp>
      <p:sp>
        <p:nvSpPr>
          <p:cNvPr id="462" name="Shape 46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 defTabSz="531316">
              <a:lnSpc>
                <a:spcPct val="100000"/>
              </a:lnSpc>
              <a:defRPr sz="4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Nobel Prize in Physics, 1994  </a:t>
            </a:r>
          </a:p>
        </p:txBody>
      </p:sp>
      <p:sp>
        <p:nvSpPr>
          <p:cNvPr id="91" name="Shape 91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95" name="Group 95"/>
          <p:cNvGrpSpPr/>
          <p:nvPr/>
        </p:nvGrpSpPr>
        <p:grpSpPr>
          <a:xfrm>
            <a:off x="-84011" y="1295614"/>
            <a:ext cx="8616887" cy="1172633"/>
            <a:chOff x="0" y="0"/>
            <a:chExt cx="8616886" cy="1172632"/>
          </a:xfrm>
        </p:grpSpPr>
        <p:pic>
          <p:nvPicPr>
            <p:cNvPr id="92" name="image10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52780" cy="11726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" name="image1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6753" y="25078"/>
              <a:ext cx="1144845" cy="10723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4" name="Shape 94"/>
            <p:cNvSpPr/>
            <p:nvPr/>
          </p:nvSpPr>
          <p:spPr>
            <a:xfrm>
              <a:off x="1292447" y="185061"/>
              <a:ext cx="7324440" cy="7086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defTabSz="531316">
                <a:defRPr sz="2400"/>
              </a:pP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Awarded for </a:t>
              </a:r>
              <a:r>
                <a:t>“</a:t>
              </a: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pioneering contributions to the development  </a:t>
              </a:r>
              <a:endParaRPr sz="3200"/>
            </a:p>
            <a:p>
              <a:pPr algn="r" defTabSz="531316">
                <a:defRPr sz="2400"/>
              </a:pP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of neutron scattering techniques for studies of condensed matter</a:t>
              </a:r>
              <a:r>
                <a:t>”</a:t>
              </a: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   </a:t>
              </a:r>
            </a:p>
          </p:txBody>
        </p:sp>
      </p:grpSp>
      <p:grpSp>
        <p:nvGrpSpPr>
          <p:cNvPr id="104" name="Group 104"/>
          <p:cNvGrpSpPr/>
          <p:nvPr/>
        </p:nvGrpSpPr>
        <p:grpSpPr>
          <a:xfrm>
            <a:off x="1280839" y="2869294"/>
            <a:ext cx="6412695" cy="5022601"/>
            <a:chOff x="0" y="0"/>
            <a:chExt cx="6412693" cy="5022600"/>
          </a:xfrm>
        </p:grpSpPr>
        <p:pic>
          <p:nvPicPr>
            <p:cNvPr id="96" name="image12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930714"/>
              <a:ext cx="2735911" cy="20918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" name="image13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379" y="0"/>
              <a:ext cx="2718385" cy="3127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" name="image14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0586" y="31131"/>
              <a:ext cx="2585557" cy="3001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" name="image15.jp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0"/>
            <a:stretch>
              <a:fillRect/>
            </a:stretch>
          </p:blipFill>
          <p:spPr>
            <a:xfrm>
              <a:off x="2928697" y="2935903"/>
              <a:ext cx="3483997" cy="20866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" name="image16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936076" y="0"/>
              <a:ext cx="3468317" cy="31330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image17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969283" y="31131"/>
              <a:ext cx="3335488" cy="3007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2" name="Shape 102"/>
            <p:cNvSpPr/>
            <p:nvPr/>
          </p:nvSpPr>
          <p:spPr>
            <a:xfrm>
              <a:off x="126372" y="3174581"/>
              <a:ext cx="2472098" cy="297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172168" algn="r" defTabSz="531316">
                <a:lnSpc>
                  <a:spcPts val="1000"/>
                </a:lnSpc>
              </a:pPr>
              <a:endParaRPr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172168" algn="r" defTabSz="531316">
                <a:lnSpc>
                  <a:spcPts val="1000"/>
                </a:lnSpc>
              </a:pP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Neutron spectroscopy</a:t>
              </a:r>
            </a:p>
          </p:txBody>
        </p:sp>
        <p:sp>
          <p:nvSpPr>
            <p:cNvPr id="103" name="Shape 103"/>
            <p:cNvSpPr/>
            <p:nvPr/>
          </p:nvSpPr>
          <p:spPr>
            <a:xfrm>
              <a:off x="3153768" y="3167662"/>
              <a:ext cx="3234943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 defTabSz="531316">
                <a:defRPr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Neutron diffraction technique  </a:t>
              </a:r>
            </a:p>
          </p:txBody>
        </p:sp>
      </p:grpSp>
      <p:sp>
        <p:nvSpPr>
          <p:cNvPr id="105" name="Shape 105"/>
          <p:cNvSpPr/>
          <p:nvPr/>
        </p:nvSpPr>
        <p:spPr>
          <a:xfrm>
            <a:off x="1160164" y="2554470"/>
            <a:ext cx="5180335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531316">
              <a:tabLst>
                <a:tab pos="3124200" algn="l"/>
              </a:tabLst>
              <a:defRPr b="1" sz="16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Arial"/>
              </a:defRPr>
            </a:pPr>
            <a:r>
              <a:rPr b="1">
                <a:latin typeface="Arial Narrow"/>
                <a:ea typeface="Arial Narrow"/>
                <a:cs typeface="Arial Narrow"/>
                <a:sym typeface="Arial Narrow"/>
              </a:rPr>
              <a:t>Bertram N. Brockhouse 	Clifford G. Shull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roup 472"/>
          <p:cNvGrpSpPr/>
          <p:nvPr/>
        </p:nvGrpSpPr>
        <p:grpSpPr>
          <a:xfrm>
            <a:off x="564392" y="617498"/>
            <a:ext cx="8378710" cy="6891734"/>
            <a:chOff x="0" y="0"/>
            <a:chExt cx="8378708" cy="6891732"/>
          </a:xfrm>
        </p:grpSpPr>
        <p:pic>
          <p:nvPicPr>
            <p:cNvPr id="464" name="dropped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425157" y="3909223"/>
              <a:ext cx="4846440" cy="160840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465" name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393920"/>
              <a:ext cx="3134485" cy="23631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6" name="dropped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7172" y="3795242"/>
              <a:ext cx="3451858" cy="265956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467" name="dropped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792932" y="0"/>
              <a:ext cx="3585777" cy="2760879"/>
            </a:xfrm>
            <a:prstGeom prst="rect">
              <a:avLst/>
            </a:prstGeom>
            <a:ln w="3175" cap="flat">
              <a:noFill/>
              <a:round/>
            </a:ln>
            <a:effectLst/>
          </p:spPr>
        </p:pic>
        <p:pic>
          <p:nvPicPr>
            <p:cNvPr id="468" name="dropped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85596" y="1491982"/>
              <a:ext cx="3280128" cy="25205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9" name="droppedImag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787102" y="2502010"/>
              <a:ext cx="2311287" cy="177607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470" name="image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501145" y="5068588"/>
              <a:ext cx="2868529" cy="1684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1" name="droppedImage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983403" y="5042703"/>
              <a:ext cx="2311287" cy="184903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</p:grpSp>
      <p:sp>
        <p:nvSpPr>
          <p:cNvPr id="473" name="Shape 4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Example suite: ~140 instruments</a:t>
            </a:r>
          </a:p>
        </p:txBody>
      </p:sp>
      <p:sp>
        <p:nvSpPr>
          <p:cNvPr id="474" name="Shape 47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5" name="Shape 47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over dir="l"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Forming groups</a:t>
            </a:r>
          </a:p>
        </p:txBody>
      </p:sp>
      <p:sp>
        <p:nvSpPr>
          <p:cNvPr id="478" name="Shape 47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17714" indent="-217714">
              <a:defRPr sz="2000"/>
            </a:pPr>
            <a:r>
              <a:t>Suggestion for Thursday-Friday exercises:</a:t>
            </a:r>
          </a:p>
          <a:p>
            <a:pPr lvl="1" marL="674914" indent="-217714">
              <a:buSzPct val="45000"/>
              <a:buChar char="l"/>
              <a:defRPr sz="2000"/>
            </a:pPr>
            <a:r>
              <a:t>Often sitting with a colleague is helpful</a:t>
            </a:r>
          </a:p>
          <a:p>
            <a:pPr lvl="1" marL="674914" indent="-217714">
              <a:buSzPct val="45000"/>
              <a:buChar char="l"/>
              <a:defRPr sz="2000"/>
            </a:pPr>
            <a:r>
              <a:t>Form teams of two people for the exercises</a:t>
            </a:r>
          </a:p>
          <a:p>
            <a:pPr lvl="1" marL="674914" indent="-217714">
              <a:buSzPct val="45000"/>
              <a:buChar char="l"/>
              <a:defRPr sz="2000"/>
            </a:pPr>
            <a:r>
              <a:t>Try to gather complementary knowledge by teaming up with someone from a different work area</a:t>
            </a:r>
          </a:p>
          <a:p>
            <a:pPr marL="217714" indent="-217714">
              <a:defRPr sz="2000"/>
            </a:pPr>
          </a:p>
        </p:txBody>
      </p:sp>
      <p:sp>
        <p:nvSpPr>
          <p:cNvPr id="479" name="Shape 47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82417" y="2908812"/>
            <a:ext cx="1751300" cy="1282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3" name="Shape 48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Pct val="171000"/>
            </a:pPr>
          </a:p>
        </p:txBody>
      </p:sp>
      <p:pic>
        <p:nvPicPr>
          <p:cNvPr id="484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534" y="1298894"/>
            <a:ext cx="2993621" cy="1986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42808" y="1298894"/>
            <a:ext cx="2993622" cy="1986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6550" y="-1"/>
            <a:ext cx="6477000" cy="7556501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Shape 48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age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0521" y="264219"/>
            <a:ext cx="9377888" cy="6593828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/>
          <p:nvPr/>
        </p:nvSpPr>
        <p:spPr>
          <a:xfrm>
            <a:off x="-35760" y="504946"/>
            <a:ext cx="9108366" cy="6917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9" name="Shape 10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32104">
              <a:defRPr sz="4004"/>
            </a:lvl1pPr>
          </a:lstStyle>
          <a:p>
            <a:pPr/>
            <a:r>
              <a:t>1994 Nobel prize to Shull &amp; Brockhouse</a:t>
            </a:r>
          </a:p>
        </p:txBody>
      </p:sp>
      <p:sp>
        <p:nvSpPr>
          <p:cNvPr id="110" name="Shape 110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1" name="Shape 111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Neutron facilities</a:t>
            </a:r>
          </a:p>
        </p:txBody>
      </p:sp>
      <p:sp>
        <p:nvSpPr>
          <p:cNvPr id="114" name="Shape 11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" name="Shape 115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6" name="ILL-Yb-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3615" y="1688713"/>
            <a:ext cx="3761570" cy="2541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2019" y="4452433"/>
            <a:ext cx="3460397" cy="2863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ESS_Logo_Frugal_Blue_cmyk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41999" y="6439829"/>
            <a:ext cx="1059923" cy="570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logoill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44670" y="2239480"/>
            <a:ext cx="596654" cy="570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asted-image-small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82221" y="2196813"/>
            <a:ext cx="5396076" cy="460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24"/>
          <p:cNvGrpSpPr/>
          <p:nvPr/>
        </p:nvGrpSpPr>
        <p:grpSpPr>
          <a:xfrm>
            <a:off x="317828" y="1276331"/>
            <a:ext cx="8570763" cy="3658499"/>
            <a:chOff x="96687" y="1271572"/>
            <a:chExt cx="8570762" cy="3658497"/>
          </a:xfrm>
        </p:grpSpPr>
        <p:pic>
          <p:nvPicPr>
            <p:cNvPr id="122" name="Image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755300" y="1271572"/>
              <a:ext cx="1717573" cy="1286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Shape 123"/>
            <p:cNvSpPr/>
            <p:nvPr/>
          </p:nvSpPr>
          <p:spPr>
            <a:xfrm>
              <a:off x="96687" y="1813610"/>
              <a:ext cx="8570763" cy="3116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2700"/>
                </a:spcBef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400">
                  <a:solidFill>
                    <a:srgbClr val="0433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Used by Nature</a:t>
              </a: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 since ... (a long time) : diversity of Life</a:t>
              </a:r>
            </a:p>
            <a:p>
              <a:pPr defTabSz="457200">
                <a:spcBef>
                  <a:spcPts val="500"/>
                </a:spcBef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400">
                  <a:solidFill>
                    <a:srgbClr val="0433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First application using computers:</a:t>
              </a:r>
            </a:p>
            <a:p>
              <a:pPr defTabSz="457200">
                <a:spcBef>
                  <a:spcPts val="400"/>
                </a:spcBef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200">
                  <a:solidFill>
                    <a:srgbClr val="008E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Metropolis, Ulam and Von Neumann</a:t>
              </a: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 at Los Alamos, 1943</a:t>
              </a:r>
            </a:p>
            <a:p>
              <a:pPr indent="444500" defTabSz="457200">
                <a:spcBef>
                  <a:spcPts val="2600"/>
                </a:spcBef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200">
                  <a:solidFill>
                    <a:srgbClr val="FF4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Neutron Scattering and Absorption</a:t>
              </a: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 in </a:t>
              </a: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U</a:t>
              </a: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 and </a:t>
              </a: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Pu</a:t>
              </a: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, Origin of </a:t>
              </a: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MCNP</a:t>
              </a:r>
            </a:p>
            <a:p>
              <a:pPr defTabSz="457200">
                <a:spcBef>
                  <a:spcPts val="500"/>
                </a:spcBef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400">
                  <a:solidFill>
                    <a:srgbClr val="0433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Name: </a:t>
              </a:r>
            </a:p>
            <a:p>
              <a:pPr defTabSz="457200"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Monte Carlo casino, a random generator (Ulam’s father played poker) </a:t>
              </a:r>
            </a:p>
          </p:txBody>
        </p:sp>
      </p:grpSp>
      <p:sp>
        <p:nvSpPr>
          <p:cNvPr id="125" name="Shape 1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Origin of Monte Carlo methods </a:t>
            </a:r>
          </a:p>
        </p:txBody>
      </p:sp>
      <p:sp>
        <p:nvSpPr>
          <p:cNvPr id="126" name="Shape 126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7" name="Shape 127"/>
          <p:cNvSpPr/>
          <p:nvPr/>
        </p:nvSpPr>
        <p:spPr>
          <a:xfrm>
            <a:off x="57078" y="7225762"/>
            <a:ext cx="3615822" cy="2600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/>
          <a:p>
            <a:pPr algn="r"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12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88428" y="4894640"/>
            <a:ext cx="5589620" cy="2134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are Monte Carlo methods ?</a:t>
            </a:r>
          </a:p>
        </p:txBody>
      </p:sp>
      <p:sp>
        <p:nvSpPr>
          <p:cNvPr id="131" name="Shape 13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900"/>
            </a:pPr>
            <a:r>
              <a:t>Use random generators (play poker)</a:t>
            </a:r>
          </a:p>
          <a:p>
            <a:pPr>
              <a:defRPr sz="1900"/>
            </a:pPr>
            <a:r>
              <a:t>Explore a complex and large phase space (many parameters)</a:t>
            </a:r>
          </a:p>
          <a:p>
            <a:pPr>
              <a:defRPr sz="1900"/>
            </a:pPr>
            <a:r>
              <a:t>Integrates microscopic random events into measurable quantities </a:t>
            </a:r>
            <a:r>
              <a:t>not</a:t>
            </a:r>
            <a:r>
              <a:t> a usual regular sampling integration</a:t>
            </a:r>
          </a:p>
          <a:p>
            <a:pPr>
              <a:defRPr sz="1900"/>
            </a:pPr>
          </a:p>
          <a:p>
            <a:pPr>
              <a:defRPr sz="1900"/>
            </a:pPr>
          </a:p>
          <a:p>
            <a:pPr>
              <a:defRPr sz="1900"/>
            </a:pPr>
            <a:r>
              <a:t>Metropolis</a:t>
            </a:r>
            <a:r>
              <a:t> algorithm: model energy gap E as a probability</a:t>
            </a:r>
          </a:p>
          <a:p>
            <a:pPr>
              <a:defRPr sz="1900"/>
            </a:pPr>
          </a:p>
          <a:p>
            <a:pPr>
              <a:defRPr sz="1900"/>
            </a:pPr>
          </a:p>
          <a:p>
            <a:pPr>
              <a:defRPr sz="1900"/>
            </a:pPr>
            <a:r>
              <a:t>Integrals converge faster than any other method (for d &gt; 3) when using </a:t>
            </a:r>
            <a:r>
              <a:t>enough</a:t>
            </a:r>
            <a:r>
              <a:t> independent events (central limit theorem)</a:t>
            </a:r>
          </a:p>
          <a:p>
            <a:pPr>
              <a:defRPr sz="1900"/>
            </a:pPr>
          </a:p>
          <a:p>
            <a:pPr>
              <a:defRPr sz="1900"/>
            </a:pPr>
            <a:r>
              <a:t>F. James, </a:t>
            </a:r>
            <a:r>
              <a:t>Rep. Prog. Phys.</a:t>
            </a:r>
            <a:r>
              <a:t>, Vol. </a:t>
            </a:r>
            <a:r>
              <a:t>43</a:t>
            </a:r>
            <a:r>
              <a:t> (1980) 1145.</a:t>
            </a:r>
          </a:p>
        </p:txBody>
      </p:sp>
      <p:sp>
        <p:nvSpPr>
          <p:cNvPr id="132" name="Shape 132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35" name="Group 135"/>
          <p:cNvGrpSpPr/>
          <p:nvPr/>
        </p:nvGrpSpPr>
        <p:grpSpPr>
          <a:xfrm>
            <a:off x="2598577" y="3922596"/>
            <a:ext cx="4090126" cy="1715201"/>
            <a:chOff x="0" y="0"/>
            <a:chExt cx="4090125" cy="1715200"/>
          </a:xfrm>
        </p:grpSpPr>
        <p:pic>
          <p:nvPicPr>
            <p:cNvPr id="133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90126" cy="7758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07293" y="1244320"/>
              <a:ext cx="1092014" cy="470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6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88574" y="1266120"/>
            <a:ext cx="1381464" cy="17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