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9" r:id="rId3"/>
    <p:sldId id="258" r:id="rId4"/>
    <p:sldId id="260" r:id="rId5"/>
    <p:sldId id="261" r:id="rId6"/>
    <p:sldId id="262" r:id="rId7"/>
    <p:sldId id="263" r:id="rId8"/>
    <p:sldId id="264" r:id="rId9"/>
    <p:sldId id="265" r:id="rId10"/>
    <p:sldId id="266" r:id="rId11"/>
    <p:sldId id="267" r:id="rId12"/>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904" y="-112"/>
      </p:cViewPr>
      <p:guideLst>
        <p:guide orient="horz" pos="2380"/>
        <p:guide pos="31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4819290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Figure 2: </a:t>
            </a:r>
            <a:r>
              <a:rPr lang="en-GB" sz="1200" dirty="0" err="1" smtClean="0"/>
              <a:t>McStas</a:t>
            </a:r>
            <a:r>
              <a:rPr lang="en-GB" sz="1200" dirty="0" smtClean="0"/>
              <a:t> simulate mode. Recorded SANS pattern histogram from a 2D position sensitive detector (PSD). The instrument model is </a:t>
            </a:r>
            <a:r>
              <a:rPr lang="en-GB" sz="1200" dirty="0" err="1" smtClean="0"/>
              <a:t>templateSANS_Mantid</a:t>
            </a:r>
            <a:r>
              <a:rPr lang="en-GB" sz="1200" dirty="0" smtClean="0"/>
              <a:t> and the sample is hard spheres in dilute solution.</a:t>
            </a:r>
          </a:p>
          <a:p>
            <a:endParaRPr lang="en-US" dirty="0"/>
          </a:p>
        </p:txBody>
      </p:sp>
    </p:spTree>
    <p:extLst>
      <p:ext uri="{BB962C8B-B14F-4D97-AF65-F5344CB8AC3E}">
        <p14:creationId xmlns:p14="http://schemas.microsoft.com/office/powerpoint/2010/main" val="125759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Figure 4: Mantid instrument view of a </a:t>
            </a:r>
            <a:r>
              <a:rPr lang="en-GB" sz="1200" dirty="0" err="1" smtClean="0"/>
              <a:t>McStas</a:t>
            </a:r>
            <a:r>
              <a:rPr lang="en-GB" sz="1200" dirty="0" smtClean="0"/>
              <a:t> generated instrument description of IN5 at ILL. The detector description was generated using the Cylindrical cut ”banana” geometry. For the purpose of visualization Mantid shows all the event data as histogram intensity data displayed on top of the detector geometry.</a:t>
            </a:r>
            <a:r>
              <a:rPr lang="en-US" sz="1200" dirty="0" smtClean="0"/>
              <a:t> </a:t>
            </a:r>
          </a:p>
          <a:p>
            <a:pPr marL="0" marR="0" indent="0" defTabSz="914400" eaLnBrk="1" fontAlgn="auto" latinLnBrk="0" hangingPunct="1">
              <a:lnSpc>
                <a:spcPct val="100000"/>
              </a:lnSpc>
              <a:spcBef>
                <a:spcPts val="0"/>
              </a:spcBef>
              <a:spcAft>
                <a:spcPts val="0"/>
              </a:spcAft>
              <a:buClrTx/>
              <a:buSzTx/>
              <a:buFontTx/>
              <a:buNone/>
              <a:tabLst/>
              <a:defRPr/>
            </a:pPr>
            <a:endParaRPr lang="en-US" sz="1200" dirty="0" smtClean="0"/>
          </a:p>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Figure 5: Mantid instrument view of a </a:t>
            </a:r>
            <a:r>
              <a:rPr lang="en-GB" sz="1200" dirty="0" err="1" smtClean="0"/>
              <a:t>McStas</a:t>
            </a:r>
            <a:r>
              <a:rPr lang="en-GB" sz="1200" dirty="0" smtClean="0"/>
              <a:t> generated instrument description of </a:t>
            </a:r>
            <a:r>
              <a:rPr lang="en-GB" sz="1200" dirty="0" err="1" smtClean="0"/>
              <a:t>LoKI</a:t>
            </a:r>
            <a:r>
              <a:rPr lang="en-GB" sz="1200" dirty="0" smtClean="0"/>
              <a:t> at the European Spallation Source ERIC. Due to the new and unique </a:t>
            </a:r>
            <a:r>
              <a:rPr lang="en-GB" sz="1200" dirty="0" err="1" smtClean="0"/>
              <a:t>LoKI</a:t>
            </a:r>
            <a:r>
              <a:rPr lang="en-GB" sz="1200" dirty="0" smtClean="0"/>
              <a:t> detector design the </a:t>
            </a:r>
            <a:r>
              <a:rPr lang="en-GB" sz="1200" dirty="0" err="1" smtClean="0"/>
              <a:t>McStas</a:t>
            </a:r>
            <a:r>
              <a:rPr lang="en-GB" sz="1200" dirty="0" smtClean="0"/>
              <a:t> instrument description was generated using the </a:t>
            </a:r>
            <a:r>
              <a:rPr lang="en-GB" sz="1200" dirty="0" err="1" smtClean="0"/>
              <a:t>Geomview</a:t>
            </a:r>
            <a:r>
              <a:rPr lang="en-GB" sz="1200" dirty="0" smtClean="0"/>
              <a:t> OFF geometry, which is capable of describing arbitrary-geometry detectors</a:t>
            </a:r>
            <a:endParaRPr lang="en-US" sz="1200" dirty="0" smtClean="0"/>
          </a:p>
          <a:p>
            <a:endParaRPr lang="en-US" dirty="0" smtClean="0"/>
          </a:p>
          <a:p>
            <a:endParaRPr lang="en-US" dirty="0"/>
          </a:p>
        </p:txBody>
      </p:sp>
    </p:spTree>
    <p:extLst>
      <p:ext uri="{BB962C8B-B14F-4D97-AF65-F5344CB8AC3E}">
        <p14:creationId xmlns:p14="http://schemas.microsoft.com/office/powerpoint/2010/main" val="227908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Figure 11: Mantid view of the </a:t>
            </a:r>
            <a:r>
              <a:rPr lang="en-GB" sz="1200" dirty="0" err="1" smtClean="0"/>
              <a:t>McStas</a:t>
            </a:r>
            <a:r>
              <a:rPr lang="en-GB" sz="1200" dirty="0" smtClean="0"/>
              <a:t> event data generated for virtual SANS experiment using the  </a:t>
            </a:r>
            <a:r>
              <a:rPr lang="en-GB" sz="1200" dirty="0" err="1" smtClean="0"/>
              <a:t>templateSANS_Mantid</a:t>
            </a:r>
            <a:r>
              <a:rPr lang="en-GB" sz="1200" dirty="0" smtClean="0"/>
              <a:t> instrument. The scattering sample consists of hard cylinders in a dilute solution. All </a:t>
            </a:r>
            <a:r>
              <a:rPr lang="en-GB" sz="1200" dirty="0" err="1" smtClean="0"/>
              <a:t>nano</a:t>
            </a:r>
            <a:r>
              <a:rPr lang="en-GB" sz="1200" dirty="0" smtClean="0"/>
              <a:t> particles have the same orientation. </a:t>
            </a:r>
            <a:endParaRPr lang="en-US" sz="1200" dirty="0" smtClean="0"/>
          </a:p>
          <a:p>
            <a:endParaRPr 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Figure 12: The Mantid reduced data I(</a:t>
            </a:r>
            <a:r>
              <a:rPr lang="en-GB" sz="1200" dirty="0" err="1" smtClean="0"/>
              <a:t>qx,qy</a:t>
            </a:r>
            <a:r>
              <a:rPr lang="en-GB" sz="1200" dirty="0" smtClean="0"/>
              <a:t>), based on the </a:t>
            </a:r>
            <a:r>
              <a:rPr lang="en-GB" sz="1200" dirty="0" err="1" smtClean="0"/>
              <a:t>McStas</a:t>
            </a:r>
            <a:r>
              <a:rPr lang="en-GB" sz="1200" dirty="0" smtClean="0"/>
              <a:t> event data shown above in Fig 11. </a:t>
            </a:r>
            <a:endParaRPr lang="en-US" sz="1200" dirty="0" smtClean="0"/>
          </a:p>
          <a:p>
            <a:endParaRPr lang="en-US" dirty="0"/>
          </a:p>
        </p:txBody>
      </p:sp>
    </p:spTree>
    <p:extLst>
      <p:ext uri="{BB962C8B-B14F-4D97-AF65-F5344CB8AC3E}">
        <p14:creationId xmlns:p14="http://schemas.microsoft.com/office/powerpoint/2010/main" val="88749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tif"/><Relationship Id="rId6"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39" name="pasted-image.tiff"/>
          <p:cNvPicPr>
            <a:picLocks noChangeAspect="1"/>
          </p:cNvPicPr>
          <p:nvPr/>
        </p:nvPicPr>
        <p:blipFill>
          <a:blip r:embed="rId2">
            <a:extLst/>
          </a:blip>
          <a:stretch>
            <a:fillRect/>
          </a:stretch>
        </p:blipFill>
        <p:spPr>
          <a:xfrm>
            <a:off x="8462816" y="0"/>
            <a:ext cx="1628624" cy="7556500"/>
          </a:xfrm>
          <a:prstGeom prst="rect">
            <a:avLst/>
          </a:prstGeom>
          <a:ln w="12700">
            <a:miter lim="400000"/>
          </a:ln>
        </p:spPr>
      </p:pic>
      <p:sp>
        <p:nvSpPr>
          <p:cNvPr id="40" name="Shape 40"/>
          <p:cNvSpPr/>
          <p:nvPr/>
        </p:nvSpPr>
        <p:spPr>
          <a:xfrm>
            <a:off x="8540750" y="6909330"/>
            <a:ext cx="1472757" cy="615421"/>
          </a:xfrm>
          <a:prstGeom prst="rect">
            <a:avLst/>
          </a:prstGeom>
          <a:solidFill>
            <a:srgbClr val="FFFFFF"/>
          </a:solidFill>
          <a:ln w="25400">
            <a:solidFill>
              <a:srgbClr val="9BBE05"/>
            </a:solidFill>
          </a:ln>
          <a:effectLst>
            <a:outerShdw blurRad="38100" dist="23000" dir="5400000" rotWithShape="0">
              <a:srgbClr val="000000">
                <a:alpha val="35000"/>
              </a:srgbClr>
            </a:outerShdw>
          </a:effectLst>
        </p:spPr>
        <p:txBody>
          <a:bodyPr lIns="45719" rIns="45719" anchor="ctr"/>
          <a:lstStyle/>
          <a:p>
            <a:endParaRPr/>
          </a:p>
        </p:txBody>
      </p:sp>
      <p:sp>
        <p:nvSpPr>
          <p:cNvPr id="41" name="Shape 41"/>
          <p:cNvSpPr/>
          <p:nvPr/>
        </p:nvSpPr>
        <p:spPr>
          <a:xfrm>
            <a:off x="186479" y="1127879"/>
            <a:ext cx="8869682" cy="1"/>
          </a:xfrm>
          <a:prstGeom prst="line">
            <a:avLst/>
          </a:prstGeom>
          <a:ln w="54720">
            <a:solidFill>
              <a:srgbClr val="9BBE05"/>
            </a:solidFill>
            <a:tailEnd type="triangle"/>
          </a:ln>
        </p:spPr>
        <p:txBody>
          <a:bodyPr lIns="45719" rIns="45719"/>
          <a:lstStyle/>
          <a:p>
            <a:endParaRPr/>
          </a:p>
        </p:txBody>
      </p:sp>
      <p:sp>
        <p:nvSpPr>
          <p:cNvPr id="42" name="Shape 42"/>
          <p:cNvSpPr>
            <a:spLocks noGrp="1"/>
          </p:cNvSpPr>
          <p:nvPr>
            <p:ph type="title"/>
          </p:nvPr>
        </p:nvSpPr>
        <p:spPr>
          <a:xfrm>
            <a:off x="107999" y="193319"/>
            <a:ext cx="9071281" cy="796321"/>
          </a:xfrm>
          <a:prstGeom prst="rect">
            <a:avLst/>
          </a:prstGeom>
        </p:spPr>
        <p:txBody>
          <a:bodyPr>
            <a:normAutofit/>
          </a:bodyPr>
          <a:lstStyle/>
          <a:p>
            <a:r>
              <a:t>Title Text</a:t>
            </a:r>
          </a:p>
        </p:txBody>
      </p:sp>
      <p:sp>
        <p:nvSpPr>
          <p:cNvPr id="43" name="Shape 43"/>
          <p:cNvSpPr>
            <a:spLocks noGrp="1"/>
          </p:cNvSpPr>
          <p:nvPr>
            <p:ph type="body" idx="1"/>
          </p:nvPr>
        </p:nvSpPr>
        <p:spPr>
          <a:xfrm>
            <a:off x="163079" y="1440781"/>
            <a:ext cx="8961121" cy="557784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44" name="pasted-image.pdf"/>
          <p:cNvPicPr>
            <a:picLocks noChangeAspect="1"/>
          </p:cNvPicPr>
          <p:nvPr/>
        </p:nvPicPr>
        <p:blipFill>
          <a:blip r:embed="rId3">
            <a:extLst/>
          </a:blip>
          <a:stretch>
            <a:fillRect/>
          </a:stretch>
        </p:blipFill>
        <p:spPr>
          <a:prstGeom prst="rect">
            <a:avLst/>
          </a:prstGeom>
          <a:ln w="12700">
            <a:miter lim="400000"/>
          </a:ln>
        </p:spPr>
      </p:pic>
      <p:sp>
        <p:nvSpPr>
          <p:cNvPr id="45" name="Shape 45"/>
          <p:cNvSpPr>
            <a:spLocks noGrp="1"/>
          </p:cNvSpPr>
          <p:nvPr>
            <p:ph type="sldNum" sz="quarter" idx="2"/>
          </p:nvPr>
        </p:nvSpPr>
        <p:spPr>
          <a:xfrm>
            <a:off x="68399" y="7211439"/>
            <a:ext cx="356974" cy="349223"/>
          </a:xfrm>
          <a:prstGeom prst="rect">
            <a:avLst/>
          </a:prstGeom>
        </p:spPr>
        <p:txBody>
          <a:bodyPr/>
          <a:lstStyle/>
          <a:p>
            <a:fld id="{86CB4B4D-7CA3-9044-876B-883B54F8677D}" type="slidenum">
              <a:t>‹#›</a:t>
            </a:fld>
            <a:endParaRPr/>
          </a:p>
        </p:txBody>
      </p:sp>
      <p:grpSp>
        <p:nvGrpSpPr>
          <p:cNvPr id="48" name="Group 48"/>
          <p:cNvGrpSpPr/>
          <p:nvPr/>
        </p:nvGrpSpPr>
        <p:grpSpPr>
          <a:xfrm>
            <a:off x="8678450" y="7004463"/>
            <a:ext cx="1197356" cy="450555"/>
            <a:chOff x="0" y="0"/>
            <a:chExt cx="1197354" cy="450554"/>
          </a:xfrm>
        </p:grpSpPr>
        <p:pic>
          <p:nvPicPr>
            <p:cNvPr id="46" name="image5.png"/>
            <p:cNvPicPr>
              <a:picLocks noChangeAspect="1"/>
            </p:cNvPicPr>
            <p:nvPr/>
          </p:nvPicPr>
          <p:blipFill>
            <a:blip r:embed="rId4">
              <a:extLst/>
            </a:blip>
            <a:stretch>
              <a:fillRect/>
            </a:stretch>
          </p:blipFill>
          <p:spPr>
            <a:xfrm>
              <a:off x="0" y="0"/>
              <a:ext cx="305882" cy="450555"/>
            </a:xfrm>
            <a:prstGeom prst="rect">
              <a:avLst/>
            </a:prstGeom>
            <a:ln w="12700" cap="flat">
              <a:noFill/>
              <a:miter lim="400000"/>
            </a:ln>
            <a:effectLst/>
          </p:spPr>
        </p:pic>
        <p:pic>
          <p:nvPicPr>
            <p:cNvPr id="47" name="pasted-image.tiff"/>
            <p:cNvPicPr>
              <a:picLocks noChangeAspect="1"/>
            </p:cNvPicPr>
            <p:nvPr/>
          </p:nvPicPr>
          <p:blipFill>
            <a:blip r:embed="rId5">
              <a:extLst/>
            </a:blip>
            <a:stretch>
              <a:fillRect/>
            </a:stretch>
          </p:blipFill>
          <p:spPr>
            <a:xfrm>
              <a:off x="360026" y="0"/>
              <a:ext cx="837329" cy="450555"/>
            </a:xfrm>
            <a:prstGeom prst="rect">
              <a:avLst/>
            </a:prstGeom>
            <a:ln w="12700" cap="flat">
              <a:noFill/>
              <a:miter lim="400000"/>
            </a:ln>
            <a:effectLst/>
          </p:spPr>
        </p:pic>
      </p:grpSp>
      <p:pic>
        <p:nvPicPr>
          <p:cNvPr id="49" name="KeynoteScreenSnapz003.png"/>
          <p:cNvPicPr>
            <a:picLocks noChangeAspect="1"/>
          </p:cNvPicPr>
          <p:nvPr/>
        </p:nvPicPr>
        <p:blipFill>
          <a:blip r:embed="rId6">
            <a:extLst/>
          </a:blip>
          <a:stretch>
            <a:fillRect/>
          </a:stretch>
        </p:blipFill>
        <p:spPr>
          <a:xfrm>
            <a:off x="7002653" y="52994"/>
            <a:ext cx="3019830" cy="975372"/>
          </a:xfrm>
          <a:prstGeom prst="rect">
            <a:avLst/>
          </a:prstGeom>
          <a:ln w="25400">
            <a:solidFill>
              <a:srgbClr val="9BBE05"/>
            </a:solidFill>
          </a:ln>
        </p:spPr>
      </p:pic>
      <p:sp>
        <p:nvSpPr>
          <p:cNvPr id="50" name="Shape 50"/>
          <p:cNvSpPr/>
          <p:nvPr/>
        </p:nvSpPr>
        <p:spPr>
          <a:xfrm>
            <a:off x="378747" y="7250013"/>
            <a:ext cx="3418766"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r>
              <a:t>NOBUGS McStas school Oct 2016 – T R Nielsen</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tif"/><Relationship Id="rId1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 Id="rId4" Type="http://schemas.openxmlformats.org/officeDocument/2006/relationships/image" Target="../media/image1.ti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tiff"/>
          <p:cNvPicPr>
            <a:picLocks noChangeAspect="1"/>
          </p:cNvPicPr>
          <p:nvPr/>
        </p:nvPicPr>
        <p:blipFill>
          <a:blip r:embed="rId4">
            <a:extLst/>
          </a:blip>
          <a:stretch>
            <a:fillRect/>
          </a:stretch>
        </p:blipFill>
        <p:spPr>
          <a:xfrm>
            <a:off x="8462816" y="0"/>
            <a:ext cx="1628624" cy="7556500"/>
          </a:xfrm>
          <a:prstGeom prst="rect">
            <a:avLst/>
          </a:prstGeom>
          <a:ln w="12700">
            <a:miter lim="400000"/>
          </a:ln>
        </p:spPr>
      </p:pic>
      <p:sp>
        <p:nvSpPr>
          <p:cNvPr id="3" name="Shape 3"/>
          <p:cNvSpPr/>
          <p:nvPr/>
        </p:nvSpPr>
        <p:spPr>
          <a:xfrm>
            <a:off x="107999" y="193319"/>
            <a:ext cx="9071281" cy="7963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defRPr sz="4400"/>
            </a:lvl1pPr>
          </a:lstStyle>
          <a:p>
            <a:r>
              <a:t>McStas - Mantid</a:t>
            </a:r>
          </a:p>
        </p:txBody>
      </p:sp>
      <p:grpSp>
        <p:nvGrpSpPr>
          <p:cNvPr id="15" name="Group 15"/>
          <p:cNvGrpSpPr/>
          <p:nvPr/>
        </p:nvGrpSpPr>
        <p:grpSpPr>
          <a:xfrm>
            <a:off x="622135" y="2475731"/>
            <a:ext cx="7683387" cy="4360069"/>
            <a:chOff x="150662" y="0"/>
            <a:chExt cx="7683386" cy="4360068"/>
          </a:xfrm>
        </p:grpSpPr>
        <p:sp>
          <p:nvSpPr>
            <p:cNvPr id="4" name="Shape 4"/>
            <p:cNvSpPr/>
            <p:nvPr/>
          </p:nvSpPr>
          <p:spPr>
            <a:xfrm>
              <a:off x="150662" y="0"/>
              <a:ext cx="7683387" cy="4360069"/>
            </a:xfrm>
            <a:prstGeom prst="rect">
              <a:avLst/>
            </a:prstGeom>
            <a:solidFill>
              <a:srgbClr val="FFFFFF"/>
            </a:solidFill>
            <a:ln w="88900" cap="flat">
              <a:solidFill>
                <a:srgbClr val="9BBE05"/>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defRPr>
                  <a:solidFill>
                    <a:srgbClr val="9BBE05"/>
                  </a:solidFill>
                </a:defRPr>
              </a:pPr>
              <a:endParaRPr/>
            </a:p>
          </p:txBody>
        </p:sp>
        <p:grpSp>
          <p:nvGrpSpPr>
            <p:cNvPr id="14" name="Group 14"/>
            <p:cNvGrpSpPr/>
            <p:nvPr/>
          </p:nvGrpSpPr>
          <p:grpSpPr>
            <a:xfrm>
              <a:off x="1888691" y="1741311"/>
              <a:ext cx="4385130" cy="2158426"/>
              <a:chOff x="1676400" y="0"/>
              <a:chExt cx="4385129" cy="2158425"/>
            </a:xfrm>
          </p:grpSpPr>
          <p:pic>
            <p:nvPicPr>
              <p:cNvPr id="5" name="nobug.pdf"/>
              <p:cNvPicPr>
                <a:picLocks noChangeAspect="1"/>
              </p:cNvPicPr>
              <p:nvPr/>
            </p:nvPicPr>
            <p:blipFill>
              <a:blip r:embed="rId5">
                <a:extLst/>
              </a:blip>
              <a:srcRect/>
              <a:stretch>
                <a:fillRect/>
              </a:stretch>
            </p:blipFill>
            <p:spPr>
              <a:xfrm>
                <a:off x="1676400" y="28485"/>
                <a:ext cx="1792312" cy="2101646"/>
              </a:xfrm>
              <a:prstGeom prst="rect">
                <a:avLst/>
              </a:prstGeom>
              <a:ln w="12700" cap="flat">
                <a:noFill/>
                <a:miter lim="400000"/>
              </a:ln>
              <a:effectLst>
                <a:outerShdw blurRad="38100" dist="23000" dir="5400000" rotWithShape="0">
                  <a:srgbClr val="000000">
                    <a:alpha val="35000"/>
                  </a:srgbClr>
                </a:outerShdw>
              </a:effectLst>
            </p:spPr>
          </p:pic>
          <p:grpSp>
            <p:nvGrpSpPr>
              <p:cNvPr id="13" name="Group 13"/>
              <p:cNvGrpSpPr/>
              <p:nvPr/>
            </p:nvGrpSpPr>
            <p:grpSpPr>
              <a:xfrm>
                <a:off x="3993948" y="-1"/>
                <a:ext cx="2067582" cy="2158426"/>
                <a:chOff x="0" y="0"/>
                <a:chExt cx="2067581" cy="2158425"/>
              </a:xfrm>
            </p:grpSpPr>
            <p:grpSp>
              <p:nvGrpSpPr>
                <p:cNvPr id="11" name="Group 11"/>
                <p:cNvGrpSpPr/>
                <p:nvPr/>
              </p:nvGrpSpPr>
              <p:grpSpPr>
                <a:xfrm>
                  <a:off x="0" y="0"/>
                  <a:ext cx="2067582" cy="1782464"/>
                  <a:chOff x="0" y="0"/>
                  <a:chExt cx="2067581" cy="1782463"/>
                </a:xfrm>
              </p:grpSpPr>
              <p:pic>
                <p:nvPicPr>
                  <p:cNvPr id="6" name="logoill.pdf"/>
                  <p:cNvPicPr>
                    <a:picLocks noChangeAspect="1"/>
                  </p:cNvPicPr>
                  <p:nvPr/>
                </p:nvPicPr>
                <p:blipFill>
                  <a:blip r:embed="rId6">
                    <a:extLst/>
                  </a:blip>
                  <a:stretch>
                    <a:fillRect/>
                  </a:stretch>
                </p:blipFill>
                <p:spPr>
                  <a:xfrm>
                    <a:off x="1386286" y="1309270"/>
                    <a:ext cx="468021" cy="447373"/>
                  </a:xfrm>
                  <a:prstGeom prst="rect">
                    <a:avLst/>
                  </a:prstGeom>
                  <a:ln w="12700" cap="flat">
                    <a:noFill/>
                    <a:miter lim="400000"/>
                  </a:ln>
                  <a:effectLst>
                    <a:outerShdw blurRad="76200" dist="63500" dir="5400000" rotWithShape="0">
                      <a:srgbClr val="000000">
                        <a:alpha val="45000"/>
                      </a:srgbClr>
                    </a:outerShdw>
                  </a:effectLst>
                </p:spPr>
              </p:pic>
              <p:pic>
                <p:nvPicPr>
                  <p:cNvPr id="7" name="mcstas-logo.pdf"/>
                  <p:cNvPicPr>
                    <a:picLocks noChangeAspect="1"/>
                  </p:cNvPicPr>
                  <p:nvPr/>
                </p:nvPicPr>
                <p:blipFill>
                  <a:blip r:embed="rId7">
                    <a:extLst/>
                  </a:blip>
                  <a:stretch>
                    <a:fillRect/>
                  </a:stretch>
                </p:blipFill>
                <p:spPr>
                  <a:xfrm>
                    <a:off x="0" y="0"/>
                    <a:ext cx="2067582" cy="1214913"/>
                  </a:xfrm>
                  <a:prstGeom prst="rect">
                    <a:avLst/>
                  </a:prstGeom>
                  <a:ln w="12700" cap="flat">
                    <a:noFill/>
                    <a:miter lim="400000"/>
                  </a:ln>
                  <a:effectLst>
                    <a:outerShdw blurRad="76200" dist="63500" dir="5400000" rotWithShape="0">
                      <a:srgbClr val="000000">
                        <a:alpha val="45000"/>
                      </a:srgbClr>
                    </a:outerShdw>
                  </a:effectLst>
                </p:spPr>
              </p:pic>
              <p:pic>
                <p:nvPicPr>
                  <p:cNvPr id="8" name="PSI-Logo_trans.png"/>
                  <p:cNvPicPr>
                    <a:picLocks noChangeAspect="1"/>
                  </p:cNvPicPr>
                  <p:nvPr/>
                </p:nvPicPr>
                <p:blipFill>
                  <a:blip r:embed="rId8">
                    <a:extLst/>
                  </a:blip>
                  <a:stretch>
                    <a:fillRect/>
                  </a:stretch>
                </p:blipFill>
                <p:spPr>
                  <a:xfrm>
                    <a:off x="770159" y="1427756"/>
                    <a:ext cx="582557" cy="213276"/>
                  </a:xfrm>
                  <a:prstGeom prst="rect">
                    <a:avLst/>
                  </a:prstGeom>
                  <a:ln w="12700" cap="flat">
                    <a:noFill/>
                    <a:miter lim="400000"/>
                  </a:ln>
                  <a:effectLst>
                    <a:outerShdw blurRad="76200" dist="63500" dir="5400000" rotWithShape="0">
                      <a:srgbClr val="000000">
                        <a:alpha val="45000"/>
                      </a:srgbClr>
                    </a:outerShdw>
                  </a:effectLst>
                </p:spPr>
              </p:pic>
              <p:pic>
                <p:nvPicPr>
                  <p:cNvPr id="9" name="ku-logo.pdf"/>
                  <p:cNvPicPr>
                    <a:picLocks noChangeAspect="1"/>
                  </p:cNvPicPr>
                  <p:nvPr/>
                </p:nvPicPr>
                <p:blipFill>
                  <a:blip r:embed="rId9">
                    <a:extLst/>
                  </a:blip>
                  <a:stretch>
                    <a:fillRect/>
                  </a:stretch>
                </p:blipFill>
                <p:spPr>
                  <a:xfrm>
                    <a:off x="373230" y="1285573"/>
                    <a:ext cx="365713" cy="496891"/>
                  </a:xfrm>
                  <a:prstGeom prst="rect">
                    <a:avLst/>
                  </a:prstGeom>
                  <a:ln w="12700" cap="flat">
                    <a:noFill/>
                    <a:miter lim="400000"/>
                  </a:ln>
                  <a:effectLst/>
                </p:spPr>
              </p:pic>
              <p:pic>
                <p:nvPicPr>
                  <p:cNvPr id="10" name="DTU_logo.png"/>
                  <p:cNvPicPr>
                    <a:picLocks noChangeAspect="1"/>
                  </p:cNvPicPr>
                  <p:nvPr/>
                </p:nvPicPr>
                <p:blipFill>
                  <a:blip r:embed="rId10">
                    <a:extLst/>
                  </a:blip>
                  <a:stretch>
                    <a:fillRect/>
                  </a:stretch>
                </p:blipFill>
                <p:spPr>
                  <a:xfrm>
                    <a:off x="0" y="1285573"/>
                    <a:ext cx="341787" cy="496275"/>
                  </a:xfrm>
                  <a:prstGeom prst="rect">
                    <a:avLst/>
                  </a:prstGeom>
                  <a:ln w="12700" cap="flat">
                    <a:noFill/>
                    <a:miter lim="400000"/>
                  </a:ln>
                  <a:effectLst/>
                </p:spPr>
              </p:pic>
            </p:grpSp>
            <p:pic>
              <p:nvPicPr>
                <p:cNvPr id="12" name="ESS_Logo_Frugal_Blue_cmyk.png"/>
                <p:cNvPicPr>
                  <a:picLocks noChangeAspect="1"/>
                </p:cNvPicPr>
                <p:nvPr/>
              </p:nvPicPr>
              <p:blipFill>
                <a:blip r:embed="rId11">
                  <a:extLst/>
                </a:blip>
                <a:stretch>
                  <a:fillRect/>
                </a:stretch>
              </p:blipFill>
              <p:spPr>
                <a:xfrm>
                  <a:off x="612258" y="1730286"/>
                  <a:ext cx="795670" cy="428139"/>
                </a:xfrm>
                <a:prstGeom prst="rect">
                  <a:avLst/>
                </a:prstGeom>
                <a:ln w="12700" cap="flat">
                  <a:noFill/>
                  <a:miter lim="400000"/>
                </a:ln>
                <a:effectLst/>
              </p:spPr>
            </p:pic>
          </p:grpSp>
        </p:grpSp>
      </p:grpSp>
      <p:sp>
        <p:nvSpPr>
          <p:cNvPr id="16" name="Shape 16"/>
          <p:cNvSpPr/>
          <p:nvPr/>
        </p:nvSpPr>
        <p:spPr>
          <a:xfrm>
            <a:off x="186479" y="1127879"/>
            <a:ext cx="8869682" cy="1"/>
          </a:xfrm>
          <a:prstGeom prst="line">
            <a:avLst/>
          </a:prstGeom>
          <a:ln w="54720">
            <a:solidFill>
              <a:srgbClr val="9BBE05"/>
            </a:solidFill>
            <a:tailEnd type="triangle"/>
          </a:ln>
        </p:spPr>
        <p:txBody>
          <a:bodyPr lIns="45719" rIns="45719"/>
          <a:lstStyle/>
          <a:p>
            <a:endParaRPr/>
          </a:p>
        </p:txBody>
      </p:sp>
      <p:sp>
        <p:nvSpPr>
          <p:cNvPr id="17" name="Shape 17"/>
          <p:cNvSpPr/>
          <p:nvPr/>
        </p:nvSpPr>
        <p:spPr>
          <a:xfrm>
            <a:off x="378747" y="7250013"/>
            <a:ext cx="3461108"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r>
              <a:t>NOBUGS McStas school Oct 2016 – T R Nielsen </a:t>
            </a:r>
          </a:p>
        </p:txBody>
      </p:sp>
      <p:sp>
        <p:nvSpPr>
          <p:cNvPr id="18" name="Shape 18"/>
          <p:cNvSpPr>
            <a:spLocks noGrp="1"/>
          </p:cNvSpPr>
          <p:nvPr>
            <p:ph type="sldNum" sz="quarter" idx="2"/>
          </p:nvPr>
        </p:nvSpPr>
        <p:spPr>
          <a:xfrm>
            <a:off x="55699" y="7211439"/>
            <a:ext cx="356974" cy="349223"/>
          </a:xfrm>
          <a:prstGeom prst="rect">
            <a:avLst/>
          </a:prstGeom>
          <a:ln w="12700">
            <a:miter lim="400000"/>
          </a:ln>
        </p:spPr>
        <p:txBody>
          <a:bodyPr wrap="none" lIns="44999" tIns="44999" rIns="44999" bIns="44999">
            <a:spAutoFit/>
          </a:bodyPr>
          <a:lstStyle/>
          <a:p>
            <a:fld id="{86CB4B4D-7CA3-9044-876B-883B54F8677D}" type="slidenum">
              <a:t>‹#›</a:t>
            </a:fld>
            <a:endParaRPr/>
          </a:p>
        </p:txBody>
      </p:sp>
      <p:sp>
        <p:nvSpPr>
          <p:cNvPr id="19" name="Shape 19"/>
          <p:cNvSpPr/>
          <p:nvPr/>
        </p:nvSpPr>
        <p:spPr>
          <a:xfrm>
            <a:off x="8540750" y="6909330"/>
            <a:ext cx="1472757" cy="615421"/>
          </a:xfrm>
          <a:prstGeom prst="rect">
            <a:avLst/>
          </a:prstGeom>
          <a:solidFill>
            <a:srgbClr val="FFFFFF"/>
          </a:solidFill>
          <a:ln w="25400">
            <a:solidFill>
              <a:srgbClr val="9BBE05"/>
            </a:solidFill>
          </a:ln>
          <a:effectLst>
            <a:outerShdw blurRad="38100" dist="23000" dir="5400000" rotWithShape="0">
              <a:srgbClr val="000000">
                <a:alpha val="35000"/>
              </a:srgbClr>
            </a:outerShdw>
          </a:effectLst>
        </p:spPr>
        <p:txBody>
          <a:bodyPr lIns="45719" rIns="45719" anchor="ctr"/>
          <a:lstStyle/>
          <a:p>
            <a:endParaRPr/>
          </a:p>
        </p:txBody>
      </p:sp>
      <p:grpSp>
        <p:nvGrpSpPr>
          <p:cNvPr id="22" name="Group 22"/>
          <p:cNvGrpSpPr/>
          <p:nvPr/>
        </p:nvGrpSpPr>
        <p:grpSpPr>
          <a:xfrm>
            <a:off x="8678450" y="7004463"/>
            <a:ext cx="1197356" cy="450555"/>
            <a:chOff x="0" y="0"/>
            <a:chExt cx="1197354" cy="450554"/>
          </a:xfrm>
        </p:grpSpPr>
        <p:pic>
          <p:nvPicPr>
            <p:cNvPr id="20" name="image5.png"/>
            <p:cNvPicPr>
              <a:picLocks noChangeAspect="1"/>
            </p:cNvPicPr>
            <p:nvPr/>
          </p:nvPicPr>
          <p:blipFill>
            <a:blip r:embed="rId12">
              <a:extLst/>
            </a:blip>
            <a:stretch>
              <a:fillRect/>
            </a:stretch>
          </p:blipFill>
          <p:spPr>
            <a:xfrm>
              <a:off x="0" y="0"/>
              <a:ext cx="305882" cy="450555"/>
            </a:xfrm>
            <a:prstGeom prst="rect">
              <a:avLst/>
            </a:prstGeom>
            <a:ln w="12700" cap="flat">
              <a:noFill/>
              <a:miter lim="400000"/>
            </a:ln>
            <a:effectLst/>
          </p:spPr>
        </p:pic>
        <p:pic>
          <p:nvPicPr>
            <p:cNvPr id="21" name="pasted-image.tiff"/>
            <p:cNvPicPr>
              <a:picLocks noChangeAspect="1"/>
            </p:cNvPicPr>
            <p:nvPr/>
          </p:nvPicPr>
          <p:blipFill>
            <a:blip r:embed="rId13">
              <a:extLst/>
            </a:blip>
            <a:stretch>
              <a:fillRect/>
            </a:stretch>
          </p:blipFill>
          <p:spPr>
            <a:xfrm>
              <a:off x="360026" y="0"/>
              <a:ext cx="837329" cy="450555"/>
            </a:xfrm>
            <a:prstGeom prst="rect">
              <a:avLst/>
            </a:prstGeom>
            <a:ln w="12700" cap="flat">
              <a:noFill/>
              <a:miter lim="400000"/>
            </a:ln>
            <a:effectLst/>
          </p:spPr>
        </p:pic>
      </p:grpSp>
      <p:pic>
        <p:nvPicPr>
          <p:cNvPr id="23" name="KeynoteScreenSnapz003.png"/>
          <p:cNvPicPr>
            <a:picLocks noChangeAspect="1"/>
          </p:cNvPicPr>
          <p:nvPr/>
        </p:nvPicPr>
        <p:blipFill>
          <a:blip r:embed="rId14">
            <a:extLst/>
          </a:blip>
          <a:stretch>
            <a:fillRect/>
          </a:stretch>
        </p:blipFill>
        <p:spPr>
          <a:xfrm>
            <a:off x="7002653" y="52994"/>
            <a:ext cx="3019830" cy="975372"/>
          </a:xfrm>
          <a:prstGeom prst="rect">
            <a:avLst/>
          </a:prstGeom>
          <a:ln w="25400">
            <a:solidFill>
              <a:srgbClr val="9BBE05"/>
            </a:solidFill>
          </a:ln>
        </p:spPr>
      </p:pic>
      <p:sp>
        <p:nvSpPr>
          <p:cNvPr id="24" name="Shape 24"/>
          <p:cNvSpPr>
            <a:spLocks noGrp="1"/>
          </p:cNvSpPr>
          <p:nvPr>
            <p:ph type="title"/>
          </p:nvPr>
        </p:nvSpPr>
        <p:spPr>
          <a:xfrm>
            <a:off x="503555" y="101453"/>
            <a:ext cx="9063991" cy="16617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r>
              <a:t>Title Text</a:t>
            </a:r>
          </a:p>
        </p:txBody>
      </p:sp>
      <p:sp>
        <p:nvSpPr>
          <p:cNvPr id="25" name="Shape 25"/>
          <p:cNvSpPr>
            <a:spLocks noGrp="1"/>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1pPr>
      <a:lvl2pPr marL="718457" marR="0" indent="-261257"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7pPr>
      <a:lvl8pPr marL="36068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8pPr>
      <a:lvl9pPr marL="40640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sldNum" sz="quarter" idx="2"/>
          </p:nvPr>
        </p:nvSpPr>
        <p:spPr>
          <a:xfrm>
            <a:off x="55699" y="7211439"/>
            <a:ext cx="229838" cy="349223"/>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60" name="Shape 60"/>
          <p:cNvSpPr/>
          <p:nvPr/>
        </p:nvSpPr>
        <p:spPr>
          <a:xfrm>
            <a:off x="471472" y="2711662"/>
            <a:ext cx="7984712" cy="2473758"/>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lstStyle>
            <a:lvl1pPr algn="ctr">
              <a:defRPr sz="4600" b="1" i="1"/>
            </a:lvl1pPr>
          </a:lstStyle>
          <a:p>
            <a:r>
              <a:t>NOBUGS McStas Training  October 2016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Mantid algorithms</a:t>
            </a:r>
            <a:endParaRPr lang="en-US" dirty="0"/>
          </a:p>
        </p:txBody>
      </p:sp>
      <p:sp>
        <p:nvSpPr>
          <p:cNvPr id="3" name="Text Placeholder 2"/>
          <p:cNvSpPr>
            <a:spLocks noGrp="1"/>
          </p:cNvSpPr>
          <p:nvPr>
            <p:ph type="body" idx="1"/>
          </p:nvPr>
        </p:nvSpPr>
        <p:spPr>
          <a:xfrm>
            <a:off x="1781160" y="6515009"/>
            <a:ext cx="4554723" cy="665815"/>
          </a:xfrm>
        </p:spPr>
        <p:txBody>
          <a:bodyPr>
            <a:normAutofit/>
          </a:bodyPr>
          <a:lstStyle/>
          <a:p>
            <a:pPr marL="0" indent="0">
              <a:buNone/>
            </a:pPr>
            <a:r>
              <a:rPr lang="en-GB" sz="2000" dirty="0" smtClean="0"/>
              <a:t>I(</a:t>
            </a:r>
            <a:r>
              <a:rPr lang="en-GB" sz="2000" dirty="0" err="1" smtClean="0"/>
              <a:t>qx,qy</a:t>
            </a:r>
            <a:r>
              <a:rPr lang="en-GB" sz="2000" dirty="0" smtClean="0"/>
              <a:t>) </a:t>
            </a:r>
            <a:r>
              <a:rPr lang="en-GB" sz="2000" dirty="0" err="1" smtClean="0"/>
              <a:t>obtaind</a:t>
            </a:r>
            <a:r>
              <a:rPr lang="en-GB" sz="2000" dirty="0" smtClean="0"/>
              <a:t> from the </a:t>
            </a:r>
            <a:r>
              <a:rPr lang="en-GB" sz="2000" dirty="0" err="1" smtClean="0"/>
              <a:t>McStas</a:t>
            </a:r>
            <a:r>
              <a:rPr lang="en-GB" sz="2000" dirty="0" smtClean="0"/>
              <a:t> event data by using Mantid.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2" y="2128076"/>
            <a:ext cx="4113274" cy="322065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335883" y="3456712"/>
            <a:ext cx="3941601" cy="3784042"/>
          </a:xfrm>
          <a:prstGeom prst="rect">
            <a:avLst/>
          </a:prstGeom>
        </p:spPr>
      </p:pic>
      <p:sp>
        <p:nvSpPr>
          <p:cNvPr id="7" name="Text Placeholder 2"/>
          <p:cNvSpPr txBox="1">
            <a:spLocks/>
          </p:cNvSpPr>
          <p:nvPr/>
        </p:nvSpPr>
        <p:spPr>
          <a:xfrm>
            <a:off x="152400" y="1450120"/>
            <a:ext cx="8961122" cy="47075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228600" marR="0" indent="-2286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1pPr>
            <a:lvl2pPr marL="718457" marR="0" indent="-261257"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7pPr>
            <a:lvl8pPr marL="36068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8pPr>
            <a:lvl9pPr marL="40640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9pPr>
          </a:lstStyle>
          <a:p>
            <a:pPr marL="0" indent="0">
              <a:buNone/>
            </a:pPr>
            <a:r>
              <a:rPr lang="en-GB" sz="2000" dirty="0" smtClean="0"/>
              <a:t>2D scattering kernel in </a:t>
            </a:r>
            <a:r>
              <a:rPr lang="en-GB" sz="2000" dirty="0" err="1" smtClean="0"/>
              <a:t>McStas</a:t>
            </a:r>
            <a:r>
              <a:rPr lang="en-GB" sz="2000" dirty="0" smtClean="0"/>
              <a:t>: hard </a:t>
            </a:r>
            <a:r>
              <a:rPr lang="en-GB" sz="2000" dirty="0"/>
              <a:t>cylinders in a dilute </a:t>
            </a:r>
            <a:r>
              <a:rPr lang="en-GB" sz="2000" dirty="0" smtClean="0"/>
              <a:t>solution.</a:t>
            </a:r>
            <a:endParaRPr lang="en-US" sz="2000" dirty="0"/>
          </a:p>
        </p:txBody>
      </p:sp>
    </p:spTree>
    <p:extLst>
      <p:ext uri="{BB962C8B-B14F-4D97-AF65-F5344CB8AC3E}">
        <p14:creationId xmlns:p14="http://schemas.microsoft.com/office/powerpoint/2010/main" val="29599556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idx="1"/>
          </p:nvPr>
        </p:nvSpPr>
        <p:spPr>
          <a:xfrm>
            <a:off x="149274" y="1440781"/>
            <a:ext cx="8961121" cy="5577842"/>
          </a:xfrm>
        </p:spPr>
        <p:txBody>
          <a:bodyPr>
            <a:normAutofit/>
          </a:bodyPr>
          <a:lstStyle/>
          <a:p>
            <a:pPr>
              <a:buFont typeface="Wingdings" charset="2"/>
              <a:buChar char="u"/>
            </a:pPr>
            <a:r>
              <a:rPr lang="en-US" sz="2400" dirty="0" err="1"/>
              <a:t>McStas</a:t>
            </a:r>
            <a:r>
              <a:rPr lang="en-US" sz="2400" dirty="0"/>
              <a:t> and Mantid </a:t>
            </a:r>
            <a:r>
              <a:rPr lang="en-US" sz="2400" dirty="0" smtClean="0"/>
              <a:t>integration</a:t>
            </a:r>
          </a:p>
          <a:p>
            <a:pPr>
              <a:buFont typeface="Wingdings" charset="2"/>
              <a:buChar char="u"/>
            </a:pPr>
            <a:r>
              <a:rPr lang="en-US" sz="2400" dirty="0"/>
              <a:t>T.R. Nielsen </a:t>
            </a:r>
            <a:r>
              <a:rPr lang="en-US" sz="2400" dirty="0" smtClean="0"/>
              <a:t>, </a:t>
            </a:r>
            <a:r>
              <a:rPr lang="en-US" sz="2400" dirty="0"/>
              <a:t>A.J. </a:t>
            </a:r>
            <a:r>
              <a:rPr lang="en-US" sz="2400" dirty="0" err="1" smtClean="0"/>
              <a:t>Markvardsen</a:t>
            </a:r>
            <a:r>
              <a:rPr lang="en-US" sz="2400" dirty="0" smtClean="0"/>
              <a:t>, and </a:t>
            </a:r>
            <a:r>
              <a:rPr lang="en-US" sz="2400" dirty="0"/>
              <a:t>P. </a:t>
            </a:r>
            <a:r>
              <a:rPr lang="en-US" sz="2400" dirty="0" err="1"/>
              <a:t>Willendrup</a:t>
            </a:r>
            <a:endParaRPr lang="en-US" sz="2400" dirty="0" smtClean="0"/>
          </a:p>
          <a:p>
            <a:pPr>
              <a:buFont typeface="Wingdings" charset="2"/>
              <a:buChar char="u"/>
            </a:pPr>
            <a:r>
              <a:rPr lang="en-US" sz="2400" dirty="0" smtClean="0"/>
              <a:t>Journal </a:t>
            </a:r>
            <a:r>
              <a:rPr lang="en-US" sz="2400" dirty="0"/>
              <a:t>of Neutron Research 18 (2015) 79–</a:t>
            </a:r>
            <a:r>
              <a:rPr lang="en-US" sz="2400" dirty="0" smtClean="0"/>
              <a:t>92</a:t>
            </a:r>
          </a:p>
          <a:p>
            <a:pPr>
              <a:buFont typeface="Wingdings" charset="2"/>
              <a:buChar char="u"/>
            </a:pPr>
            <a:endParaRPr lang="en-US" sz="2400" dirty="0" smtClean="0"/>
          </a:p>
          <a:p>
            <a:pPr>
              <a:buFont typeface="Wingdings" charset="2"/>
              <a:buChar char="u"/>
            </a:pPr>
            <a:r>
              <a:rPr lang="nb-NO" sz="2400" dirty="0"/>
              <a:t>DOI 10.3233/JNR-160026</a:t>
            </a:r>
            <a:endParaRPr lang="en-US" sz="2400" dirty="0" smtClean="0"/>
          </a:p>
          <a:p>
            <a:pPr>
              <a:buFont typeface="Wingdings" charset="2"/>
              <a:buChar char="u"/>
            </a:pPr>
            <a:endParaRPr lang="en-US" sz="2400" dirty="0" smtClean="0"/>
          </a:p>
          <a:p>
            <a:r>
              <a:rPr lang="nb-NO" sz="2400" dirty="0"/>
              <a:t/>
            </a:r>
            <a:br>
              <a:rPr lang="nb-NO" sz="2400" dirty="0"/>
            </a:br>
            <a:endParaRPr lang="nb-NO" sz="2400" dirty="0"/>
          </a:p>
        </p:txBody>
      </p:sp>
    </p:spTree>
    <p:extLst>
      <p:ext uri="{BB962C8B-B14F-4D97-AF65-F5344CB8AC3E}">
        <p14:creationId xmlns:p14="http://schemas.microsoft.com/office/powerpoint/2010/main" val="39149599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p:txBody>
          <a:bodyPr>
            <a:normAutofit/>
          </a:bodyPr>
          <a:lstStyle/>
          <a:p>
            <a:pPr>
              <a:buFont typeface="Wingdings" charset="2"/>
              <a:buChar char="u"/>
            </a:pPr>
            <a:r>
              <a:rPr lang="en-US" dirty="0" smtClean="0"/>
              <a:t>A brief introduction to the </a:t>
            </a:r>
          </a:p>
          <a:p>
            <a:pPr lvl="1">
              <a:buFont typeface="Wingdings" charset="2"/>
              <a:buChar char="u"/>
            </a:pPr>
            <a:r>
              <a:rPr lang="en-US" dirty="0" err="1" smtClean="0"/>
              <a:t>McStas</a:t>
            </a:r>
            <a:r>
              <a:rPr lang="en-US" dirty="0" smtClean="0"/>
              <a:t> GUI</a:t>
            </a:r>
          </a:p>
          <a:p>
            <a:pPr lvl="1">
              <a:buFont typeface="Wingdings" charset="2"/>
              <a:buChar char="u"/>
            </a:pPr>
            <a:r>
              <a:rPr lang="en-US" dirty="0" smtClean="0"/>
              <a:t>Mantid GUI</a:t>
            </a:r>
          </a:p>
          <a:p>
            <a:pPr lvl="1">
              <a:buFont typeface="Wingdings" charset="2"/>
              <a:buChar char="u"/>
            </a:pPr>
            <a:r>
              <a:rPr lang="en-US" dirty="0" smtClean="0"/>
              <a:t>View </a:t>
            </a:r>
            <a:r>
              <a:rPr lang="en-US" dirty="0" err="1" smtClean="0"/>
              <a:t>McStas</a:t>
            </a:r>
            <a:r>
              <a:rPr lang="en-US" dirty="0" smtClean="0"/>
              <a:t> data in Mantid</a:t>
            </a:r>
          </a:p>
          <a:p>
            <a:pPr lvl="1">
              <a:buFont typeface="Wingdings" charset="2"/>
              <a:buChar char="u"/>
            </a:pPr>
            <a:r>
              <a:rPr lang="en-US" dirty="0" smtClean="0"/>
              <a:t>Simple data analysis in Mantid</a:t>
            </a:r>
          </a:p>
          <a:p>
            <a:pPr>
              <a:buFont typeface="Wingdings" charset="2"/>
              <a:buChar char="u"/>
            </a:pPr>
            <a:endParaRPr lang="en-US" dirty="0"/>
          </a:p>
          <a:p>
            <a:pPr>
              <a:buFont typeface="Wingdings" charset="2"/>
              <a:buChar char="u"/>
            </a:pPr>
            <a:r>
              <a:rPr lang="en-US" dirty="0" smtClean="0"/>
              <a:t>Exercise</a:t>
            </a:r>
          </a:p>
          <a:p>
            <a:pPr lvl="1">
              <a:buFont typeface="Wingdings" charset="2"/>
              <a:buChar char="u"/>
            </a:pPr>
            <a:r>
              <a:rPr lang="en-US" dirty="0" smtClean="0"/>
              <a:t>How to use the </a:t>
            </a:r>
            <a:r>
              <a:rPr lang="en-US" dirty="0" err="1" smtClean="0"/>
              <a:t>McStas</a:t>
            </a:r>
            <a:r>
              <a:rPr lang="en-US" dirty="0" smtClean="0"/>
              <a:t> Mantid interface </a:t>
            </a:r>
          </a:p>
          <a:p>
            <a:pPr marL="0" indent="0">
              <a:buNone/>
            </a:pPr>
            <a:endParaRPr lang="en-US" dirty="0"/>
          </a:p>
        </p:txBody>
      </p:sp>
    </p:spTree>
    <p:extLst>
      <p:ext uri="{BB962C8B-B14F-4D97-AF65-F5344CB8AC3E}">
        <p14:creationId xmlns:p14="http://schemas.microsoft.com/office/powerpoint/2010/main" val="20650964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err="1"/>
              <a:t>McStas</a:t>
            </a:r>
            <a:r>
              <a:rPr lang="en-US" dirty="0"/>
              <a:t>-Mantid</a:t>
            </a:r>
          </a:p>
        </p:txBody>
      </p:sp>
      <p:sp>
        <p:nvSpPr>
          <p:cNvPr id="3" name="Text Placeholder 2"/>
          <p:cNvSpPr>
            <a:spLocks noGrp="1"/>
          </p:cNvSpPr>
          <p:nvPr>
            <p:ph type="body" idx="1"/>
          </p:nvPr>
        </p:nvSpPr>
        <p:spPr/>
        <p:txBody>
          <a:bodyPr>
            <a:normAutofit/>
          </a:bodyPr>
          <a:lstStyle/>
          <a:p>
            <a:pPr marL="0" lvl="0" indent="0">
              <a:buNone/>
            </a:pPr>
            <a:r>
              <a:rPr lang="en-US" sz="2000" dirty="0" smtClean="0"/>
              <a:t>Purpose of the exercise is to be familiar with some </a:t>
            </a:r>
            <a:r>
              <a:rPr lang="en-US" sz="2000" dirty="0" err="1" smtClean="0"/>
              <a:t>McStas</a:t>
            </a:r>
            <a:r>
              <a:rPr lang="en-US" sz="2000" dirty="0" smtClean="0"/>
              <a:t>–Mantid key words</a:t>
            </a:r>
          </a:p>
          <a:p>
            <a:pPr marL="0" lvl="0" indent="0">
              <a:buNone/>
            </a:pPr>
            <a:endParaRPr lang="en-US" sz="2000" dirty="0" smtClean="0"/>
          </a:p>
          <a:p>
            <a:pPr lvl="0">
              <a:buFont typeface="Wingdings" charset="2"/>
              <a:buChar char="u"/>
            </a:pPr>
            <a:r>
              <a:rPr lang="en-US" sz="2000" dirty="0" smtClean="0"/>
              <a:t>Learn </a:t>
            </a:r>
            <a:r>
              <a:rPr lang="en-US" sz="2000" dirty="0"/>
              <a:t>how to use </a:t>
            </a:r>
            <a:r>
              <a:rPr lang="en-US" sz="2000" dirty="0" err="1">
                <a:solidFill>
                  <a:srgbClr val="FF0000"/>
                </a:solidFill>
              </a:rPr>
              <a:t>McStas</a:t>
            </a:r>
            <a:r>
              <a:rPr lang="en-US" sz="2000" dirty="0">
                <a:solidFill>
                  <a:srgbClr val="FF0000"/>
                </a:solidFill>
              </a:rPr>
              <a:t>-Mantid interface</a:t>
            </a:r>
          </a:p>
          <a:p>
            <a:pPr lvl="0">
              <a:buFont typeface="Wingdings" charset="2"/>
              <a:buChar char="u"/>
            </a:pPr>
            <a:r>
              <a:rPr lang="en-US" sz="2000" dirty="0" smtClean="0"/>
              <a:t>Learn about the </a:t>
            </a:r>
            <a:r>
              <a:rPr lang="en-US" sz="2000" dirty="0" smtClean="0">
                <a:solidFill>
                  <a:srgbClr val="FF0000"/>
                </a:solidFill>
              </a:rPr>
              <a:t>Nexus </a:t>
            </a:r>
            <a:r>
              <a:rPr lang="en-US" sz="2000" dirty="0">
                <a:solidFill>
                  <a:srgbClr val="FF0000"/>
                </a:solidFill>
              </a:rPr>
              <a:t>file format </a:t>
            </a:r>
          </a:p>
          <a:p>
            <a:pPr lvl="0">
              <a:buFont typeface="Wingdings" charset="2"/>
              <a:buChar char="u"/>
            </a:pPr>
            <a:r>
              <a:rPr lang="en-US" sz="2000" dirty="0" smtClean="0"/>
              <a:t>Learn about </a:t>
            </a:r>
            <a:r>
              <a:rPr lang="en-US" sz="2000" dirty="0" smtClean="0">
                <a:solidFill>
                  <a:srgbClr val="FF0000"/>
                </a:solidFill>
              </a:rPr>
              <a:t>IDF</a:t>
            </a:r>
            <a:r>
              <a:rPr lang="en-US" sz="2000" dirty="0" smtClean="0"/>
              <a:t> </a:t>
            </a:r>
            <a:r>
              <a:rPr lang="en-US" sz="2000" dirty="0"/>
              <a:t>(Mantid Instrument Definition file</a:t>
            </a:r>
            <a:r>
              <a:rPr lang="en-US" sz="2000" dirty="0" smtClean="0"/>
              <a:t>)</a:t>
            </a:r>
          </a:p>
          <a:p>
            <a:pPr>
              <a:buFont typeface="Wingdings" charset="2"/>
              <a:buChar char="u"/>
            </a:pPr>
            <a:r>
              <a:rPr lang="en-US" sz="2000" dirty="0" smtClean="0"/>
              <a:t>Learn how-to </a:t>
            </a:r>
            <a:r>
              <a:rPr lang="en-US" sz="2000" dirty="0"/>
              <a:t>u</a:t>
            </a:r>
            <a:r>
              <a:rPr lang="en-US" sz="2000" dirty="0" smtClean="0"/>
              <a:t>se </a:t>
            </a:r>
            <a:r>
              <a:rPr lang="en-US" sz="2000" dirty="0"/>
              <a:t>already developed (reduction) </a:t>
            </a:r>
            <a:r>
              <a:rPr lang="en-US" sz="2000" dirty="0">
                <a:solidFill>
                  <a:srgbClr val="FF0000"/>
                </a:solidFill>
              </a:rPr>
              <a:t>algorithms in </a:t>
            </a:r>
            <a:r>
              <a:rPr lang="en-US" sz="2000" dirty="0" smtClean="0">
                <a:solidFill>
                  <a:srgbClr val="FF0000"/>
                </a:solidFill>
              </a:rPr>
              <a:t>Mantid</a:t>
            </a:r>
            <a:endParaRPr lang="en-US" sz="2000" dirty="0">
              <a:solidFill>
                <a:srgbClr val="FF0000"/>
              </a:solidFill>
            </a:endParaRPr>
          </a:p>
          <a:p>
            <a:pPr lvl="0">
              <a:buFont typeface="Wingdings" charset="2"/>
              <a:buChar char="u"/>
            </a:pPr>
            <a:r>
              <a:rPr lang="en-US" sz="2000" dirty="0" smtClean="0"/>
              <a:t>Learn about </a:t>
            </a:r>
            <a:r>
              <a:rPr lang="en-US" sz="2000" dirty="0" smtClean="0">
                <a:solidFill>
                  <a:srgbClr val="FF0000"/>
                </a:solidFill>
              </a:rPr>
              <a:t>Python </a:t>
            </a:r>
            <a:r>
              <a:rPr lang="en-US" sz="2000" dirty="0">
                <a:solidFill>
                  <a:srgbClr val="FF0000"/>
                </a:solidFill>
              </a:rPr>
              <a:t>s</a:t>
            </a:r>
            <a:r>
              <a:rPr lang="en-US" sz="2000" dirty="0" smtClean="0">
                <a:solidFill>
                  <a:srgbClr val="FF0000"/>
                </a:solidFill>
              </a:rPr>
              <a:t>cripting </a:t>
            </a:r>
            <a:r>
              <a:rPr lang="en-US" sz="2000" dirty="0"/>
              <a:t>in Mantid </a:t>
            </a:r>
            <a:endParaRPr lang="en-US" sz="2000" dirty="0" smtClean="0"/>
          </a:p>
          <a:p>
            <a:pPr lvl="0">
              <a:buFont typeface="Wingdings" charset="2"/>
              <a:buChar char="u"/>
            </a:pPr>
            <a:endParaRPr lang="en-US" sz="2000" dirty="0"/>
          </a:p>
          <a:p>
            <a:pPr>
              <a:buFont typeface="Wingdings" charset="2"/>
              <a:buChar char="u"/>
            </a:pPr>
            <a:r>
              <a:rPr lang="en-US" sz="2000" dirty="0" err="1"/>
              <a:t>McStas</a:t>
            </a:r>
            <a:r>
              <a:rPr lang="en-US" sz="2000" dirty="0"/>
              <a:t> </a:t>
            </a:r>
            <a:r>
              <a:rPr lang="en-US" sz="2000" dirty="0" smtClean="0"/>
              <a:t>files:</a:t>
            </a:r>
            <a:endParaRPr lang="en-US" sz="2000" dirty="0"/>
          </a:p>
          <a:p>
            <a:pPr lvl="1">
              <a:buFont typeface="Wingdings" charset="2"/>
              <a:buChar char="u"/>
            </a:pPr>
            <a:r>
              <a:rPr lang="en-US" sz="2000" dirty="0" err="1"/>
              <a:t>templateSANS.instr</a:t>
            </a:r>
            <a:r>
              <a:rPr lang="en-US" sz="2000" dirty="0"/>
              <a:t> </a:t>
            </a:r>
          </a:p>
          <a:p>
            <a:pPr lvl="1">
              <a:buFont typeface="Wingdings" charset="2"/>
              <a:buChar char="u"/>
            </a:pPr>
            <a:r>
              <a:rPr lang="en-US" sz="2000" dirty="0" err="1" smtClean="0"/>
              <a:t>templatedSANS_Mantid.instr</a:t>
            </a:r>
            <a:endParaRPr lang="en-US" sz="2000" dirty="0" smtClean="0"/>
          </a:p>
          <a:p>
            <a:pPr lvl="1">
              <a:buFont typeface="Wingdings" charset="2"/>
              <a:buChar char="u"/>
            </a:pPr>
            <a:r>
              <a:rPr lang="en-US" sz="2000" dirty="0" err="1" smtClean="0"/>
              <a:t>templatedSasview_Mantid.instr</a:t>
            </a:r>
            <a:endParaRPr lang="en-US" sz="2000" dirty="0"/>
          </a:p>
          <a:p>
            <a:pPr marL="457200" lvl="1" indent="0">
              <a:buNone/>
            </a:pPr>
            <a:endParaRPr lang="en-US" sz="2000" dirty="0" smtClean="0"/>
          </a:p>
          <a:p>
            <a:pPr marL="457200" lvl="1" indent="0">
              <a:buNone/>
            </a:pPr>
            <a:endParaRPr lang="en-US" sz="2000" dirty="0"/>
          </a:p>
          <a:p>
            <a:pPr marL="0" indent="0">
              <a:buNone/>
            </a:pPr>
            <a:endParaRPr lang="en-US" sz="2000" dirty="0" smtClean="0"/>
          </a:p>
          <a:p>
            <a:pPr lvl="0">
              <a:buFont typeface="Wingdings" charset="2"/>
              <a:buChar char="u"/>
            </a:pPr>
            <a:endParaRPr lang="en-US" sz="2000" dirty="0"/>
          </a:p>
        </p:txBody>
      </p:sp>
    </p:spTree>
    <p:extLst>
      <p:ext uri="{BB962C8B-B14F-4D97-AF65-F5344CB8AC3E}">
        <p14:creationId xmlns:p14="http://schemas.microsoft.com/office/powerpoint/2010/main" val="9601361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McStas</a:t>
            </a:r>
            <a:r>
              <a:rPr lang="en-US" dirty="0" smtClean="0"/>
              <a:t> GUI</a:t>
            </a:r>
            <a:endParaRPr lang="en-US" dirty="0"/>
          </a:p>
        </p:txBody>
      </p:sp>
      <p:pic>
        <p:nvPicPr>
          <p:cNvPr id="5" name="Picture 4" descr="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9" y="1382865"/>
            <a:ext cx="5259684" cy="3460963"/>
          </a:xfrm>
          <a:prstGeom prst="rect">
            <a:avLst/>
          </a:prstGeom>
        </p:spPr>
      </p:pic>
      <p:pic>
        <p:nvPicPr>
          <p:cNvPr id="7" name="Picture 6" descr="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282" y="3060086"/>
            <a:ext cx="5182566" cy="4131118"/>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23519045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Mantid GUI</a:t>
            </a:r>
            <a:endParaRPr lang="en-US" dirty="0"/>
          </a:p>
        </p:txBody>
      </p:sp>
      <p:sp>
        <p:nvSpPr>
          <p:cNvPr id="3" name="Text Placeholder 2"/>
          <p:cNvSpPr>
            <a:spLocks noGrp="1"/>
          </p:cNvSpPr>
          <p:nvPr>
            <p:ph type="body" idx="1"/>
          </p:nvPr>
        </p:nvSpPr>
        <p:spPr/>
        <p:txBody>
          <a:bodyPr/>
          <a:lstStyle/>
          <a:p>
            <a:endParaRPr lang="en-US"/>
          </a:p>
        </p:txBody>
      </p:sp>
      <p:pic>
        <p:nvPicPr>
          <p:cNvPr id="5" name="Picture 4" descr="Mantid02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800000"/>
            <a:ext cx="7920000" cy="4974602"/>
          </a:xfrm>
          <a:prstGeom prst="rect">
            <a:avLst/>
          </a:prstGeom>
        </p:spPr>
      </p:pic>
    </p:spTree>
    <p:extLst>
      <p:ext uri="{BB962C8B-B14F-4D97-AF65-F5344CB8AC3E}">
        <p14:creationId xmlns:p14="http://schemas.microsoft.com/office/powerpoint/2010/main" val="21539151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a:t>
            </a:r>
            <a:r>
              <a:rPr lang="en-US" dirty="0" err="1" smtClean="0"/>
              <a:t>McStas</a:t>
            </a:r>
            <a:r>
              <a:rPr lang="en-US" dirty="0" smtClean="0"/>
              <a:t> Nexus data</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800000"/>
            <a:ext cx="7920000" cy="4973210"/>
          </a:xfrm>
          <a:prstGeom prst="rect">
            <a:avLst/>
          </a:prstGeom>
        </p:spPr>
      </p:pic>
    </p:spTree>
    <p:extLst>
      <p:ext uri="{BB962C8B-B14F-4D97-AF65-F5344CB8AC3E}">
        <p14:creationId xmlns:p14="http://schemas.microsoft.com/office/powerpoint/2010/main" val="20112449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McStas</a:t>
            </a:r>
            <a:r>
              <a:rPr lang="en-US" dirty="0" smtClean="0"/>
              <a:t> data in Mantid</a:t>
            </a:r>
            <a:endParaRPr lang="en-US" dirty="0"/>
          </a:p>
        </p:txBody>
      </p:sp>
      <p:pic>
        <p:nvPicPr>
          <p:cNvPr id="5" name="Picture 4" descr="InstrumentWindow_EventData_mcco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9" y="1561142"/>
            <a:ext cx="3633013" cy="2375858"/>
          </a:xfrm>
          <a:prstGeom prst="rect">
            <a:avLst/>
          </a:prstGeom>
        </p:spPr>
      </p:pic>
      <p:pic>
        <p:nvPicPr>
          <p:cNvPr id="6" name="Picture 5" descr="P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100" y="3205249"/>
            <a:ext cx="3600000" cy="2894118"/>
          </a:xfrm>
          <a:prstGeom prst="rect">
            <a:avLst/>
          </a:prstGeom>
        </p:spPr>
      </p:pic>
      <p:pic>
        <p:nvPicPr>
          <p:cNvPr id="7" name="Picture 6" descr="r_a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214" y="4662383"/>
            <a:ext cx="3600000" cy="2894117"/>
          </a:xfrm>
          <a:prstGeom prst="rect">
            <a:avLst/>
          </a:prstGeom>
        </p:spPr>
      </p:pic>
      <p:sp>
        <p:nvSpPr>
          <p:cNvPr id="3" name="TextBox 2"/>
          <p:cNvSpPr txBox="1"/>
          <p:nvPr/>
        </p:nvSpPr>
        <p:spPr>
          <a:xfrm>
            <a:off x="5111951" y="1825625"/>
            <a:ext cx="29276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latin typeface="+mn-lt"/>
                <a:ea typeface="+mn-ea"/>
                <a:cs typeface="+mn-cs"/>
                <a:sym typeface="Helvetica"/>
              </a:rPr>
              <a:t>templateSANS</a:t>
            </a:r>
            <a:r>
              <a:rPr lang="en-US" dirty="0" err="1" smtClean="0"/>
              <a:t>_Mantid.instr</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7513521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IN5 (ILL) and </a:t>
            </a:r>
            <a:r>
              <a:rPr lang="en-US" dirty="0" err="1" smtClean="0"/>
              <a:t>LoKI</a:t>
            </a:r>
            <a:r>
              <a:rPr lang="en-US" dirty="0" smtClean="0"/>
              <a:t> (ESS) </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a:blip r:embed="rId3"/>
          <a:stretch>
            <a:fillRect/>
          </a:stretch>
        </p:blipFill>
        <p:spPr>
          <a:xfrm>
            <a:off x="257181" y="1434949"/>
            <a:ext cx="5731510" cy="292354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194005" y="3425249"/>
            <a:ext cx="5731510" cy="3862705"/>
          </a:xfrm>
          <a:prstGeom prst="rect">
            <a:avLst/>
          </a:prstGeom>
        </p:spPr>
      </p:pic>
    </p:spTree>
    <p:extLst>
      <p:ext uri="{BB962C8B-B14F-4D97-AF65-F5344CB8AC3E}">
        <p14:creationId xmlns:p14="http://schemas.microsoft.com/office/powerpoint/2010/main" val="28690147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reduction and analysis</a:t>
            </a:r>
            <a:endParaRPr lang="en-US" dirty="0"/>
          </a:p>
        </p:txBody>
      </p:sp>
      <p:sp>
        <p:nvSpPr>
          <p:cNvPr id="3" name="Text Placeholder 2"/>
          <p:cNvSpPr>
            <a:spLocks noGrp="1"/>
          </p:cNvSpPr>
          <p:nvPr>
            <p:ph type="body" idx="1"/>
          </p:nvPr>
        </p:nvSpPr>
        <p:spPr>
          <a:xfrm>
            <a:off x="182879" y="1371600"/>
            <a:ext cx="8008944" cy="904445"/>
          </a:xfrm>
        </p:spPr>
        <p:txBody>
          <a:bodyPr>
            <a:normAutofit/>
          </a:bodyPr>
          <a:lstStyle/>
          <a:p>
            <a:pPr marL="0" indent="0">
              <a:buNone/>
            </a:pPr>
            <a:r>
              <a:rPr lang="en-GB" sz="2000" dirty="0" smtClean="0"/>
              <a:t>Mantid </a:t>
            </a:r>
            <a:r>
              <a:rPr lang="en-GB" sz="2000" dirty="0"/>
              <a:t>view of the </a:t>
            </a:r>
            <a:r>
              <a:rPr lang="en-GB" sz="2000" dirty="0" err="1"/>
              <a:t>McStas</a:t>
            </a:r>
            <a:r>
              <a:rPr lang="en-GB" sz="2000" dirty="0"/>
              <a:t> event data generated for the ISIS_SANS2d.instr file. </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7999" y="2276045"/>
            <a:ext cx="5731510" cy="282511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520187" y="3389223"/>
            <a:ext cx="4045585" cy="2879725"/>
          </a:xfrm>
          <a:prstGeom prst="rect">
            <a:avLst/>
          </a:prstGeom>
        </p:spPr>
      </p:pic>
      <p:sp>
        <p:nvSpPr>
          <p:cNvPr id="6" name="Text Placeholder 2"/>
          <p:cNvSpPr txBox="1">
            <a:spLocks/>
          </p:cNvSpPr>
          <p:nvPr/>
        </p:nvSpPr>
        <p:spPr>
          <a:xfrm>
            <a:off x="1317705" y="6268948"/>
            <a:ext cx="8414082" cy="6241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228600" marR="0" indent="-2286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1pPr>
            <a:lvl2pPr marL="718457" marR="0" indent="-261257"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latinLnBrk="0">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latinLnBrk="0">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7pPr>
            <a:lvl8pPr marL="36068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8pPr>
            <a:lvl9pPr marL="4064000" marR="0" indent="-406400" algn="l" defTabSz="914400" rtl="0" latinLnBrk="0">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9pPr>
          </a:lstStyle>
          <a:p>
            <a:pPr marL="0" indent="0">
              <a:buNone/>
            </a:pPr>
            <a:r>
              <a:rPr lang="en-GB" sz="2000" dirty="0" smtClean="0"/>
              <a:t>Comparison of rescaled scatting intensity I(q) derived from the experimental data and a </a:t>
            </a:r>
            <a:r>
              <a:rPr lang="en-GB" sz="2000" dirty="0" err="1" smtClean="0"/>
              <a:t>McStas</a:t>
            </a:r>
            <a:r>
              <a:rPr lang="en-GB" sz="2000" dirty="0" smtClean="0"/>
              <a:t> simulation.</a:t>
            </a:r>
            <a:r>
              <a:rPr lang="en-US" sz="2000" dirty="0" smtClean="0"/>
              <a:t> </a:t>
            </a:r>
            <a:endParaRPr lang="en-US" sz="2000" dirty="0"/>
          </a:p>
        </p:txBody>
      </p:sp>
    </p:spTree>
    <p:extLst>
      <p:ext uri="{BB962C8B-B14F-4D97-AF65-F5344CB8AC3E}">
        <p14:creationId xmlns:p14="http://schemas.microsoft.com/office/powerpoint/2010/main" val="1962671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433</Words>
  <Application>Microsoft Macintosh PowerPoint</Application>
  <PresentationFormat>Custom</PresentationFormat>
  <Paragraphs>53</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Agenda</vt:lpstr>
      <vt:lpstr>Exercise: McStas-Mantid</vt:lpstr>
      <vt:lpstr>McStas GUI</vt:lpstr>
      <vt:lpstr>Mantid GUI</vt:lpstr>
      <vt:lpstr>Load McStas Nexus data</vt:lpstr>
      <vt:lpstr>McStas data in Mantid</vt:lpstr>
      <vt:lpstr>IN5 (ILL) and LoKI (ESS) </vt:lpstr>
      <vt:lpstr>Data reduction and analysis</vt:lpstr>
      <vt:lpstr>Use Mantid algorithms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Torben Nielsen</cp:lastModifiedBy>
  <cp:revision>6</cp:revision>
  <dcterms:modified xsi:type="dcterms:W3CDTF">2016-10-20T21:42:32Z</dcterms:modified>
</cp:coreProperties>
</file>