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3" r:id="rId17"/>
    <p:sldId id="274" r:id="rId18"/>
    <p:sldId id="275" r:id="rId19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840" y="-104"/>
      </p:cViewPr>
      <p:guideLst>
        <p:guide orient="horz" pos="2380"/>
        <p:guide pos="3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7580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8" name="Group 48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50" name="Shape 50"/>
          <p:cNvSpPr/>
          <p:nvPr/>
        </p:nvSpPr>
        <p:spPr>
          <a:xfrm>
            <a:off x="378747" y="7250013"/>
            <a:ext cx="34187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NOBUGS McStas school Oct 2016 – T R Nielsen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tif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t>McStas - Mantid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135" y="2475731"/>
            <a:ext cx="7683387" cy="4360069"/>
            <a:chOff x="150662" y="0"/>
            <a:chExt cx="7683386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  <a:endParaRPr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6" name="Shape 1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8747" y="7250013"/>
            <a:ext cx="3461108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NOBUGS McStas school Oct 2016 – T R Nielsen 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2" name="Group 22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tif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KeynoteScreenSnapz003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mantidproject.org/nightly/concepts/InstrumentDefinitionFil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mantidproject.org/nightly/concepts/InstrumentDefinitionFile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mantidproject.org/nightly/concepts/InstrumentDefinitionFile.html" TargetMode="External"/><Relationship Id="rId4" Type="http://schemas.openxmlformats.org/officeDocument/2006/relationships/hyperlink" Target="http://www.nexusformat.org" TargetMode="External"/><Relationship Id="rId5" Type="http://schemas.openxmlformats.org/officeDocument/2006/relationships/hyperlink" Target="https://www.hdfgroup.org/HDF5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wiki/McStas-and-Manti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71472" y="2711662"/>
            <a:ext cx="7984712" cy="2473758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4600" b="1" i="1"/>
            </a:lvl1pPr>
          </a:lstStyle>
          <a:p>
            <a:r>
              <a:t>NOBUGS McStas Training  October 2016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II: </a:t>
            </a:r>
            <a:r>
              <a:rPr lang="en-US" sz="3000" dirty="0"/>
              <a:t>From </a:t>
            </a:r>
            <a:r>
              <a:rPr lang="en-US" sz="3000" dirty="0" err="1"/>
              <a:t>McStas</a:t>
            </a:r>
            <a:r>
              <a:rPr lang="en-US" sz="3000" dirty="0"/>
              <a:t> to Mantid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Use </a:t>
            </a:r>
            <a:r>
              <a:rPr lang="en-US" sz="2000" dirty="0" err="1" smtClean="0"/>
              <a:t>templateSANS_Mantid.instr</a:t>
            </a:r>
            <a:r>
              <a:rPr lang="en-US" sz="2000" dirty="0" smtClean="0"/>
              <a:t> to make a Nexus file for Mantid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Compile </a:t>
            </a:r>
            <a:r>
              <a:rPr lang="en-US" sz="2000" dirty="0" err="1" smtClean="0"/>
              <a:t>McStas</a:t>
            </a:r>
            <a:r>
              <a:rPr lang="en-US" sz="2000" dirty="0" smtClean="0"/>
              <a:t> code  (See Rules I)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Make IDF file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Run simulation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Start Mantid 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Load data into Mantid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Play with Mantid interface</a:t>
            </a: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8327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III: </a:t>
            </a:r>
            <a:r>
              <a:rPr lang="en-US" sz="3000" dirty="0" smtClean="0"/>
              <a:t>Mantid Algorithms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Use </a:t>
            </a:r>
            <a:r>
              <a:rPr lang="en-US" sz="2000" dirty="0" err="1" smtClean="0"/>
              <a:t>templateSasView_Mantid.instr</a:t>
            </a:r>
            <a:r>
              <a:rPr lang="en-US" sz="2000" dirty="0" smtClean="0"/>
              <a:t> to make a nexus file for Mantid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Compile </a:t>
            </a:r>
            <a:r>
              <a:rPr lang="en-US" sz="2000" dirty="0" err="1" smtClean="0"/>
              <a:t>McStas</a:t>
            </a:r>
            <a:r>
              <a:rPr lang="en-US" sz="2000" dirty="0" smtClean="0"/>
              <a:t> code (See Rules I)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Make IDF file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Run simulation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Start Mantid 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Load data into Mantid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Reduce event data in Mantid as described in the </a:t>
            </a:r>
            <a:r>
              <a:rPr lang="en-US" sz="2000" dirty="0" err="1"/>
              <a:t>templateSasView_Mantid.instr</a:t>
            </a:r>
            <a:r>
              <a:rPr lang="en-US" sz="2000" dirty="0"/>
              <a:t> </a:t>
            </a:r>
            <a:r>
              <a:rPr lang="en-US" sz="2000" dirty="0" smtClean="0"/>
              <a:t>file</a:t>
            </a: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2220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IV: </a:t>
            </a:r>
            <a:r>
              <a:rPr lang="en-US" sz="3000" dirty="0" smtClean="0"/>
              <a:t>Python Script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169858" cy="55778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Write a python script in Mantid which will load and reduce the data</a:t>
            </a:r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Use data from </a:t>
            </a:r>
            <a:r>
              <a:rPr lang="en-US" sz="2000" dirty="0" err="1" smtClean="0"/>
              <a:t>templateSasView_Mantid.instr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See link below about Mantid and Python</a:t>
            </a:r>
          </a:p>
          <a:p>
            <a:pPr>
              <a:buFont typeface="Wingdings" charset="2"/>
              <a:buChar char="u"/>
            </a:pPr>
            <a:endParaRPr lang="en-US" sz="2000" dirty="0" smtClean="0">
              <a:latin typeface="Lucida Grande"/>
              <a:ea typeface="Lucida Grande"/>
              <a:cs typeface="Lucida Grande"/>
              <a:hlinkClick r:id="rId2"/>
            </a:endParaRPr>
          </a:p>
          <a:p>
            <a:pPr>
              <a:buFont typeface="Wingdings" charset="2"/>
              <a:buChar char="u"/>
            </a:pPr>
            <a:endParaRPr lang="en-US" sz="2000" dirty="0">
              <a:latin typeface="Lucida Grande"/>
              <a:ea typeface="Lucida Grande"/>
              <a:cs typeface="Lucida Grande"/>
              <a:hlinkClick r:id="rId2"/>
            </a:endParaRPr>
          </a:p>
          <a:p>
            <a:pPr>
              <a:buFont typeface="Wingdings" charset="2"/>
              <a:buChar char="u"/>
            </a:pPr>
            <a:endParaRPr lang="en-US" sz="2000" dirty="0" smtClean="0">
              <a:latin typeface="Lucida Grande"/>
              <a:ea typeface="Lucida Grande"/>
              <a:cs typeface="Lucida Grande"/>
              <a:hlinkClick r:id="rId2"/>
            </a:endParaRPr>
          </a:p>
          <a:p>
            <a:pPr>
              <a:buFont typeface="Wingdings" charset="2"/>
              <a:buChar char="u"/>
            </a:pPr>
            <a:r>
              <a:rPr lang="en-US" sz="2000" dirty="0"/>
              <a:t>TIP: one can save the “history” of </a:t>
            </a:r>
            <a:r>
              <a:rPr lang="en-US" sz="2000" dirty="0" smtClean="0"/>
              <a:t>used </a:t>
            </a:r>
            <a:r>
              <a:rPr lang="en-US" sz="2000" dirty="0"/>
              <a:t>algorithms operations on an data set into a python file</a:t>
            </a:r>
          </a:p>
          <a:p>
            <a:pPr marL="0" indent="0">
              <a:buNone/>
            </a:pPr>
            <a:endParaRPr lang="en-US" sz="2000" b="1" dirty="0" smtClean="0">
              <a:latin typeface="Lucida Grande"/>
              <a:ea typeface="Lucida Grande"/>
              <a:cs typeface="Lucida Grande"/>
              <a:hlinkClick r:id="rId2"/>
            </a:endParaRP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marL="228600" lvl="1" indent="-228600">
              <a:buSzPct val="45000"/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87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V: </a:t>
            </a:r>
            <a:r>
              <a:rPr lang="en-US" sz="3000" dirty="0" smtClean="0"/>
              <a:t>ISIS SANS2D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Load ISIS_SANS2D.instr 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Edit *.</a:t>
            </a:r>
            <a:r>
              <a:rPr lang="en-US" sz="2000" dirty="0" err="1" smtClean="0"/>
              <a:t>instr</a:t>
            </a:r>
            <a:r>
              <a:rPr lang="en-US" sz="2000" dirty="0" smtClean="0"/>
              <a:t> file and make it ready for Mantid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Use the Rules I &amp; II 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Compile </a:t>
            </a:r>
            <a:r>
              <a:rPr lang="en-US" sz="2000" dirty="0" err="1" smtClean="0"/>
              <a:t>McStas</a:t>
            </a:r>
            <a:r>
              <a:rPr lang="en-US" sz="2000" dirty="0" smtClean="0"/>
              <a:t> code 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Make IDF file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Run simulation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Start Mantid 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Load data into Mantid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Reduce data in Mantid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Does data fit? 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706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VI: </a:t>
            </a:r>
            <a:r>
              <a:rPr lang="en-US" sz="3000" dirty="0" smtClean="0"/>
              <a:t>IDF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Write your own IDF file for </a:t>
            </a:r>
            <a:r>
              <a:rPr lang="en-US" sz="2000" dirty="0" err="1" smtClean="0"/>
              <a:t>templateSANS_Mantid.instr</a:t>
            </a:r>
            <a:r>
              <a:rPr lang="en-US" sz="2000" dirty="0" smtClean="0"/>
              <a:t> </a:t>
            </a: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Look at the Mantid link on </a:t>
            </a:r>
            <a:r>
              <a:rPr lang="en-US" sz="2000" dirty="0" err="1" smtClean="0"/>
              <a:t>howto</a:t>
            </a:r>
            <a:r>
              <a:rPr lang="en-US" sz="2000" dirty="0" smtClean="0"/>
              <a:t> generate an IDF (See link below)</a:t>
            </a:r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Or search for IDF in Mantid search tool</a:t>
            </a:r>
          </a:p>
          <a:p>
            <a:pPr>
              <a:buFont typeface="Wingdings" charset="2"/>
              <a:buChar char="u"/>
            </a:pPr>
            <a:endParaRPr lang="en-US" sz="2000" dirty="0" smtClean="0">
              <a:latin typeface="Lucida Grande"/>
              <a:ea typeface="Lucida Grande"/>
              <a:cs typeface="Lucida Grande"/>
              <a:hlinkClick r:id="rId2"/>
            </a:endParaRP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marL="228600" lvl="1" indent="-228600">
              <a:buSzPct val="45000"/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350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VII: </a:t>
            </a:r>
            <a:r>
              <a:rPr lang="en-US" sz="3000" dirty="0" err="1" smtClean="0"/>
              <a:t>NeXus</a:t>
            </a:r>
            <a:r>
              <a:rPr lang="en-US" sz="3000" dirty="0" smtClean="0"/>
              <a:t>  / HDF 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Download HDF view or </a:t>
            </a:r>
            <a:r>
              <a:rPr lang="en-US" sz="2000" dirty="0" err="1" smtClean="0"/>
              <a:t>nexpy</a:t>
            </a:r>
            <a:r>
              <a:rPr lang="en-US" sz="2000" dirty="0" smtClean="0"/>
              <a:t> (python package) to look inside a HDF file</a:t>
            </a: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Open mccode.h5 from the </a:t>
            </a:r>
            <a:r>
              <a:rPr lang="en-US" sz="2000" dirty="0" err="1" smtClean="0"/>
              <a:t>templateSANS_Mantid.instr</a:t>
            </a:r>
            <a:r>
              <a:rPr lang="en-US" sz="2000" dirty="0" smtClean="0"/>
              <a:t> file and search for    the IDF data</a:t>
            </a: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Browse through the meta data in the file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6760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371600"/>
            <a:ext cx="8349166" cy="5577841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You should have learned how to use </a:t>
            </a:r>
            <a:r>
              <a:rPr lang="en-US" dirty="0" err="1" smtClean="0"/>
              <a:t>McStas</a:t>
            </a:r>
            <a:r>
              <a:rPr lang="en-US" dirty="0" smtClean="0"/>
              <a:t> and Mantid 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With a little training be convinced that many of Mantid algorithms can easily be used for virtual experiments (</a:t>
            </a:r>
            <a:r>
              <a:rPr lang="en-US" dirty="0" err="1" smtClean="0"/>
              <a:t>McStas</a:t>
            </a:r>
            <a:r>
              <a:rPr lang="en-US" dirty="0"/>
              <a:t> </a:t>
            </a:r>
            <a:r>
              <a:rPr lang="en-US" dirty="0" smtClean="0"/>
              <a:t>simulations)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84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McStas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https://github.com/McStasMcXtrace/McCode/wiki/McStas-and-</a:t>
            </a:r>
            <a:r>
              <a:rPr lang="en-US" dirty="0" smtClean="0">
                <a:hlinkClick r:id="rId2"/>
              </a:rPr>
              <a:t>Mantid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IDF: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http://docs.mantidproject.org/nightly/concepts/</a:t>
            </a:r>
            <a:r>
              <a:rPr lang="en-US" dirty="0" smtClean="0">
                <a:hlinkClick r:id="rId3"/>
              </a:rPr>
              <a:t>InstrumentDefinitionFile.html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NeXus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www.nexusformat.org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HDF view: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https://www.hdfgroup.org/HDF5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Mantid and Python: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www.mantidproject.org</a:t>
            </a:r>
            <a:r>
              <a:rPr lang="en-US" dirty="0"/>
              <a:t>/</a:t>
            </a:r>
            <a:r>
              <a:rPr lang="en-US" dirty="0" err="1"/>
              <a:t>Python_In_Mantid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57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74" y="1440781"/>
            <a:ext cx="8961121" cy="557784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400" dirty="0" err="1"/>
              <a:t>McStas</a:t>
            </a:r>
            <a:r>
              <a:rPr lang="en-US" sz="2400" dirty="0"/>
              <a:t> and Mantid </a:t>
            </a:r>
            <a:r>
              <a:rPr lang="en-US" sz="2400" dirty="0" smtClean="0"/>
              <a:t>integration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T.R. Nielsen </a:t>
            </a:r>
            <a:r>
              <a:rPr lang="en-US" sz="2400" dirty="0" smtClean="0"/>
              <a:t>, </a:t>
            </a:r>
            <a:r>
              <a:rPr lang="en-US" sz="2400" dirty="0"/>
              <a:t>A.J. </a:t>
            </a:r>
            <a:r>
              <a:rPr lang="en-US" sz="2400" dirty="0" err="1" smtClean="0"/>
              <a:t>Markvardsen</a:t>
            </a:r>
            <a:r>
              <a:rPr lang="en-US" sz="2400" dirty="0" smtClean="0"/>
              <a:t>, and </a:t>
            </a:r>
            <a:r>
              <a:rPr lang="en-US" sz="2400" dirty="0"/>
              <a:t>P. </a:t>
            </a:r>
            <a:r>
              <a:rPr lang="en-US" sz="2400" dirty="0" err="1"/>
              <a:t>Willendrup</a:t>
            </a:r>
            <a:endParaRPr lang="en-US" sz="2400" dirty="0" smtClean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Journal </a:t>
            </a:r>
            <a:r>
              <a:rPr lang="en-US" sz="2400" dirty="0"/>
              <a:t>of Neutron Research 18 (2015) 79–</a:t>
            </a:r>
            <a:r>
              <a:rPr lang="en-US" sz="2400" dirty="0" smtClean="0"/>
              <a:t>92</a:t>
            </a:r>
          </a:p>
          <a:p>
            <a:pPr>
              <a:buFont typeface="Wingdings" charset="2"/>
              <a:buChar char="u"/>
            </a:pPr>
            <a:endParaRPr lang="en-US" sz="2400" dirty="0" smtClean="0"/>
          </a:p>
          <a:p>
            <a:pPr>
              <a:buFont typeface="Wingdings" charset="2"/>
              <a:buChar char="u"/>
            </a:pPr>
            <a:r>
              <a:rPr lang="nb-NO" sz="2400" dirty="0"/>
              <a:t>DOI 10.3233/JNR-160026</a:t>
            </a:r>
            <a:endParaRPr lang="en-US" sz="2400" dirty="0" smtClean="0"/>
          </a:p>
          <a:p>
            <a:pPr>
              <a:buFont typeface="Wingdings" charset="2"/>
              <a:buChar char="u"/>
            </a:pPr>
            <a:endParaRPr lang="en-US" sz="2400" dirty="0" smtClean="0"/>
          </a:p>
          <a:p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79735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McStas</a:t>
            </a:r>
            <a:r>
              <a:rPr lang="en-US" dirty="0"/>
              <a:t>-Mantid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/>
              <a:t>Purpose of the exercise is to be familiar with some </a:t>
            </a:r>
            <a:r>
              <a:rPr lang="en-US" sz="2000" dirty="0" err="1" smtClean="0"/>
              <a:t>McStas</a:t>
            </a:r>
            <a:r>
              <a:rPr lang="en-US" sz="2000" dirty="0" smtClean="0"/>
              <a:t>–Mantid key words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r>
              <a:rPr lang="en-US" sz="2000" dirty="0" smtClean="0"/>
              <a:t>Learn </a:t>
            </a:r>
            <a:r>
              <a:rPr lang="en-US" sz="2000" dirty="0"/>
              <a:t>how to use </a:t>
            </a:r>
            <a:r>
              <a:rPr lang="en-US" sz="2000" dirty="0" err="1">
                <a:solidFill>
                  <a:srgbClr val="FF0000"/>
                </a:solidFill>
              </a:rPr>
              <a:t>McStas</a:t>
            </a:r>
            <a:r>
              <a:rPr lang="en-US" sz="2000" dirty="0">
                <a:solidFill>
                  <a:srgbClr val="FF0000"/>
                </a:solidFill>
              </a:rPr>
              <a:t>-Mantid interface</a:t>
            </a:r>
          </a:p>
          <a:p>
            <a:pPr lvl="0">
              <a:buFont typeface="Wingdings" charset="2"/>
              <a:buChar char="u"/>
            </a:pPr>
            <a:r>
              <a:rPr lang="en-US" sz="2000" dirty="0" smtClean="0"/>
              <a:t>Learn about the </a:t>
            </a:r>
            <a:r>
              <a:rPr lang="en-US" sz="2000" dirty="0" smtClean="0">
                <a:solidFill>
                  <a:srgbClr val="FF0000"/>
                </a:solidFill>
              </a:rPr>
              <a:t>Nexus </a:t>
            </a:r>
            <a:r>
              <a:rPr lang="en-US" sz="2000" dirty="0">
                <a:solidFill>
                  <a:srgbClr val="FF0000"/>
                </a:solidFill>
              </a:rPr>
              <a:t>file format </a:t>
            </a:r>
          </a:p>
          <a:p>
            <a:pPr lvl="0">
              <a:buFont typeface="Wingdings" charset="2"/>
              <a:buChar char="u"/>
            </a:pPr>
            <a:r>
              <a:rPr lang="en-US" sz="2000" dirty="0" smtClean="0"/>
              <a:t>Learn about </a:t>
            </a:r>
            <a:r>
              <a:rPr lang="en-US" sz="2000" dirty="0" smtClean="0">
                <a:solidFill>
                  <a:srgbClr val="FF0000"/>
                </a:solidFill>
              </a:rPr>
              <a:t>IDF</a:t>
            </a:r>
            <a:r>
              <a:rPr lang="en-US" sz="2000" dirty="0" smtClean="0"/>
              <a:t> </a:t>
            </a:r>
            <a:r>
              <a:rPr lang="en-US" sz="2000" dirty="0"/>
              <a:t>(Mantid Instrument Definition file</a:t>
            </a:r>
            <a:r>
              <a:rPr lang="en-US" sz="2000" dirty="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Learn how-to </a:t>
            </a:r>
            <a:r>
              <a:rPr lang="en-US" sz="2000" dirty="0"/>
              <a:t>u</a:t>
            </a:r>
            <a:r>
              <a:rPr lang="en-US" sz="2000" dirty="0" smtClean="0"/>
              <a:t>se </a:t>
            </a:r>
            <a:r>
              <a:rPr lang="en-US" sz="2000" dirty="0"/>
              <a:t>already developed (reduction) </a:t>
            </a:r>
            <a:r>
              <a:rPr lang="en-US" sz="2000" dirty="0">
                <a:solidFill>
                  <a:srgbClr val="FF0000"/>
                </a:solidFill>
              </a:rPr>
              <a:t>algorithms in </a:t>
            </a:r>
            <a:r>
              <a:rPr lang="en-US" sz="2000" dirty="0" smtClean="0">
                <a:solidFill>
                  <a:srgbClr val="FF0000"/>
                </a:solidFill>
              </a:rPr>
              <a:t>Mantid</a:t>
            </a:r>
            <a:endParaRPr lang="en-US" sz="2000" dirty="0">
              <a:solidFill>
                <a:srgbClr val="FF0000"/>
              </a:solidFill>
            </a:endParaRPr>
          </a:p>
          <a:p>
            <a:pPr lvl="0">
              <a:buFont typeface="Wingdings" charset="2"/>
              <a:buChar char="u"/>
            </a:pPr>
            <a:r>
              <a:rPr lang="en-US" sz="2000" dirty="0" smtClean="0"/>
              <a:t>Learn about </a:t>
            </a:r>
            <a:r>
              <a:rPr lang="en-US" sz="2000" dirty="0" smtClean="0">
                <a:solidFill>
                  <a:srgbClr val="FF0000"/>
                </a:solidFill>
              </a:rPr>
              <a:t>Python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cripting </a:t>
            </a:r>
            <a:r>
              <a:rPr lang="en-US" sz="2000" dirty="0"/>
              <a:t>in Mantid </a:t>
            </a: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 err="1"/>
              <a:t>McStas</a:t>
            </a:r>
            <a:r>
              <a:rPr lang="en-US" sz="2000" dirty="0"/>
              <a:t> </a:t>
            </a:r>
            <a:r>
              <a:rPr lang="en-US" sz="2000" dirty="0" smtClean="0"/>
              <a:t>files:</a:t>
            </a:r>
            <a:endParaRPr lang="en-US" sz="2000" dirty="0"/>
          </a:p>
          <a:p>
            <a:pPr lvl="1">
              <a:buFont typeface="Wingdings" charset="2"/>
              <a:buChar char="u"/>
            </a:pPr>
            <a:r>
              <a:rPr lang="en-US" sz="2000" dirty="0" err="1"/>
              <a:t>templateSANS.instr</a:t>
            </a:r>
            <a:r>
              <a:rPr lang="en-US" sz="2000" dirty="0"/>
              <a:t> </a:t>
            </a:r>
          </a:p>
          <a:p>
            <a:pPr lvl="1">
              <a:buFont typeface="Wingdings" charset="2"/>
              <a:buChar char="u"/>
            </a:pPr>
            <a:r>
              <a:rPr lang="en-US" sz="2000" dirty="0" err="1" smtClean="0"/>
              <a:t>templatedSANS_Mantid.instr</a:t>
            </a:r>
            <a:endParaRPr lang="en-US" sz="2000" dirty="0" smtClean="0"/>
          </a:p>
          <a:p>
            <a:pPr lvl="1">
              <a:buFont typeface="Wingdings" charset="2"/>
              <a:buChar char="u"/>
            </a:pPr>
            <a:r>
              <a:rPr lang="en-US" sz="2000" dirty="0" err="1" smtClean="0"/>
              <a:t>templatedSasview_Mantid.instr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07099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-Mantid workflow</a:t>
            </a:r>
            <a:endParaRPr lang="en-US" dirty="0"/>
          </a:p>
        </p:txBody>
      </p:sp>
      <p:pic>
        <p:nvPicPr>
          <p:cNvPr id="13" name="Picture 12" descr="mcstas_logo_371x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" y="1815353"/>
            <a:ext cx="2772606" cy="1629186"/>
          </a:xfrm>
          <a:prstGeom prst="rect">
            <a:avLst/>
          </a:prstGeom>
        </p:spPr>
      </p:pic>
      <p:pic>
        <p:nvPicPr>
          <p:cNvPr id="14" name="Picture 13" descr="6714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34" y="1306607"/>
            <a:ext cx="1920688" cy="1920688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07999" y="4108821"/>
            <a:ext cx="8408935" cy="310776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The </a:t>
            </a:r>
            <a:r>
              <a:rPr lang="en-US" sz="2400" dirty="0" err="1" smtClean="0"/>
              <a:t>McStas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Nexus file </a:t>
            </a:r>
            <a:r>
              <a:rPr lang="en-US" sz="2400" dirty="0" smtClean="0"/>
              <a:t>must contain: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solidFill>
                  <a:srgbClr val="FF0000"/>
                </a:solidFill>
              </a:rPr>
              <a:t>Event data</a:t>
            </a:r>
            <a:r>
              <a:rPr lang="en-US" sz="2400" dirty="0" smtClean="0"/>
              <a:t>, </a:t>
            </a:r>
            <a:r>
              <a:rPr lang="en-US" sz="2400" dirty="0" err="1" smtClean="0"/>
              <a:t>i.e</a:t>
            </a:r>
            <a:r>
              <a:rPr lang="en-US" sz="2400" dirty="0" smtClean="0"/>
              <a:t> each neutron has a pixel id and a time stamp</a:t>
            </a:r>
            <a:endParaRPr lang="en-US" sz="2400" dirty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IDF</a:t>
            </a:r>
            <a:r>
              <a:rPr lang="en-US" sz="2400" dirty="0" smtClean="0"/>
              <a:t> </a:t>
            </a:r>
          </a:p>
          <a:p>
            <a:pPr>
              <a:buFont typeface="Wingdings" charset="2"/>
              <a:buChar char="u"/>
            </a:pPr>
            <a:r>
              <a:rPr lang="en-US" sz="2400" dirty="0" err="1" smtClean="0"/>
              <a:t>McStas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monitor_nD</a:t>
            </a:r>
            <a:r>
              <a:rPr lang="en-US" sz="2400" dirty="0" smtClean="0"/>
              <a:t> gives </a:t>
            </a:r>
            <a:r>
              <a:rPr lang="en-US" sz="2400" dirty="0" err="1" smtClean="0"/>
              <a:t>pixle</a:t>
            </a:r>
            <a:r>
              <a:rPr lang="en-US" sz="2400" dirty="0" smtClean="0"/>
              <a:t> id &amp; time for each event</a:t>
            </a:r>
          </a:p>
          <a:p>
            <a:pPr>
              <a:buFont typeface="Wingdings" charset="2"/>
              <a:buChar char="u"/>
            </a:pP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</a:rPr>
              <a:t>cdisplay</a:t>
            </a:r>
            <a:r>
              <a:rPr lang="en-US" sz="2400" dirty="0" smtClean="0"/>
              <a:t> can auto-generate an IDF </a:t>
            </a:r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>
              <a:buFont typeface="Wingdings" charset="2"/>
              <a:buChar char="u"/>
            </a:pP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107999" y="1247588"/>
            <a:ext cx="3137880" cy="2883647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1122" y="1247588"/>
            <a:ext cx="3137880" cy="2883647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99936" y="2823882"/>
            <a:ext cx="836768" cy="403413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0513" y="2454554"/>
            <a:ext cx="110582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Nexus file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0936" y="3384775"/>
            <a:ext cx="124914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Mantid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52933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NeXus</a:t>
            </a:r>
            <a:r>
              <a:rPr lang="en-US" dirty="0" smtClean="0"/>
              <a:t> </a:t>
            </a:r>
            <a:r>
              <a:rPr lang="en-US" dirty="0" err="1" smtClean="0"/>
              <a:t>fileformat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558358" cy="5577841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GB" dirty="0"/>
              <a:t>A number of large-scale neutron facilities use the </a:t>
            </a:r>
            <a:r>
              <a:rPr lang="en-GB" dirty="0" err="1"/>
              <a:t>NeXus</a:t>
            </a:r>
            <a:r>
              <a:rPr lang="en-GB" dirty="0"/>
              <a:t> data </a:t>
            </a:r>
            <a:r>
              <a:rPr lang="en-GB" dirty="0" smtClean="0"/>
              <a:t>format for </a:t>
            </a:r>
            <a:r>
              <a:rPr lang="en-GB" dirty="0"/>
              <a:t>storing neutron data. </a:t>
            </a:r>
            <a:endParaRPr lang="en-GB" dirty="0" smtClean="0"/>
          </a:p>
          <a:p>
            <a:pPr>
              <a:buFont typeface="Wingdings" charset="2"/>
              <a:buChar char="u"/>
            </a:pPr>
            <a:endParaRPr lang="en-GB" dirty="0"/>
          </a:p>
          <a:p>
            <a:pPr>
              <a:buFont typeface="Wingdings" charset="2"/>
              <a:buChar char="u"/>
            </a:pPr>
            <a:r>
              <a:rPr lang="en-GB" dirty="0" err="1" smtClean="0"/>
              <a:t>NeXus</a:t>
            </a:r>
            <a:r>
              <a:rPr lang="en-GB" dirty="0" smtClean="0"/>
              <a:t> </a:t>
            </a:r>
            <a:r>
              <a:rPr lang="en-GB" dirty="0"/>
              <a:t>is derived from the Hierarchical Data Format (HDF) </a:t>
            </a:r>
            <a:endParaRPr lang="en-GB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Mantid </a:t>
            </a:r>
            <a:r>
              <a:rPr lang="en-US" dirty="0"/>
              <a:t>uses the Nexus file format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McStas</a:t>
            </a:r>
            <a:r>
              <a:rPr lang="en-US" dirty="0" smtClean="0"/>
              <a:t> </a:t>
            </a:r>
            <a:r>
              <a:rPr lang="en-US" dirty="0"/>
              <a:t>can out put Nexus file format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99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Information only available on detector planes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47612"/>
              </p:ext>
            </p:extLst>
          </p:nvPr>
        </p:nvGraphicFramePr>
        <p:xfrm>
          <a:off x="871633" y="4035393"/>
          <a:ext cx="671406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034"/>
                <a:gridCol w="335703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# 2 </a:t>
                      </a:r>
                      <a:r>
                        <a:rPr lang="en-US" b="1" dirty="0" err="1" smtClean="0"/>
                        <a:t>paramtes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# 11 parameters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pixel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t: 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r: coordinates </a:t>
                      </a:r>
                      <a:r>
                        <a:rPr lang="en-US" dirty="0" err="1" smtClean="0"/>
                        <a:t>x,y,z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v:</a:t>
                      </a:r>
                      <a:r>
                        <a:rPr lang="en-US" baseline="0" dirty="0" smtClean="0"/>
                        <a:t> velocity </a:t>
                      </a:r>
                      <a:r>
                        <a:rPr lang="en-US" baseline="0" dirty="0" err="1" smtClean="0"/>
                        <a:t>vx,vy,vz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s:</a:t>
                      </a:r>
                      <a:r>
                        <a:rPr lang="en-US" baseline="0" dirty="0" smtClean="0"/>
                        <a:t> spin </a:t>
                      </a:r>
                      <a:r>
                        <a:rPr lang="en-US" baseline="0" dirty="0" err="1" smtClean="0"/>
                        <a:t>sx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sy,sz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</a:t>
                      </a:r>
                      <a:r>
                        <a:rPr lang="en-US" baseline="0" dirty="0" smtClean="0"/>
                        <a:t> neutron weight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273758" y="1979500"/>
            <a:ext cx="1958695" cy="1800000"/>
            <a:chOff x="5266064" y="1247588"/>
            <a:chExt cx="3137880" cy="2883647"/>
          </a:xfrm>
        </p:grpSpPr>
        <p:pic>
          <p:nvPicPr>
            <p:cNvPr id="15" name="Picture 14" descr="67149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934" y="1306607"/>
              <a:ext cx="1920688" cy="192068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5266064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1248" y="3360840"/>
              <a:ext cx="1471664" cy="640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Mantid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851906" y="1979500"/>
            <a:ext cx="1958695" cy="1800000"/>
            <a:chOff x="107999" y="1247588"/>
            <a:chExt cx="3137880" cy="2883647"/>
          </a:xfrm>
        </p:grpSpPr>
        <p:pic>
          <p:nvPicPr>
            <p:cNvPr id="20" name="Picture 19" descr="mcstas_logo_371x21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42" y="1815353"/>
              <a:ext cx="2772606" cy="1629186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07999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873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Mantid: IDF &amp; TOF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618127" cy="55778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3000" dirty="0" smtClean="0"/>
              <a:t>Mantid was designed </a:t>
            </a:r>
            <a:r>
              <a:rPr lang="en-US" sz="3000" dirty="0"/>
              <a:t>for </a:t>
            </a:r>
            <a:r>
              <a:rPr lang="en-US" sz="3000" dirty="0" smtClean="0"/>
              <a:t>data </a:t>
            </a:r>
            <a:r>
              <a:rPr lang="en-US" sz="3000" dirty="0"/>
              <a:t>reduction at TOF spallation neutron </a:t>
            </a:r>
            <a:r>
              <a:rPr lang="en-US" sz="3000" dirty="0" smtClean="0"/>
              <a:t>sources</a:t>
            </a:r>
          </a:p>
          <a:p>
            <a:pPr marL="0" indent="0">
              <a:buNone/>
            </a:pPr>
            <a:endParaRPr lang="en-US" sz="3000" dirty="0"/>
          </a:p>
          <a:p>
            <a:pPr>
              <a:buFont typeface="Wingdings" charset="2"/>
              <a:buChar char="u"/>
            </a:pPr>
            <a:r>
              <a:rPr lang="en-US" sz="3000" dirty="0" err="1" smtClean="0"/>
              <a:t>Mantid’s</a:t>
            </a:r>
            <a:r>
              <a:rPr lang="en-US" sz="3000" dirty="0" smtClean="0"/>
              <a:t> IDF store </a:t>
            </a:r>
            <a:r>
              <a:rPr lang="en-US" sz="3000" dirty="0"/>
              <a:t>geometry </a:t>
            </a:r>
            <a:r>
              <a:rPr lang="en-US" sz="3000" dirty="0" smtClean="0"/>
              <a:t>information use in TOF analysis</a:t>
            </a:r>
          </a:p>
          <a:p>
            <a:pPr>
              <a:buFont typeface="Wingdings" charset="2"/>
              <a:buChar char="u"/>
            </a:pPr>
            <a:endParaRPr lang="en-US" sz="3000" dirty="0" smtClean="0"/>
          </a:p>
          <a:p>
            <a:pPr>
              <a:buFont typeface="Wingdings" charset="2"/>
              <a:buChar char="u"/>
            </a:pPr>
            <a:r>
              <a:rPr lang="en-US" sz="3000" dirty="0" smtClean="0"/>
              <a:t>This </a:t>
            </a:r>
            <a:r>
              <a:rPr lang="en-US" sz="3000" dirty="0"/>
              <a:t>implies parsing information about:  </a:t>
            </a:r>
          </a:p>
          <a:p>
            <a:pPr lvl="1">
              <a:buFont typeface="Wingdings" charset="2"/>
              <a:buChar char="u"/>
            </a:pPr>
            <a:r>
              <a:rPr lang="en-US" sz="3000" dirty="0"/>
              <a:t>where the neutron source is located, </a:t>
            </a:r>
          </a:p>
          <a:p>
            <a:pPr lvl="1">
              <a:buFont typeface="Wingdings" charset="2"/>
              <a:buChar char="u"/>
            </a:pPr>
            <a:r>
              <a:rPr lang="en-US" sz="3000" dirty="0"/>
              <a:t>where the sample is located, </a:t>
            </a:r>
          </a:p>
          <a:p>
            <a:pPr lvl="1">
              <a:buFont typeface="Wingdings" charset="2"/>
              <a:buChar char="u"/>
            </a:pPr>
            <a:r>
              <a:rPr lang="en-US" sz="3000" dirty="0"/>
              <a:t>where each individual detector pixel is located.  </a:t>
            </a:r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10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McStas</a:t>
            </a:r>
            <a:r>
              <a:rPr lang="en-US" sz="3200" dirty="0" smtClean="0"/>
              <a:t> – Mantid: Rules I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dirty="0"/>
              <a:t>How-to generate </a:t>
            </a:r>
            <a:r>
              <a:rPr lang="en-US" sz="3400" dirty="0" err="1"/>
              <a:t>McStas</a:t>
            </a:r>
            <a:r>
              <a:rPr lang="en-US" sz="3400" dirty="0"/>
              <a:t> event data for </a:t>
            </a:r>
            <a:r>
              <a:rPr lang="en-US" sz="3400" dirty="0" smtClean="0"/>
              <a:t>Mantid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Step 1. </a:t>
            </a:r>
            <a:r>
              <a:rPr lang="en-GB" dirty="0"/>
              <a:t>Compile </a:t>
            </a:r>
            <a:r>
              <a:rPr lang="en-GB" dirty="0" err="1"/>
              <a:t>McStas</a:t>
            </a:r>
            <a:r>
              <a:rPr lang="en-GB" dirty="0"/>
              <a:t> instrument code: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sz="2600" dirty="0" err="1"/>
              <a:t>mcstas</a:t>
            </a:r>
            <a:r>
              <a:rPr lang="en-GB" sz="2600" dirty="0"/>
              <a:t> </a:t>
            </a:r>
            <a:r>
              <a:rPr lang="en-GB" sz="2600" dirty="0" err="1"/>
              <a:t>templateSANS_Mantid.instr</a:t>
            </a:r>
            <a:r>
              <a:rPr lang="en-GB" sz="2600" dirty="0"/>
              <a:t> </a:t>
            </a:r>
            <a:r>
              <a:rPr lang="en-GB" sz="2600" dirty="0" smtClean="0"/>
              <a:t>–trace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Step </a:t>
            </a:r>
            <a:r>
              <a:rPr lang="en-GB" dirty="0">
                <a:solidFill>
                  <a:srgbClr val="FF0000"/>
                </a:solidFill>
              </a:rPr>
              <a:t>2. </a:t>
            </a:r>
            <a:r>
              <a:rPr lang="en-GB" dirty="0"/>
              <a:t>Compile c code: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sz="2400" dirty="0" err="1"/>
              <a:t>gcc</a:t>
            </a:r>
            <a:r>
              <a:rPr lang="en-GB" sz="2400" dirty="0"/>
              <a:t> -o </a:t>
            </a:r>
            <a:r>
              <a:rPr lang="en-GB" sz="2400" dirty="0" err="1"/>
              <a:t>templateSANS_Mantid.out</a:t>
            </a:r>
            <a:r>
              <a:rPr lang="en-GB" sz="2400" dirty="0"/>
              <a:t> </a:t>
            </a:r>
            <a:r>
              <a:rPr lang="en-GB" sz="2400" dirty="0" err="1"/>
              <a:t>templateSANS_Mantid.c</a:t>
            </a:r>
            <a:r>
              <a:rPr lang="en-GB" sz="2400" dirty="0"/>
              <a:t> </a:t>
            </a:r>
            <a:r>
              <a:rPr lang="en-GB" sz="2400" dirty="0" smtClean="0"/>
              <a:t>  -lm                       -DUSE_NEXUS </a:t>
            </a:r>
            <a:r>
              <a:rPr lang="en-GB" sz="2400" dirty="0"/>
              <a:t>-</a:t>
            </a:r>
            <a:r>
              <a:rPr lang="en-GB" sz="2400" dirty="0" err="1"/>
              <a:t>lNeXus</a:t>
            </a:r>
            <a:endParaRPr lang="en-US" sz="2400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Step </a:t>
            </a:r>
            <a:r>
              <a:rPr lang="en-GB" dirty="0">
                <a:solidFill>
                  <a:srgbClr val="FF0000"/>
                </a:solidFill>
              </a:rPr>
              <a:t>3. </a:t>
            </a:r>
            <a:r>
              <a:rPr lang="en-GB" dirty="0"/>
              <a:t>Generate IDF: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sz="2600" dirty="0" err="1"/>
              <a:t>mcdisplay</a:t>
            </a:r>
            <a:r>
              <a:rPr lang="en-GB" sz="2600" dirty="0"/>
              <a:t> </a:t>
            </a:r>
            <a:r>
              <a:rPr lang="en-GB" sz="2600" dirty="0" err="1"/>
              <a:t>templateSANS_Mantid.instr</a:t>
            </a:r>
            <a:r>
              <a:rPr lang="en-GB" sz="2600" dirty="0"/>
              <a:t> --format=Mantid -n0</a:t>
            </a:r>
            <a:endParaRPr lang="en-US" sz="2600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Step </a:t>
            </a: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Run simulation: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sz="2400" dirty="0"/>
              <a:t>./</a:t>
            </a:r>
            <a:r>
              <a:rPr lang="en-GB" sz="2400" dirty="0" err="1"/>
              <a:t>templateSANS_Mantid.out</a:t>
            </a:r>
            <a:r>
              <a:rPr lang="en-GB" sz="2400" dirty="0"/>
              <a:t> --format=Nexus</a:t>
            </a:r>
            <a:endParaRPr lang="en-US" sz="2400" dirty="0"/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992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McStas</a:t>
            </a:r>
            <a:r>
              <a:rPr lang="en-US" sz="3200" dirty="0"/>
              <a:t> – Mantid: Rules </a:t>
            </a:r>
            <a:r>
              <a:rPr lang="en-US" sz="3200" dirty="0" smtClean="0"/>
              <a:t>II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err="1"/>
              <a:t>McStas</a:t>
            </a:r>
            <a:r>
              <a:rPr lang="en-US" sz="3800" dirty="0"/>
              <a:t> event data </a:t>
            </a:r>
            <a:r>
              <a:rPr lang="en-US" sz="3800" dirty="0" smtClean="0"/>
              <a:t>conventions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 marL="0" indent="0">
              <a:buNone/>
            </a:pPr>
            <a:r>
              <a:rPr lang="en-GB" dirty="0" err="1"/>
              <a:t>McStas</a:t>
            </a:r>
            <a:r>
              <a:rPr lang="en-GB" dirty="0"/>
              <a:t> instrument </a:t>
            </a:r>
            <a:r>
              <a:rPr lang="en-GB" dirty="0">
                <a:solidFill>
                  <a:srgbClr val="FF0000"/>
                </a:solidFill>
              </a:rPr>
              <a:t>file name</a:t>
            </a:r>
            <a:r>
              <a:rPr lang="en-GB" dirty="0"/>
              <a:t> and the </a:t>
            </a:r>
            <a:r>
              <a:rPr lang="en-GB" dirty="0" err="1"/>
              <a:t>McStas</a:t>
            </a:r>
            <a:r>
              <a:rPr lang="en-GB" dirty="0"/>
              <a:t> defined name of the instrument must be the same: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dirty="0"/>
              <a:t>E.g. </a:t>
            </a:r>
            <a:r>
              <a:rPr lang="en-GB" dirty="0" err="1"/>
              <a:t>templateSANS_Mantid.instr</a:t>
            </a:r>
            <a:r>
              <a:rPr lang="en-GB" dirty="0"/>
              <a:t> and “DEFINE INSTRUMENT </a:t>
            </a:r>
            <a:r>
              <a:rPr lang="en-GB" dirty="0" err="1"/>
              <a:t>templateSANS_Mantid</a:t>
            </a:r>
            <a:r>
              <a:rPr lang="en-GB" dirty="0"/>
              <a:t>(…. )”</a:t>
            </a:r>
            <a:endParaRPr lang="en-US" dirty="0"/>
          </a:p>
          <a:p>
            <a:pPr>
              <a:buFont typeface="Wingdings" charset="2"/>
              <a:buChar char="u"/>
            </a:pPr>
            <a:endParaRPr lang="en-US" dirty="0"/>
          </a:p>
          <a:p>
            <a:pPr marL="0" indent="0">
              <a:buNone/>
            </a:pPr>
            <a:r>
              <a:rPr lang="en-GB" dirty="0"/>
              <a:t>In the </a:t>
            </a:r>
            <a:r>
              <a:rPr lang="en-GB" dirty="0" err="1"/>
              <a:t>McStas</a:t>
            </a:r>
            <a:r>
              <a:rPr lang="en-GB" dirty="0"/>
              <a:t> instrument file </a:t>
            </a:r>
            <a:r>
              <a:rPr lang="en-GB" dirty="0">
                <a:solidFill>
                  <a:srgbClr val="FF0000"/>
                </a:solidFill>
              </a:rPr>
              <a:t>the source </a:t>
            </a:r>
            <a:r>
              <a:rPr lang="en-GB" dirty="0"/>
              <a:t>must be named “</a:t>
            </a:r>
            <a:r>
              <a:rPr lang="en-GB" dirty="0" err="1"/>
              <a:t>sourceMantid</a:t>
            </a:r>
            <a:r>
              <a:rPr lang="en-GB" dirty="0"/>
              <a:t>”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dirty="0"/>
              <a:t>E.g. "COMPONENT </a:t>
            </a:r>
            <a:r>
              <a:rPr lang="en-GB" dirty="0" err="1"/>
              <a:t>sourceMantid</a:t>
            </a:r>
            <a:r>
              <a:rPr lang="en-GB" dirty="0"/>
              <a:t> = </a:t>
            </a:r>
            <a:r>
              <a:rPr lang="en-GB" dirty="0" err="1"/>
              <a:t>Source_simple</a:t>
            </a:r>
            <a:r>
              <a:rPr lang="en-GB" dirty="0"/>
              <a:t>(…. )"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In the </a:t>
            </a:r>
            <a:r>
              <a:rPr lang="en-GB" dirty="0" err="1"/>
              <a:t>McStas</a:t>
            </a:r>
            <a:r>
              <a:rPr lang="en-GB" dirty="0"/>
              <a:t> instrument file </a:t>
            </a:r>
            <a:r>
              <a:rPr lang="en-GB" dirty="0">
                <a:solidFill>
                  <a:srgbClr val="FF0000"/>
                </a:solidFill>
              </a:rPr>
              <a:t>the sample </a:t>
            </a:r>
            <a:r>
              <a:rPr lang="en-GB" dirty="0"/>
              <a:t>must be named “</a:t>
            </a:r>
            <a:r>
              <a:rPr lang="en-GB" dirty="0" err="1"/>
              <a:t>sampleMantid</a:t>
            </a:r>
            <a:r>
              <a:rPr lang="en-GB" dirty="0"/>
              <a:t>”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dirty="0"/>
              <a:t>E.g. "COMPONENT </a:t>
            </a:r>
            <a:r>
              <a:rPr lang="en-GB" dirty="0" err="1"/>
              <a:t>sampleMantid</a:t>
            </a:r>
            <a:r>
              <a:rPr lang="en-GB" dirty="0"/>
              <a:t> = </a:t>
            </a:r>
            <a:r>
              <a:rPr lang="en-GB" dirty="0" err="1"/>
              <a:t>Sans_spheres</a:t>
            </a:r>
            <a:r>
              <a:rPr lang="en-GB" dirty="0"/>
              <a:t>(…. )"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In the </a:t>
            </a:r>
            <a:r>
              <a:rPr lang="en-GB" dirty="0" err="1"/>
              <a:t>McStas</a:t>
            </a:r>
            <a:r>
              <a:rPr lang="en-GB" dirty="0"/>
              <a:t> instrument file the </a:t>
            </a:r>
            <a:r>
              <a:rPr lang="en-GB" dirty="0">
                <a:solidFill>
                  <a:srgbClr val="FF0000"/>
                </a:solidFill>
              </a:rPr>
              <a:t>event monitors </a:t>
            </a:r>
            <a:r>
              <a:rPr lang="en-GB" dirty="0"/>
              <a:t>must be named “</a:t>
            </a:r>
            <a:r>
              <a:rPr lang="en-GB" dirty="0" err="1"/>
              <a:t>nD_Mantid</a:t>
            </a:r>
            <a:r>
              <a:rPr lang="en-GB" dirty="0"/>
              <a:t>_#”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GB" dirty="0"/>
              <a:t>E.g. "COMPONENT nD_Mantid_1 = </a:t>
            </a:r>
            <a:r>
              <a:rPr lang="en-GB" dirty="0" err="1"/>
              <a:t>Monitor_nD</a:t>
            </a:r>
            <a:r>
              <a:rPr lang="en-GB" dirty="0"/>
              <a:t>(…. )"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549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I: </a:t>
            </a:r>
            <a:r>
              <a:rPr lang="en-US" sz="3000" dirty="0" smtClean="0"/>
              <a:t>From </a:t>
            </a:r>
            <a:r>
              <a:rPr lang="en-US" sz="3000" dirty="0" err="1" smtClean="0"/>
              <a:t>McStas</a:t>
            </a:r>
            <a:r>
              <a:rPr lang="en-US" sz="3000" dirty="0" smtClean="0"/>
              <a:t> to Mantid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000" dirty="0"/>
              <a:t>Load  </a:t>
            </a:r>
            <a:r>
              <a:rPr lang="en-US" sz="2000" dirty="0" err="1" smtClean="0"/>
              <a:t>templateSANS.instr</a:t>
            </a: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Run simulation in </a:t>
            </a:r>
            <a:r>
              <a:rPr lang="en-US" sz="2000" dirty="0" err="1" smtClean="0"/>
              <a:t>mcgui</a:t>
            </a:r>
            <a:r>
              <a:rPr lang="en-US" sz="2000" dirty="0"/>
              <a:t> (only </a:t>
            </a:r>
            <a:r>
              <a:rPr lang="en-US" sz="2000" dirty="0" err="1" smtClean="0"/>
              <a:t>ascii</a:t>
            </a:r>
            <a:r>
              <a:rPr lang="en-US" sz="2000" dirty="0" smtClean="0"/>
              <a:t> </a:t>
            </a:r>
            <a:r>
              <a:rPr lang="en-US" sz="2000" dirty="0"/>
              <a:t>– no Nexus yet</a:t>
            </a:r>
            <a:r>
              <a:rPr lang="en-US" sz="2000" dirty="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Plot data </a:t>
            </a:r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Load  </a:t>
            </a:r>
            <a:r>
              <a:rPr lang="en-US" sz="2000" dirty="0" err="1" smtClean="0"/>
              <a:t>templateSANS_Mantid.instr</a:t>
            </a: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/>
              <a:t>Run simulation in </a:t>
            </a:r>
            <a:r>
              <a:rPr lang="en-US" sz="2000" dirty="0" err="1" smtClean="0"/>
              <a:t>mcgui</a:t>
            </a:r>
            <a:r>
              <a:rPr lang="en-US" sz="2000" dirty="0" smtClean="0"/>
              <a:t> </a:t>
            </a:r>
            <a:r>
              <a:rPr lang="en-US" sz="2000" dirty="0"/>
              <a:t>(only </a:t>
            </a:r>
            <a:r>
              <a:rPr lang="en-US" sz="2000" dirty="0" err="1" smtClean="0"/>
              <a:t>ascii</a:t>
            </a:r>
            <a:r>
              <a:rPr lang="en-US" sz="2000" dirty="0" smtClean="0"/>
              <a:t> </a:t>
            </a:r>
            <a:r>
              <a:rPr lang="en-US" sz="2000" dirty="0"/>
              <a:t>– no Nexus yet</a:t>
            </a:r>
            <a:r>
              <a:rPr lang="en-US" sz="2000" dirty="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Plot data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Compare results</a:t>
            </a:r>
          </a:p>
          <a:p>
            <a:pPr marL="228600" lvl="1" indent="-228600">
              <a:buSzPct val="45000"/>
              <a:buFont typeface="Wingdings" charset="2"/>
              <a:buChar char="u"/>
            </a:pPr>
            <a:r>
              <a:rPr lang="en-US" sz="2000" dirty="0" smtClean="0"/>
              <a:t>Why </a:t>
            </a:r>
            <a:r>
              <a:rPr lang="en-US" sz="2000" dirty="0"/>
              <a:t>does scattering pattern </a:t>
            </a:r>
            <a:r>
              <a:rPr lang="en-US" sz="2000" dirty="0" smtClean="0"/>
              <a:t>(and intensity) </a:t>
            </a:r>
            <a:r>
              <a:rPr lang="en-US" sz="2000" dirty="0"/>
              <a:t>differ on the two </a:t>
            </a:r>
            <a:r>
              <a:rPr lang="en-US" sz="2000" dirty="0" smtClean="0"/>
              <a:t>versions?</a:t>
            </a: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 lvl="0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020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814</Words>
  <Application>Microsoft Macintosh PowerPoint</Application>
  <PresentationFormat>Custom</PresentationFormat>
  <Paragraphs>192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Exercise: McStas-Mantid</vt:lpstr>
      <vt:lpstr>McStas-Mantid workflow</vt:lpstr>
      <vt:lpstr>NeXus fileformat</vt:lpstr>
      <vt:lpstr>Neutron information</vt:lpstr>
      <vt:lpstr>Mantid: IDF &amp; TOF</vt:lpstr>
      <vt:lpstr>McStas – Mantid: Rules I</vt:lpstr>
      <vt:lpstr>McStas – Mantid: Rules II</vt:lpstr>
      <vt:lpstr>Exercise I: From McStas to Mantid</vt:lpstr>
      <vt:lpstr>Exercise II: From McStas to Mantid</vt:lpstr>
      <vt:lpstr>Exercise III: Mantid Algorithms</vt:lpstr>
      <vt:lpstr>Exercise IV: Python Script</vt:lpstr>
      <vt:lpstr>Exercise V: ISIS SANS2D</vt:lpstr>
      <vt:lpstr>Exercise VI: IDF</vt:lpstr>
      <vt:lpstr>Exercise VII: NeXus  / HDF </vt:lpstr>
      <vt:lpstr>Summary</vt:lpstr>
      <vt:lpstr>Links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Torben Nielsen</cp:lastModifiedBy>
  <cp:revision>6</cp:revision>
  <dcterms:modified xsi:type="dcterms:W3CDTF">2016-10-20T21:50:25Z</dcterms:modified>
</cp:coreProperties>
</file>