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2.tif"/><Relationship Id="rId6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42" name="Shape 42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sldNum" sz="quarter" idx="2"/>
          </p:nvPr>
        </p:nvSpPr>
        <p:spPr>
          <a:xfrm>
            <a:off x="68399" y="7211439"/>
            <a:ext cx="356974" cy="34922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9" name="Group 49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7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51" name="Shape 51"/>
          <p:cNvSpPr/>
          <p:nvPr/>
        </p:nvSpPr>
        <p:spPr>
          <a:xfrm>
            <a:off x="378747" y="7250013"/>
            <a:ext cx="3489385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NOBUGS McStas school Oct 2016 – P Willendrup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2.tif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816" y="0"/>
            <a:ext cx="1628624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7999" y="193319"/>
            <a:ext cx="9071281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Powders &amp; Single Crystals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1472" y="2475731"/>
            <a:ext cx="7984712" cy="4360069"/>
            <a:chOff x="0" y="0"/>
            <a:chExt cx="7984711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4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5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76200" dist="63500" dir="540000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8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5" name="Shape 15"/>
            <p:cNvSpPr/>
            <p:nvPr/>
          </p:nvSpPr>
          <p:spPr>
            <a:xfrm>
              <a:off x="0" y="235930"/>
              <a:ext cx="7984712" cy="1787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4600"/>
              </a:pPr>
              <a:r>
                <a:t>NOBUGS McStas Training  October 2016 </a:t>
              </a:r>
            </a:p>
            <a:p>
              <a:pPr algn="ctr">
                <a:defRPr sz="3600"/>
              </a:pPr>
              <a:r>
                <a:t>May 30th - June 1st </a:t>
              </a:r>
            </a:p>
          </p:txBody>
        </p:sp>
      </p:grpSp>
      <p:sp>
        <p:nvSpPr>
          <p:cNvPr id="17" name="Shape 17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" name="Shape 18"/>
          <p:cNvSpPr/>
          <p:nvPr/>
        </p:nvSpPr>
        <p:spPr>
          <a:xfrm>
            <a:off x="378747" y="7250013"/>
            <a:ext cx="3531727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NOBUGS McStas school Oct 2016 – P Willendrup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55699" y="7211439"/>
            <a:ext cx="356974" cy="349223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20" name="Shape 20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23" name="Group 23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21" name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pasted-image.tif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" name="KeynoteScreenSnapz003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02653" y="52994"/>
            <a:ext cx="3019830" cy="97537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5" name="Shape 25"/>
          <p:cNvSpPr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Relationship Id="rId3" Type="http://schemas.openxmlformats.org/officeDocument/2006/relationships/image" Target="../media/image1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sd.fiz-karlsruhe.de" TargetMode="External"/><Relationship Id="rId3" Type="http://schemas.openxmlformats.org/officeDocument/2006/relationships/hyperlink" Target="http://barns.ill.fr/cif2hkl.html" TargetMode="External"/><Relationship Id="rId4" Type="http://schemas.openxmlformats.org/officeDocument/2006/relationships/hyperlink" Target="https://github.com/McStasMcXtrace/McCode/wiki/Single-crystal---and-generating-its-input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9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6.ti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1.jpeg"/><Relationship Id="rId6" Type="http://schemas.openxmlformats.org/officeDocument/2006/relationships/image" Target="../media/image8.tif"/><Relationship Id="rId7" Type="http://schemas.openxmlformats.org/officeDocument/2006/relationships/image" Target="../media/image2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Num" sz="quarter" idx="2"/>
          </p:nvPr>
        </p:nvSpPr>
        <p:spPr>
          <a:xfrm>
            <a:off x="556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4891" y="4929896"/>
            <a:ext cx="1644745" cy="2273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otassium_Humate_Shiny_Pow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3691" y="5118470"/>
            <a:ext cx="3367699" cy="1896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Debye-Scherrer cones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PreviewScreenSnapz0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211" y="1418520"/>
            <a:ext cx="8735093" cy="3554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13" y="5365462"/>
            <a:ext cx="8159454" cy="126952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7715250" y="6099044"/>
            <a:ext cx="1270000" cy="5232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Input for the PowderN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t>Laz + Lau datafiles</a:t>
            </a:r>
          </a:p>
          <a:p>
            <a:pPr marL="0" indent="0">
              <a:buSzTx/>
              <a:buNone/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header</a:t>
            </a:r>
          </a:p>
          <a:p>
            <a:pPr marL="0" indent="0">
              <a:buSzTx/>
              <a:buNone/>
              <a:defRPr sz="2800"/>
            </a:pPr>
            <a:r>
              <a:t>+</a:t>
            </a:r>
          </a:p>
          <a:p>
            <a:pPr marL="0" indent="0">
              <a:buSzTx/>
              <a:buNone/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reflection list</a:t>
            </a:r>
          </a:p>
          <a:p>
            <a:pPr marL="0" indent="0">
              <a:buSzTx/>
              <a:buNone/>
              <a:defRPr sz="2800"/>
            </a:pPr>
          </a:p>
          <a:p>
            <a:pPr marL="0" indent="0">
              <a:buSzTx/>
              <a:buNone/>
              <a:defRPr sz="2800"/>
            </a:pPr>
            <a:r>
              <a:t>Can be used with PowderN, Isotropic_Sqw</a:t>
            </a:r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xfrm>
            <a:off x="-271607" y="7211439"/>
            <a:ext cx="340007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68" name="Shape 168"/>
          <p:cNvSpPr/>
          <p:nvPr/>
        </p:nvSpPr>
        <p:spPr>
          <a:xfrm>
            <a:off x="89345" y="1393119"/>
            <a:ext cx="9892410" cy="55732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TITLE *Corundum-Al2O3-[R3-CH] Graafsma, H.;Souhassou, M.;Harkem[1998] [corundum saphire:blue, ruby:red]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CELL 4.757000 4.757000 12.987700 90.000000 90.000000 120.000000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SPCGRP R -3 C   TRIGONAL STRUCTURE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ATOM AL 1 0.000000 0.000000 0.352110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ATOM O  1 0.306260 0.306260 0.250000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SCATTERING FACTOR  COEFFICIENTS: AL     F= 0.345 CM-12 ; O      F= 0.581 CM-12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Reference: Acta Crystallographica B (1998) 54, 193-195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Physical parameters: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sigma_coh 15.683  coherent scattering cross section for Al2O3 in [barn]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sigma_inc 0.0188  incoherent scattering cross section for Al2O3 in [barn]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sigma_abs 0.4625  absorption scattering cross section for Al2O3 in [barn]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density   4.05    in [g/cm^3]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weight    101.96  in [g/mol] for Al2O3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multiplicity 6    in [Al2O3/unit cell]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Vc        254.52  volume of unit cell in [A^3]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T_m       2273    melting temperature in [K]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T_b       3773    boiling temperature in [K]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lattice_a 4.757   lattice parameter a in [Angs]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lattice_c 12.9877 lattice parameter c in [Angs]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lattice_cc 120    lattice angle gamma in [deg]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Format parameters: Lazy format &lt;http://icsd.ill.fr&gt;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column_j 17 multiplicity 'j'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column_d 6  d-spacing 'd' in [Angs]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column_F 13 norm of scattering factor |F| in [barn]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column_h 1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column_k 2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column_l 3</a:t>
            </a:r>
          </a:p>
          <a:p>
            <a:pPr algn="r">
              <a:defRPr sz="11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</a:t>
            </a:r>
          </a:p>
          <a:p>
            <a:pPr algn="r">
              <a:defRPr sz="11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# H  K   L  THETA  2THETA D VALUE  1/D**2 SIN2*1000  H  K   L INTENSITY 	/F(HKL)/       A(HKL)	   B(HKL) PHA.ANG. MULT   LPG</a:t>
            </a:r>
          </a:p>
          <a:p>
            <a:pPr algn="r">
              <a:defRPr sz="11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  1  0   1   6.35  12.71   4.5175  0.0490    12.25   1  0   1	  367.0 	     4.1	-4.08	      0.00  180.00  6  82.14</a:t>
            </a:r>
          </a:p>
          <a:p>
            <a:pPr algn="r">
              <a:defRPr sz="11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  0  0   3   7.10  14.20   4.0467  0.0611    15.27   0  0   3	  110.0 	     4.3	 4.32	      0.00    0.00  2  66.01</a:t>
            </a:r>
          </a:p>
          <a:p>
            <a:pPr algn="r">
              <a:defRPr sz="11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  0  1   2   7.57  15.13   3.7972  0.0694    17.34   0  1   2	   10.9 	     0.8	 0.84	      0.00    0.00  6  58.18</a:t>
            </a:r>
          </a:p>
          <a:p>
            <a:pPr algn="r">
              <a:defRPr sz="11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to get these files…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$MCSTAS/data</a:t>
            </a:r>
          </a:p>
          <a:p>
            <a:pPr lvl="1" marL="685800" indent="-228600">
              <a:buSzPct val="45000"/>
              <a:buChar char="l"/>
              <a:defRPr sz="2000"/>
            </a:pPr>
            <a:r>
              <a:t>Windows: c:\mcstas-2.3\lib\data</a:t>
            </a:r>
          </a:p>
          <a:p>
            <a:pPr lvl="1" marL="685800" indent="-228600">
              <a:buSzPct val="45000"/>
              <a:buChar char="l"/>
              <a:defRPr sz="2000"/>
            </a:pPr>
            <a:r>
              <a:t>Linux: /usr/(local)/share/mcstas/2.3/data</a:t>
            </a:r>
          </a:p>
          <a:p>
            <a:pPr lvl="1" marL="685800" indent="-228600">
              <a:buSzPct val="45000"/>
              <a:buChar char="l"/>
              <a:defRPr sz="2000"/>
            </a:pPr>
            <a:r>
              <a:t>OS X: /Applications/McStas-2.3/Contents/Resources/mcstas/2.3/data</a:t>
            </a:r>
          </a:p>
          <a:p>
            <a:pPr lvl="1" marL="685800" indent="-228600">
              <a:buSzPct val="45000"/>
              <a:buChar char="l"/>
              <a:defRPr sz="2000"/>
            </a:pPr>
          </a:p>
          <a:p>
            <a:pPr>
              <a:defRPr sz="2000"/>
            </a:pPr>
            <a:r>
              <a:t>- Or make your own via</a:t>
            </a:r>
          </a:p>
          <a:p>
            <a:pPr lvl="1" marL="685800" indent="-228600">
              <a:buSzPct val="45000"/>
              <a:buChar char="l"/>
              <a:defRPr sz="2000"/>
            </a:pPr>
            <a:r>
              <a:t>Finding a CIF file for the given structure</a:t>
            </a:r>
          </a:p>
          <a:p>
            <a:pPr lvl="2" marL="1143000" indent="-228600">
              <a:defRPr sz="2000"/>
            </a:pPr>
            <a:r>
              <a:t>e.g. from ICSD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http://icsd.fiz-karlsruhe.de</a:t>
            </a:r>
          </a:p>
          <a:p>
            <a:pPr lvl="1" marL="685800" indent="-228600">
              <a:buSzPct val="45000"/>
              <a:buChar char="l"/>
              <a:defRPr sz="2000"/>
            </a:pPr>
            <a:r>
              <a:t>Process it using</a:t>
            </a:r>
          </a:p>
          <a:p>
            <a:pPr lvl="2" marL="1143000" indent="-228600">
              <a:defRPr sz="2000"/>
            </a:pPr>
            <a:r>
              <a:t>cif2hkl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http://barns.ill.fr/cif2hkl.html</a:t>
            </a:r>
          </a:p>
          <a:p>
            <a:pPr lvl="2" marL="1143000" indent="-228600">
              <a:defRPr sz="2000"/>
            </a:pPr>
            <a:r>
              <a:t>Crystallographica, using the guide </a:t>
            </a:r>
          </a:p>
          <a:p>
            <a:pPr lvl="3" marL="1600200" indent="-228600">
              <a:buSzPct val="45000"/>
              <a:buChar char="l"/>
              <a:defRPr sz="20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https://github.com/McStasMcXtrace/McCode/wiki/Single-crystal---and-generating-its-input</a:t>
            </a:r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Laue diffractometers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 for single crystal diffraction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diffrac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401" y="1466286"/>
            <a:ext cx="8076898" cy="492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621" y="4868109"/>
            <a:ext cx="7553398" cy="2725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Powder diffractometers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Shape 183"/>
          <p:cNvSpPr/>
          <p:nvPr/>
        </p:nvSpPr>
        <p:spPr>
          <a:xfrm>
            <a:off x="182879" y="1371600"/>
            <a:ext cx="8961121" cy="79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45000"/>
              <a:buFont typeface="Helvetica"/>
              <a:buChar char="l"/>
              <a:defRPr sz="3200"/>
            </a:lvl1pPr>
          </a:lstStyle>
          <a:p>
            <a:pPr/>
            <a:r>
              <a:t>… for powder diffraction</a:t>
            </a:r>
          </a:p>
        </p:txBody>
      </p:sp>
      <p:pic>
        <p:nvPicPr>
          <p:cNvPr id="184" name="Pdiffract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172" y="1214684"/>
            <a:ext cx="8514756" cy="4865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96162" y="4720520"/>
            <a:ext cx="11557359" cy="2838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will now simulate both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 5.2 on powders</a:t>
            </a:r>
          </a:p>
          <a:p>
            <a:pPr/>
          </a:p>
          <a:p>
            <a:pPr/>
            <a:r>
              <a:t>Exercise 5.3 on single crystals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5.2 PowderN - intro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411" y="1646067"/>
            <a:ext cx="9400278" cy="50949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4944">
              <a:defRPr sz="3343"/>
            </a:lvl1pPr>
          </a:lstStyle>
          <a:p>
            <a:pPr/>
            <a:r>
              <a:t>5.2 PowderN - construct a simple instrument file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9" name="Shape 199"/>
          <p:cNvSpPr/>
          <p:nvPr/>
        </p:nvSpPr>
        <p:spPr>
          <a:xfrm>
            <a:off x="453689" y="1691570"/>
            <a:ext cx="8806181" cy="584454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/************************************************************************************************</a:t>
            </a:r>
          </a:p>
          <a:p>
            <a:pPr defTabSz="457200"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* Instrument: powder_simple.instr</a:t>
            </a:r>
          </a:p>
          <a:p>
            <a:pPr defTabSz="457200"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* %Description</a:t>
            </a:r>
          </a:p>
          <a:p>
            <a:pPr defTabSz="457200"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* A powder scattering example.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*</a:t>
            </a:r>
            <a:br/>
            <a:r>
              <a:t>* %Parameters</a:t>
            </a:r>
            <a:br/>
            <a:r>
              <a:t>* lambda: [Angs] incoming neutron wavelength (monochromatic)</a:t>
            </a:r>
            <a:br/>
            <a:r>
              <a:t>* material: [Angs] Powder structure file (lazy/fullprof/crystallographica) ************************************************************************************************/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DEFINE INSTRUMENT </a:t>
            </a:r>
            <a:r>
              <a:rPr b="1">
                <a:solidFill>
                  <a:srgbClr val="FF2500"/>
                </a:solidFill>
              </a:rPr>
              <a:t>powder_simple </a:t>
            </a:r>
            <a:r>
              <a:t>(</a:t>
            </a:r>
            <a:r>
              <a:rPr i="1">
                <a:solidFill>
                  <a:srgbClr val="FF2500"/>
                </a:solidFill>
              </a:rPr>
              <a:t>Lambda</a:t>
            </a:r>
            <a:r>
              <a:t>=2.36, </a:t>
            </a:r>
            <a:r>
              <a:rPr b="1"/>
              <a:t>string </a:t>
            </a:r>
            <a:r>
              <a:rPr i="1">
                <a:solidFill>
                  <a:srgbClr val="FF2500"/>
                </a:solidFill>
              </a:rPr>
              <a:t>material</a:t>
            </a:r>
            <a:r>
              <a:t>=</a:t>
            </a:r>
            <a:r>
              <a:rPr>
                <a:solidFill>
                  <a:srgbClr val="FF40FF"/>
                </a:solidFill>
              </a:rPr>
              <a:t>"Na2Ca3Al2F14.laz"</a:t>
            </a:r>
            <a:r>
              <a:t>)</a:t>
            </a:r>
            <a:br/>
            <a:r>
              <a:rPr>
                <a:solidFill>
                  <a:srgbClr val="0433FF"/>
                </a:solidFill>
              </a:rPr>
              <a:t>TRACE</a:t>
            </a:r>
            <a:endParaRPr>
              <a:solidFill>
                <a:srgbClr val="0433FF"/>
              </a:solidFill>
            </a:endParaRP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0433FF"/>
                </a:solidFill>
              </a:rPr>
              <a:t>COMPONENT </a:t>
            </a:r>
            <a:r>
              <a:rPr>
                <a:solidFill>
                  <a:srgbClr val="FF2500"/>
                </a:solidFill>
              </a:rPr>
              <a:t>Source</a:t>
            </a:r>
            <a:r>
              <a:t>= </a:t>
            </a:r>
            <a:r>
              <a:rPr>
                <a:solidFill>
                  <a:srgbClr val="018000"/>
                </a:solidFill>
              </a:rPr>
              <a:t>Source_simple</a:t>
            </a:r>
            <a:r>
              <a:t>(dist=1, radius=0.01, focus_xw=0.01, focus_yh=0.01, lambda0=</a:t>
            </a:r>
            <a:r>
              <a:rPr i="1">
                <a:solidFill>
                  <a:srgbClr val="FF2500"/>
                </a:solidFill>
              </a:rPr>
              <a:t>Lambda</a:t>
            </a:r>
            <a:r>
              <a:t>, dlambda=</a:t>
            </a:r>
            <a:r>
              <a:rPr i="1">
                <a:solidFill>
                  <a:srgbClr val="FF2500"/>
                </a:solidFill>
              </a:rPr>
              <a:t>Lambda</a:t>
            </a:r>
            <a:r>
              <a:t>*0.01)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AT </a:t>
            </a:r>
            <a:r>
              <a:t>(0,0,0) ABSOLUTE</a:t>
            </a:r>
            <a:br/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COMPONENT </a:t>
            </a:r>
            <a:r>
              <a:rPr>
                <a:solidFill>
                  <a:srgbClr val="FF2500"/>
                </a:solidFill>
              </a:rPr>
              <a:t>powder</a:t>
            </a:r>
            <a:r>
              <a:t>= </a:t>
            </a:r>
            <a:r>
              <a:rPr>
                <a:solidFill>
                  <a:srgbClr val="018000"/>
                </a:solidFill>
              </a:rPr>
              <a:t>PowderN</a:t>
            </a:r>
            <a:r>
              <a:t>(reflections = </a:t>
            </a:r>
            <a:r>
              <a:rPr i="1">
                <a:solidFill>
                  <a:srgbClr val="FF2500"/>
                </a:solidFill>
              </a:rPr>
              <a:t>material</a:t>
            </a:r>
            <a:r>
              <a:t>, radius = 0.005, yheight = 0.05)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AT </a:t>
            </a:r>
            <a:r>
              <a:t>(0,0,0.5) RELATIVE PREVIOUS</a:t>
            </a:r>
            <a:br/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COMPONENT </a:t>
            </a:r>
            <a:r>
              <a:rPr>
                <a:solidFill>
                  <a:srgbClr val="FF2500"/>
                </a:solidFill>
              </a:rPr>
              <a:t>banana</a:t>
            </a:r>
            <a:r>
              <a:t>= </a:t>
            </a:r>
            <a:r>
              <a:rPr>
                <a:solidFill>
                  <a:srgbClr val="018000"/>
                </a:solidFill>
              </a:rPr>
              <a:t>Monitor_nD</a:t>
            </a:r>
            <a:r>
              <a:t>(xwidth=1, yheight=0.3, </a:t>
            </a:r>
            <a:r>
              <a:t>options=</a:t>
            </a:r>
            <a:r>
              <a:t>"banana ; theta limits=[10,130] bins=240 ; y bins=50”</a:t>
            </a:r>
            <a:r>
              <a:t>)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AT </a:t>
            </a:r>
            <a:r>
              <a:t>(0,0,0) RELATIVE PREVIOUS </a:t>
            </a:r>
          </a:p>
          <a:p>
            <a:pPr defTabSz="457200">
              <a:spcBef>
                <a:spcPts val="1200"/>
              </a:spcBef>
              <a:defRPr sz="1300">
                <a:solidFill>
                  <a:srgbClr val="0433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END </a:t>
            </a:r>
          </a:p>
        </p:txBody>
      </p:sp>
      <p:sp>
        <p:nvSpPr>
          <p:cNvPr id="200" name="Shape 200"/>
          <p:cNvSpPr/>
          <p:nvPr/>
        </p:nvSpPr>
        <p:spPr>
          <a:xfrm>
            <a:off x="445316" y="1272470"/>
            <a:ext cx="5313374" cy="41416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Construct the below instrument file using mcgui….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5.2 - PowderN and datafiles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Shape 205"/>
          <p:cNvSpPr/>
          <p:nvPr/>
        </p:nvSpPr>
        <p:spPr>
          <a:xfrm>
            <a:off x="157594" y="1559242"/>
            <a:ext cx="9684282" cy="497459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The equations from </a:t>
            </a:r>
            <a:r>
              <a:rPr i="1"/>
              <a:t>Squires</a:t>
            </a:r>
            <a:r>
              <a:t> relating to powders have been directly implemented in the </a:t>
            </a:r>
            <a:r>
              <a:rPr b="1" i="1"/>
              <a:t>PowderN </a:t>
            </a:r>
            <a:r>
              <a:t>component.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This handles single, coherent scattering and many </a:t>
            </a:r>
            <a:r>
              <a:rPr i="1"/>
              <a:t>d</a:t>
            </a:r>
            <a:r>
              <a:t>-spacing structure factors, with absorption correction and incoherent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elastic scattering. However, no multiple or inelastic scattering is taken into account,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which the </a:t>
            </a:r>
            <a:r>
              <a:rPr i="1"/>
              <a:t>Isotropic_Sqw </a:t>
            </a:r>
            <a:r>
              <a:t>component can cope with, in its powder mode (see exercise 9.4).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In the example at hand, we present a usage example which produces so-called Debye-Scherrer rings from a structure factor list.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The model geometry is shown in the </a:t>
            </a:r>
            <a:r>
              <a:rPr b="1" i="1"/>
              <a:t>left</a:t>
            </a:r>
            <a:r>
              <a:t> figure on next page, and the 2D ideal diffraction detector in the </a:t>
            </a:r>
            <a:r>
              <a:rPr b="1" i="1"/>
              <a:t>right</a:t>
            </a:r>
            <a:r>
              <a:t> figure on next page,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for a Na</a:t>
            </a:r>
            <a:r>
              <a:rPr baseline="-10714"/>
              <a:t>2</a:t>
            </a:r>
            <a:r>
              <a:t>Ca</a:t>
            </a:r>
            <a:r>
              <a:rPr baseline="-10714"/>
              <a:t>3</a:t>
            </a:r>
            <a:r>
              <a:t>Al</a:t>
            </a:r>
            <a:r>
              <a:rPr baseline="-10714"/>
              <a:t>2</a:t>
            </a:r>
            <a:r>
              <a:t>F</a:t>
            </a:r>
            <a:r>
              <a:rPr baseline="-10714"/>
              <a:t>14 </a:t>
            </a:r>
            <a:r>
              <a:t>reference powder. The choice of the material may be any file adapted from </a:t>
            </a:r>
            <a:r>
              <a:rPr i="1"/>
              <a:t>Lazy/Pulverix </a:t>
            </a:r>
            <a:r>
              <a:t>implemented in the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ICSD database and </a:t>
            </a:r>
            <a:r>
              <a:rPr i="1"/>
              <a:t>Fullprof </a:t>
            </a:r>
            <a:r>
              <a:t>(extension </a:t>
            </a:r>
            <a:r>
              <a:rPr i="1"/>
              <a:t>.laz</a:t>
            </a:r>
            <a:r>
              <a:t>) or </a:t>
            </a:r>
            <a:r>
              <a:rPr i="1"/>
              <a:t>Crystallographica </a:t>
            </a:r>
            <a:r>
              <a:t>(extension </a:t>
            </a:r>
            <a:r>
              <a:rPr i="1"/>
              <a:t>.lau </a:t>
            </a:r>
            <a:r>
              <a:t>also used for crystals). Currently, </a:t>
            </a:r>
            <a:r>
              <a:rPr i="1"/>
              <a:t>McStas </a:t>
            </a:r>
            <a:r>
              <a:t>includes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a material data base of about 70 powder and crystal definitions commonly used in neutron scattering. These can be listed from the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rPr i="1"/>
              <a:t>McGUI/Help/Component Library Index </a:t>
            </a:r>
            <a:r>
              <a:t>menu item, and you may easily add your own materials. The material volume may be a box, 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a sphere and a cylinder, which all can be bulk or hollow geometries, including concentric arrangements, which we will hear about in</a:t>
            </a:r>
          </a:p>
          <a:p>
            <a:pPr defTabSz="457200">
              <a:spcBef>
                <a:spcPts val="1200"/>
              </a:spcBef>
              <a:defRPr sz="1400">
                <a:latin typeface="Times"/>
                <a:ea typeface="Times"/>
                <a:cs typeface="Times"/>
                <a:sym typeface="Times"/>
              </a:defRPr>
            </a:pPr>
            <a:r>
              <a:t>exercise 11.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5.2 Perform simulations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069" y="3279588"/>
            <a:ext cx="9746962" cy="414982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436805" y="1240719"/>
            <a:ext cx="8414096" cy="201436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Please run your newly created instrument file in trace mode and simulation mode</a:t>
            </a:r>
          </a:p>
          <a:p>
            <a:pPr/>
            <a:r>
              <a:t>to see output like the ones below.</a:t>
            </a:r>
          </a:p>
          <a:p>
            <a:pPr/>
          </a:p>
          <a:p>
            <a:pPr/>
            <a:r>
              <a:t>Investigate how the peak positions change with varied wavelength, try +/1 Å in </a:t>
            </a:r>
          </a:p>
          <a:p>
            <a:pPr/>
            <a:r>
              <a:t>wavelength.</a:t>
            </a:r>
          </a:p>
          <a:p>
            <a:pPr/>
          </a:p>
          <a:p>
            <a:pPr/>
            <a:r>
              <a:t>Also try choosing another material from your MCSTAS/data directory.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Caution!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start by a few-slide </a:t>
            </a:r>
            <a:r>
              <a:t>hand-waving </a:t>
            </a:r>
            <a:r>
              <a:t>introduction to scattering from condensed matter / crystallography which are disciplines in their own right… </a:t>
            </a:r>
            <a:r>
              <a:t>:-)</a:t>
            </a:r>
          </a:p>
          <a:p>
            <a:pPr/>
          </a:p>
          <a:p>
            <a:pPr/>
          </a:p>
          <a:p>
            <a:pPr/>
          </a:p>
          <a:p>
            <a:pPr/>
            <a:r>
              <a:t>Fasten your seat belts! 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6500" y="3257550"/>
            <a:ext cx="1749641" cy="1528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4866" y="5701309"/>
            <a:ext cx="2292908" cy="1474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5.2 Optional extras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/>
        </p:nvSpPr>
        <p:spPr>
          <a:xfrm>
            <a:off x="436805" y="1240719"/>
            <a:ext cx="8111938" cy="2547762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/>
            <a:r>
              <a:t>As a final optional PowderN exercise, try</a:t>
            </a:r>
          </a:p>
          <a:p>
            <a:pPr algn="r"/>
          </a:p>
          <a:p>
            <a:pPr marL="228600" indent="-228600" algn="r">
              <a:buSzPct val="100000"/>
              <a:buChar char="•"/>
            </a:pPr>
            <a:r>
              <a:t>Decreasing and increasing</a:t>
            </a:r>
          </a:p>
          <a:p>
            <a:pPr lvl="1" marL="685800" indent="-228600" algn="r">
              <a:buSzPct val="100000"/>
              <a:buChar char="•"/>
            </a:pPr>
            <a:r>
              <a:t>Comment on the results</a:t>
            </a:r>
          </a:p>
          <a:p>
            <a:pPr marL="228600" indent="-228600" algn="r">
              <a:buSzPct val="100000"/>
              <a:buChar char="•"/>
            </a:pPr>
          </a:p>
          <a:p>
            <a:pPr marL="228600" indent="-228600" algn="r">
              <a:buSzPct val="100000"/>
              <a:buChar char="•"/>
            </a:pPr>
            <a:r>
              <a:t>What is the effect of changing the sample size?</a:t>
            </a:r>
          </a:p>
          <a:p>
            <a:pPr lvl="1" marL="685800" indent="-228600" algn="r">
              <a:buSzPct val="100000"/>
              <a:buChar char="•"/>
            </a:pPr>
            <a:r>
              <a:t>Comment on the results</a:t>
            </a:r>
          </a:p>
          <a:p>
            <a:pPr marL="228600" indent="-228600" algn="r">
              <a:buSzPct val="100000"/>
              <a:buChar char="•"/>
            </a:pPr>
          </a:p>
          <a:p>
            <a:pPr algn="r"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5.3 Single_crystal - intro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Shape 221"/>
          <p:cNvSpPr/>
          <p:nvPr/>
        </p:nvSpPr>
        <p:spPr>
          <a:xfrm>
            <a:off x="230427" y="2333469"/>
            <a:ext cx="9610246" cy="378714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t>When the sample is a single crystal, the averaging on many crystallites that is responsible for the scattering rings in a powder does not apply. </a:t>
            </a:r>
          </a:p>
          <a:p>
            <a:pPr defTabSz="457200">
              <a:spcBef>
                <a:spcPts val="1200"/>
              </a:spcBef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t>The Bragg law is still valid, but similarly as a mirror, each atomic plane selects a single reflected monochromatic ray. As there are many structural planes available, a polychromatic neutron beam will be scattered as a large number of distinct rays, forming spots on detectors. </a:t>
            </a:r>
          </a:p>
          <a:p>
            <a:pPr defTabSz="457200">
              <a:spcBef>
                <a:spcPts val="1200"/>
              </a:spcBef>
              <a:defRPr sz="2100">
                <a:latin typeface="Times"/>
                <a:ea typeface="Times"/>
                <a:cs typeface="Times"/>
                <a:sym typeface="Times"/>
              </a:defRPr>
            </a:pPr>
            <a:r>
              <a:t>This happens in the monochromators as discussed during the session on optics, but in this case only one reflection of interest is used, the others are scattered around, generating background.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0936">
              <a:defRPr sz="3036"/>
            </a:lvl1pPr>
          </a:lstStyle>
          <a:p>
            <a:pPr/>
            <a:r>
              <a:t>5.3 Single_crystal - construct a simple instrument file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hape 226"/>
          <p:cNvSpPr/>
          <p:nvPr/>
        </p:nvSpPr>
        <p:spPr>
          <a:xfrm>
            <a:off x="296916" y="920799"/>
            <a:ext cx="5313373" cy="414162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/>
          </a:lstStyle>
          <a:p>
            <a:pPr/>
            <a:r>
              <a:t>Construct the below instrument file using mcgui…. </a:t>
            </a:r>
          </a:p>
        </p:txBody>
      </p:sp>
      <p:sp>
        <p:nvSpPr>
          <p:cNvPr id="227" name="Shape 227"/>
          <p:cNvSpPr/>
          <p:nvPr/>
        </p:nvSpPr>
        <p:spPr>
          <a:xfrm>
            <a:off x="298737" y="1297870"/>
            <a:ext cx="9473626" cy="625094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/************************************************************************************************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* Instrument: single_crystal.instr</a:t>
            </a:r>
            <a:br/>
            <a:r>
              <a:t>* %Description</a:t>
            </a:r>
            <a:br/>
            <a:r>
              <a:t>* A single crystal scattering example.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*</a:t>
            </a:r>
            <a:br/>
            <a:r>
              <a:t>* %Parameters</a:t>
            </a:r>
            <a:br/>
            <a:r>
              <a:t>* lambda: [Angs] neutron wavelength selected by the monochromator ************************************************************************************************/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DEFINE INSTRUMENT </a:t>
            </a:r>
            <a:r>
              <a:rPr>
                <a:solidFill>
                  <a:srgbClr val="018000"/>
                </a:solidFill>
              </a:rPr>
              <a:t>single_crystal </a:t>
            </a:r>
            <a:r>
              <a:t>(</a:t>
            </a:r>
            <a:r>
              <a:rPr i="1">
                <a:solidFill>
                  <a:srgbClr val="FF2500"/>
                </a:solidFill>
              </a:rPr>
              <a:t>Lambda</a:t>
            </a:r>
            <a:r>
              <a:t>=1, </a:t>
            </a:r>
            <a:r>
              <a:rPr b="1"/>
              <a:t>string </a:t>
            </a:r>
            <a:r>
              <a:rPr i="1">
                <a:solidFill>
                  <a:srgbClr val="FF2500"/>
                </a:solidFill>
              </a:rPr>
              <a:t>material</a:t>
            </a:r>
            <a:r>
              <a:t>=</a:t>
            </a:r>
            <a:r>
              <a:rPr>
                <a:solidFill>
                  <a:srgbClr val="FF40FF"/>
                </a:solidFill>
              </a:rPr>
              <a:t>"C_graphite.lau"</a:t>
            </a:r>
            <a:r>
              <a:t>)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TRACE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0433FF"/>
                </a:solidFill>
              </a:rPr>
              <a:t>COMPONENT </a:t>
            </a:r>
            <a:r>
              <a:rPr>
                <a:solidFill>
                  <a:srgbClr val="FF2500"/>
                </a:solidFill>
              </a:rPr>
              <a:t>Source</a:t>
            </a:r>
            <a:r>
              <a:t>= </a:t>
            </a:r>
            <a:r>
              <a:rPr>
                <a:solidFill>
                  <a:srgbClr val="018000"/>
                </a:solidFill>
              </a:rPr>
              <a:t>Source_simple</a:t>
            </a:r>
            <a:r>
              <a:t>(dist=1, radius=0.01, focus_xw=0.01, focus_yh=0.01, lambda0=</a:t>
            </a:r>
            <a:r>
              <a:rPr i="1">
                <a:solidFill>
                  <a:srgbClr val="FF2500"/>
                </a:solidFill>
              </a:rPr>
              <a:t>Lambda </a:t>
            </a:r>
            <a:r>
              <a:t>dlambda=0.2*</a:t>
            </a:r>
            <a:r>
              <a:rPr i="1">
                <a:solidFill>
                  <a:srgbClr val="FF2500"/>
                </a:solidFill>
              </a:rPr>
              <a:t>Lambda</a:t>
            </a:r>
            <a:r>
              <a:t>),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AT </a:t>
            </a:r>
            <a:r>
              <a:t>(0,0,0) ABSOLUTE</a:t>
            </a:r>
          </a:p>
          <a:p>
            <a:pPr defTabSz="457200">
              <a:defRPr sz="1300">
                <a:solidFill>
                  <a:srgbClr val="018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COMPONENT </a:t>
            </a:r>
            <a:r>
              <a:rPr>
                <a:solidFill>
                  <a:srgbClr val="FF2500"/>
                </a:solidFill>
              </a:rPr>
              <a:t>SX </a:t>
            </a:r>
            <a:r>
              <a:rPr>
                <a:solidFill>
                  <a:srgbClr val="000000"/>
                </a:solidFill>
              </a:rPr>
              <a:t>= </a:t>
            </a:r>
            <a:r>
              <a:t>Single_crystal</a:t>
            </a:r>
            <a:r>
              <a:rPr>
                <a:solidFill>
                  <a:srgbClr val="000000"/>
                </a:solidFill>
              </a:rPr>
              <a:t>(</a:t>
            </a:r>
            <a:endParaRPr>
              <a:solidFill>
                <a:srgbClr val="000000"/>
              </a:solidFill>
            </a:endParaRP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t>xwidth = 0.002, yheight = 0.1, zdepth = 0.1, mosaic = 30, reflections = </a:t>
            </a:r>
            <a:r>
              <a:rPr i="1">
                <a:solidFill>
                  <a:srgbClr val="FF2500"/>
                </a:solidFill>
              </a:rPr>
              <a:t>material</a:t>
            </a:r>
            <a:r>
              <a:t>, barns=0, ax=0, ay=2.14,az=­1.24,</a:t>
            </a:r>
            <a:br/>
            <a:r>
              <a:t>bx=0, by=0, bz= 2.47, cx=6.71,cy=0, cz= 0, absorption = 0.014, incoherent = 0.004)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AT </a:t>
            </a:r>
            <a:r>
              <a:t>(0,0,0.5) RELATIVE PREVIOUS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ROTATED </a:t>
            </a:r>
            <a:r>
              <a:t>(0,45,0) RELATIVE PREVIOUS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COMPONENT </a:t>
            </a:r>
            <a:r>
              <a:rPr>
                <a:solidFill>
                  <a:srgbClr val="FF2500"/>
                </a:solidFill>
              </a:rPr>
              <a:t>banana</a:t>
            </a:r>
            <a:r>
              <a:t>= </a:t>
            </a:r>
            <a:r>
              <a:rPr>
                <a:solidFill>
                  <a:srgbClr val="018000"/>
                </a:solidFill>
              </a:rPr>
              <a:t>Monitor_nD</a:t>
            </a:r>
            <a:r>
              <a:t>(xwidth=1, yheight=1, </a:t>
            </a:r>
            <a:r>
              <a:t>options=</a:t>
            </a:r>
            <a:r>
              <a:t>"banana ; theta limits=[10,130] bins=240 ; y bins=100"</a:t>
            </a:r>
            <a:r>
              <a:t>) </a:t>
            </a:r>
          </a:p>
          <a:p>
            <a:pPr defTabSz="457200">
              <a:spcBef>
                <a:spcPts val="1200"/>
              </a:spcBef>
              <a:defRPr sz="1300">
                <a:latin typeface="Times"/>
                <a:ea typeface="Times"/>
                <a:cs typeface="Times"/>
                <a:sym typeface="Times"/>
              </a:defRPr>
            </a:pPr>
            <a:r>
              <a:rPr>
                <a:solidFill>
                  <a:srgbClr val="0433FF"/>
                </a:solidFill>
              </a:rPr>
              <a:t>AT </a:t>
            </a:r>
            <a:r>
              <a:t>(0,0,0.5) RELATIVE Source </a:t>
            </a:r>
          </a:p>
          <a:p>
            <a:pPr defTabSz="457200">
              <a:spcBef>
                <a:spcPts val="1200"/>
              </a:spcBef>
              <a:defRPr sz="1300">
                <a:solidFill>
                  <a:srgbClr val="0433FF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END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5.3 Single_crystal input parameters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Shape 232"/>
          <p:cNvSpPr/>
          <p:nvPr/>
        </p:nvSpPr>
        <p:spPr>
          <a:xfrm>
            <a:off x="3796" y="-982428"/>
            <a:ext cx="10063508" cy="559451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100"/>
            </a:pPr>
            <a:r>
              <a:t>The </a:t>
            </a:r>
            <a:r>
              <a:t>Single_crystal </a:t>
            </a:r>
            <a:r>
              <a:t>component is used the same way as the </a:t>
            </a:r>
            <a:r>
              <a:t>PowderN</a:t>
            </a:r>
            <a:r>
              <a:t>, but only accepts </a:t>
            </a:r>
            <a:r>
              <a:t>.lau </a:t>
            </a:r>
            <a:r>
              <a:t>type files from e.g. </a:t>
            </a:r>
            <a:r>
              <a:t>Crystallographica</a:t>
            </a:r>
            <a:r>
              <a:t>. 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This component models coherent and incoherent elastic scattering, with multiple scattering and secondary absorption. 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The material volume may be a box, a sphere and a cylinder, which all can be bulk or hollow geometries, including concentric arrangements. 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The instrument geometry resembles the previous one for PowderN, now with a tilted graphite plate at the sample. As expected, the scattering shows a number of spots, which each select a single wavelength. The central spot is the direct, transmitted beam. 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Currently, McStas does not provide simple ways to add inelastic scattering on top of a mono-crystalline structure, even though there is a way to simulate the neutron scattering on a a simple phonon dispersion.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5.3 Perform simulations</a:t>
            </a: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 perform trace to see that all looks OK, then a simulation that should give you output like this: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150" y="2533401"/>
            <a:ext cx="5892579" cy="5213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5.3 Optional extras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 an instrument input parameter </a:t>
            </a:r>
            <a:r>
              <a:t>omega </a:t>
            </a:r>
            <a:r>
              <a:t>to allow rotating the sample.</a:t>
            </a:r>
          </a:p>
          <a:p>
            <a:pPr/>
          </a:p>
          <a:p>
            <a:pPr/>
            <a:r>
              <a:t>Perform a </a:t>
            </a:r>
            <a:r>
              <a:t>scan and look in the subfolders how the spots move on the detector.</a:t>
            </a:r>
          </a:p>
          <a:p>
            <a:pPr/>
          </a:p>
          <a:p>
            <a:pPr/>
            <a:r>
              <a:t>Also try </a:t>
            </a:r>
          </a:p>
          <a:p>
            <a:pPr/>
          </a:p>
          <a:p>
            <a:pPr algn="r">
              <a:lnSpc>
                <a:spcPct val="10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t>Decreasing and increasing the wavelength spread</a:t>
            </a:r>
          </a:p>
          <a:p>
            <a:pPr lvl="1" marL="685800" indent="-228600" algn="r">
              <a:lnSpc>
                <a:spcPct val="100000"/>
              </a:lnSpc>
              <a:spcBef>
                <a:spcPts val="0"/>
              </a:spcBef>
              <a:buSzPct val="100000"/>
              <a:buFontTx/>
              <a:buChar char="•"/>
              <a:defRPr sz="1800"/>
            </a:pPr>
            <a:r>
              <a:t>Comment on the results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/>
            </a:pPr>
            <a:r>
              <a:t> </a:t>
            </a:r>
          </a:p>
        </p:txBody>
      </p:sp>
      <p:sp>
        <p:nvSpPr>
          <p:cNvPr id="241" name="Shape 24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9.3 Optional extras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/>
            </a:pPr>
            <a:r>
              <a:t>An additional complex geometry enables to use any point set to describe the material volume (</a:t>
            </a:r>
            <a:r>
              <a:t>geomview </a:t>
            </a:r>
            <a:r>
              <a:t>OFF file).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/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/>
            </a:pPr>
            <a:r>
              <a:t>Try the same simulations with an OFF file from the MCSTAS/data directory</a:t>
            </a:r>
          </a:p>
        </p:txBody>
      </p:sp>
      <p:sp>
        <p:nvSpPr>
          <p:cNvPr id="245" name="Shape 2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 of further reading….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Others explains the details much better than myself, e.g.:</a:t>
            </a: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</a:p>
          <a:p>
            <a:pPr>
              <a:defRPr sz="2500"/>
            </a:pPr>
          </a:p>
        </p:txBody>
      </p:sp>
      <p:pic>
        <p:nvPicPr>
          <p:cNvPr id="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6" y="3553714"/>
            <a:ext cx="2582740" cy="352643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7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874" y="1884878"/>
            <a:ext cx="7219792" cy="1498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7033" y="2358733"/>
            <a:ext cx="4433006" cy="573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48988" y="3553714"/>
            <a:ext cx="3928616" cy="1852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21791">
              <a:defRPr sz="2992"/>
            </a:lvl1pPr>
          </a:lstStyle>
          <a:p>
            <a:pPr/>
            <a:r>
              <a:t>Single neutron elastic scattering on individual nucleus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1" name="PreviewScreenSnapz0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917" y="1199211"/>
            <a:ext cx="8477406" cy="5115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726" y="6447164"/>
            <a:ext cx="6011585" cy="81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2123359" y="1266120"/>
            <a:ext cx="4627631" cy="6310405"/>
            <a:chOff x="0" y="0"/>
            <a:chExt cx="4627630" cy="6310404"/>
          </a:xfrm>
        </p:grpSpPr>
        <p:pic>
          <p:nvPicPr>
            <p:cNvPr id="84" name="PreviewScreenSnapz016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627631" cy="6310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53634" y="5987200"/>
              <a:ext cx="962674" cy="3098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60023" y="1405545"/>
              <a:ext cx="191136" cy="174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73075" y="59560"/>
              <a:ext cx="209340" cy="1911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1543" y="1412265"/>
              <a:ext cx="269474" cy="2694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99063" y="787666"/>
              <a:ext cx="269474" cy="269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pasted-image.tif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60606" y="0"/>
              <a:ext cx="312695" cy="967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Interference of elastic scattering from a lattice of nuclei (crystal/crystallite)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$$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sz="2904"/>
            </a:lvl1pPr>
          </a:lstStyle>
          <a:p>
            <a:pPr/>
            <a:r>
              <a:t>Interference of elastic scattering from a lattice of nuclei (crystal/crystallite)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$$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9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4835" y="4665436"/>
            <a:ext cx="4012970" cy="622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4320" y="5922385"/>
            <a:ext cx="1314001" cy="381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176" y="1424074"/>
            <a:ext cx="3240657" cy="2371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85391" y="2489789"/>
            <a:ext cx="4347298" cy="43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59315" y="4180302"/>
            <a:ext cx="4655592" cy="372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59315" y="5643508"/>
            <a:ext cx="5263086" cy="116283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5410927" y="4366771"/>
            <a:ext cx="2432795" cy="722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26" fill="norm" stroke="1" extrusionOk="0">
                <a:moveTo>
                  <a:pt x="0" y="8542"/>
                </a:moveTo>
                <a:cubicBezTo>
                  <a:pt x="8105" y="-5074"/>
                  <a:pt x="15305" y="-2413"/>
                  <a:pt x="21600" y="16526"/>
                </a:cubicBezTo>
              </a:path>
            </a:pathLst>
          </a:custGeom>
          <a:ln w="25400">
            <a:solidFill>
              <a:schemeClr val="accent1"/>
            </a:solidFill>
            <a:head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sp>
        <p:nvSpPr>
          <p:cNvPr id="106" name="Shape 106"/>
          <p:cNvSpPr/>
          <p:nvPr/>
        </p:nvSpPr>
        <p:spPr>
          <a:xfrm>
            <a:off x="7109579" y="5070903"/>
            <a:ext cx="166683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Structure factor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defTabSz="758951">
              <a:defRPr sz="3652"/>
            </a:pPr>
            <a:r>
              <a:t>From single crystal / crystallite to powder….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Single crystal     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xfrm>
            <a:off x="-161437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pic>
        <p:nvPicPr>
          <p:cNvPr id="11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291" y="2291119"/>
            <a:ext cx="1644745" cy="227336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2871295" y="1266120"/>
            <a:ext cx="3055153" cy="105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marL="153162" indent="-153162" defTabSz="612648">
              <a:lnSpc>
                <a:spcPct val="90000"/>
              </a:lnSpc>
              <a:spcBef>
                <a:spcPts val="600"/>
              </a:spcBef>
              <a:buSzPct val="45000"/>
              <a:buFont typeface="Helvetica"/>
              <a:buChar char="l"/>
              <a:defRPr sz="2144"/>
            </a:pPr>
            <a:r>
              <a:t>Polycrystal with a little disorder, i.e. a </a:t>
            </a:r>
            <a:r>
              <a:t>preferred orientation, texture</a:t>
            </a:r>
          </a:p>
        </p:txBody>
      </p:sp>
      <p:pic>
        <p:nvPicPr>
          <p:cNvPr id="11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074235">
            <a:off x="3292179" y="2900326"/>
            <a:ext cx="369566" cy="51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65179">
            <a:off x="3776812" y="2645239"/>
            <a:ext cx="359553" cy="496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400862">
            <a:off x="4016079" y="3179726"/>
            <a:ext cx="369566" cy="51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61690">
            <a:off x="3469814" y="3364028"/>
            <a:ext cx="418303" cy="5781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Group 122"/>
          <p:cNvGrpSpPr/>
          <p:nvPr/>
        </p:nvGrpSpPr>
        <p:grpSpPr>
          <a:xfrm rot="2635433">
            <a:off x="3561493" y="3700982"/>
            <a:ext cx="1329174" cy="1390191"/>
            <a:chOff x="0" y="-1013"/>
            <a:chExt cx="1329173" cy="1390189"/>
          </a:xfrm>
        </p:grpSpPr>
        <p:pic>
          <p:nvPicPr>
            <p:cNvPr id="118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8224443">
              <a:off x="127837" y="306355"/>
              <a:ext cx="362756" cy="50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335276">
              <a:off x="603540" y="55968"/>
              <a:ext cx="352928" cy="487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8301417">
              <a:off x="838399" y="580606"/>
              <a:ext cx="362756" cy="50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0101908">
              <a:off x="302199" y="761513"/>
              <a:ext cx="410595" cy="567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27" name="Group 127"/>
          <p:cNvGrpSpPr/>
          <p:nvPr/>
        </p:nvGrpSpPr>
        <p:grpSpPr>
          <a:xfrm rot="1675829">
            <a:off x="4513556" y="2753681"/>
            <a:ext cx="1318562" cy="1379243"/>
            <a:chOff x="5182" y="-657"/>
            <a:chExt cx="1318560" cy="1379241"/>
          </a:xfrm>
        </p:grpSpPr>
        <p:pic>
          <p:nvPicPr>
            <p:cNvPr id="123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8996237">
              <a:off x="127837" y="306355"/>
              <a:ext cx="362756" cy="501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245705">
              <a:off x="603540" y="55968"/>
              <a:ext cx="352928" cy="487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9000215">
              <a:off x="838399" y="580606"/>
              <a:ext cx="362756" cy="501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0520125">
              <a:off x="302199" y="761513"/>
              <a:ext cx="410595" cy="5675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8" name="Potassium_Humate_Shiny_Powder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0142" y="2705010"/>
            <a:ext cx="3367699" cy="189621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6621780" y="1310923"/>
            <a:ext cx="2170586" cy="73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141731" indent="-141731" defTabSz="566927">
              <a:lnSpc>
                <a:spcPct val="90000"/>
              </a:lnSpc>
              <a:spcBef>
                <a:spcPts val="600"/>
              </a:spcBef>
              <a:buSzPct val="45000"/>
              <a:buFont typeface="Helvetica"/>
              <a:buChar char="l"/>
              <a:defRPr sz="1984"/>
            </a:lvl1pPr>
          </a:lstStyle>
          <a:p>
            <a:pPr/>
            <a:r>
              <a:t>Powder with complete disorder</a:t>
            </a:r>
          </a:p>
        </p:txBody>
      </p:sp>
      <p:pic>
        <p:nvPicPr>
          <p:cNvPr id="130" name="FibDiffSketch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54297" y="5103790"/>
            <a:ext cx="1943730" cy="1943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figure7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5357" y="5263562"/>
            <a:ext cx="1644745" cy="1624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398651">
            <a:off x="42524" y="5580121"/>
            <a:ext cx="2476279" cy="103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40105" y="5138194"/>
            <a:ext cx="2005784" cy="16669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8859" y="1799355"/>
            <a:ext cx="4583562" cy="225262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pPr/>
            <a:r>
              <a:t>Lattices - in direct and reciprocal space…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82880" indent="-182880" defTabSz="731520">
              <a:spcBef>
                <a:spcPts val="800"/>
              </a:spcBef>
              <a:defRPr sz="2560"/>
            </a:pPr>
            <a:r>
              <a:t>Direct space atomic locations</a:t>
            </a: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  <a:r>
              <a:t>    Reciprocal space reflection points…</a:t>
            </a: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</a:p>
          <a:p>
            <a:pPr marL="182880" indent="-182880" defTabSz="731520">
              <a:spcBef>
                <a:spcPts val="800"/>
              </a:spcBef>
              <a:defRPr sz="2560"/>
            </a:pPr>
            <a:r>
              <a:t>     Each characterised by its </a:t>
            </a:r>
            <a:r>
              <a:t>Miller indices</a:t>
            </a:r>
          </a:p>
          <a:p>
            <a:pPr marL="182880" indent="-182880" defTabSz="731520">
              <a:spcBef>
                <a:spcPts val="800"/>
              </a:spcBef>
              <a:defRPr sz="2560"/>
            </a:pP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611" y="1923323"/>
            <a:ext cx="4055373" cy="2224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4253" y="1923323"/>
            <a:ext cx="2103114" cy="506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7833" y="4861693"/>
            <a:ext cx="3588663" cy="548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24249" y="4864040"/>
            <a:ext cx="2373191" cy="49832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222250" y="4597400"/>
            <a:ext cx="408911" cy="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4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10830" y="4817097"/>
            <a:ext cx="1580192" cy="72900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 flipV="1">
            <a:off x="4867895" y="5435600"/>
            <a:ext cx="1" cy="2642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6" name="Shape 146"/>
          <p:cNvSpPr/>
          <p:nvPr/>
        </p:nvSpPr>
        <p:spPr>
          <a:xfrm flipV="1">
            <a:off x="5405562" y="5440839"/>
            <a:ext cx="1" cy="2642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7" name="Shape 147"/>
          <p:cNvSpPr/>
          <p:nvPr/>
        </p:nvSpPr>
        <p:spPr>
          <a:xfrm flipV="1">
            <a:off x="5934695" y="5422900"/>
            <a:ext cx="1" cy="2642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8" name="Shape 148"/>
          <p:cNvSpPr/>
          <p:nvPr/>
        </p:nvSpPr>
        <p:spPr>
          <a:xfrm>
            <a:off x="222250" y="5934899"/>
            <a:ext cx="408911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9837" y="5973949"/>
            <a:ext cx="5984002" cy="81150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 flipV="1">
            <a:off x="3382517" y="6553199"/>
            <a:ext cx="1" cy="2642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51" name="Shape 151"/>
          <p:cNvSpPr/>
          <p:nvPr/>
        </p:nvSpPr>
        <p:spPr>
          <a:xfrm>
            <a:off x="882264" y="6858403"/>
            <a:ext cx="166683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/>
          </a:lstStyle>
          <a:p>
            <a:pPr/>
            <a:r>
              <a:t>Structure factor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Input for the Single_crystal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800"/>
            </a:pPr>
            <a:r>
              <a:t>Lau datafiles</a:t>
            </a:r>
          </a:p>
          <a:p>
            <a:pPr marL="0" indent="0">
              <a:buSzTx/>
              <a:buNone/>
              <a:defRPr sz="28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header</a:t>
            </a:r>
          </a:p>
          <a:p>
            <a:pPr marL="0" indent="0">
              <a:buSzTx/>
              <a:buNone/>
              <a:defRPr sz="2800"/>
            </a:pPr>
            <a:r>
              <a:t>+</a:t>
            </a:r>
          </a:p>
          <a:p>
            <a:pPr marL="0" indent="0">
              <a:buSzTx/>
              <a:buNone/>
              <a:defRPr sz="28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reflection list</a:t>
            </a:r>
          </a:p>
          <a:p>
            <a:pPr marL="0" indent="0">
              <a:buSzTx/>
              <a:buNone/>
              <a:defRPr sz="2800"/>
            </a:pPr>
          </a:p>
          <a:p>
            <a:pPr marL="0" indent="0">
              <a:buSzTx/>
              <a:buNone/>
              <a:defRPr sz="2800"/>
            </a:pPr>
            <a:r>
              <a:t>Can be used with Single_crystal, PowderN, Isotropic_Sqw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68399" y="7211439"/>
            <a:ext cx="229838" cy="349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Shape 156"/>
          <p:cNvSpPr/>
          <p:nvPr/>
        </p:nvSpPr>
        <p:spPr>
          <a:xfrm>
            <a:off x="89345" y="1012119"/>
            <a:ext cx="7900033" cy="64872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TITLE *Aluminum-Al-[FM3-M] Miller, H.P.jr.;DuMond, J.W.M.[1942] at 298 K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CELL 4.049320 4.049320 4.049320 90.000000 90.000000 90.000000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SPCGRP F M 3 M   CUBIC STRUCTURE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ATOM AL 1 0.000000 0.000000 0.000000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SCATTERING FACTOR  COEFFICIENTS: AL     F= 0.345 CM-12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Reference: Physical Review (1940) 57, 198-206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Physical parameters: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sigma_coh 1.495   coherent scattering cross section (single atom) in [barn]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sigma_inc 0.0082  incoherent scattering cross section (single atom)in [barn]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sigma_abs 0.231   absorption scattering cross section (single atom) in [barn]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density   2.70    in [g/cm^3]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weight    26.98   in [g/mol] (single atom)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multiplicity 4    in [atoms/unit cell]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Vc        66.4    volume of unit cell in [A^3]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v_sound   5100    in [m/s]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v_sound_l 6420    velocity of longitudinal sound in [m/s]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v_sound_t 3040    velocity of transversal sound in [m/s]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T_m       933.5   melting temperature in [K]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T_b       2792.2  boiling temperature in [K]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At_number 13      atomic number Z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lattice_a 4.04932 lattice parameter a in [Angs]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Format parameters: Crystallographica format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column_j  4 multiplicity 'j'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column_d  5 d-spacing 'd' in [Angs]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column_F2 7 norm of scattering factor |F|^2 in [fm^2]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column_h  1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column_k  2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column_l  3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</a:t>
            </a:r>
          </a:p>
          <a:p>
            <a:pPr>
              <a:defRPr sz="1200">
                <a:solidFill>
                  <a:schemeClr val="accent1">
                    <a:satOff val="-4409"/>
                    <a:lumOff val="-10509"/>
                  </a:schemeClr>
                </a:solidFill>
              </a:defRPr>
            </a:pPr>
            <a:r>
              <a:t># h   k   l Mult. d-space 2Theta   F-squared</a:t>
            </a:r>
          </a:p>
          <a:p>
            <a:pPr>
              <a:defRPr sz="12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-1 -1 -1 8 2.338 24.6973 21.3</a:t>
            </a:r>
          </a:p>
          <a:p>
            <a:pPr>
              <a:defRPr sz="12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-1 -1 1 8 2.338 24.6973 21.3</a:t>
            </a:r>
          </a:p>
          <a:p>
            <a:pPr>
              <a:defRPr sz="1200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