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68" r:id="rId5"/>
    <p:sldId id="267" r:id="rId6"/>
    <p:sldId id="258" r:id="rId7"/>
    <p:sldId id="262" r:id="rId8"/>
    <p:sldId id="266" r:id="rId9"/>
    <p:sldId id="271" r:id="rId10"/>
    <p:sldId id="263" r:id="rId11"/>
    <p:sldId id="259" r:id="rId12"/>
    <p:sldId id="264" r:id="rId13"/>
    <p:sldId id="272" r:id="rId14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80" y="-104"/>
      </p:cViewPr>
      <p:guideLst>
        <p:guide orient="horz" pos="2380"/>
        <p:guide pos="3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7479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8355" y="6880225"/>
            <a:ext cx="427870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378746" y="7250013"/>
            <a:ext cx="4271699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ESS McStas school May 2016 – T Nielsen – McStas SasView</a:t>
            </a:r>
          </a:p>
        </p:txBody>
      </p:sp>
      <p:sp>
        <p:nvSpPr>
          <p:cNvPr id="21" name="Shape 21"/>
          <p:cNvSpPr/>
          <p:nvPr/>
        </p:nvSpPr>
        <p:spPr>
          <a:xfrm>
            <a:off x="107998" y="283120"/>
            <a:ext cx="9071283" cy="61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4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McStas SasView</a:t>
            </a:r>
          </a:p>
        </p:txBody>
      </p:sp>
      <p:pic>
        <p:nvPicPr>
          <p:cNvPr id="22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963" y="6880225"/>
            <a:ext cx="1171260" cy="630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" name="Group 35"/>
          <p:cNvGrpSpPr/>
          <p:nvPr/>
        </p:nvGrpSpPr>
        <p:grpSpPr>
          <a:xfrm>
            <a:off x="522272" y="2069331"/>
            <a:ext cx="7984713" cy="4360070"/>
            <a:chOff x="0" y="0"/>
            <a:chExt cx="7984711" cy="4360069"/>
          </a:xfrm>
        </p:grpSpPr>
        <p:sp>
          <p:nvSpPr>
            <p:cNvPr id="23" name="Shape 23"/>
            <p:cNvSpPr/>
            <p:nvPr/>
          </p:nvSpPr>
          <p:spPr>
            <a:xfrm>
              <a:off x="104401" y="0"/>
              <a:ext cx="7683388" cy="4360070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7BA0CD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850173" y="1715910"/>
              <a:ext cx="6061535" cy="2158430"/>
              <a:chOff x="0" y="-1"/>
              <a:chExt cx="6061533" cy="2158428"/>
            </a:xfrm>
          </p:grpSpPr>
          <p:pic>
            <p:nvPicPr>
              <p:cNvPr id="24" name="image3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0"/>
                <a:ext cx="4011305" cy="2158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32" name="Group 32"/>
              <p:cNvGrpSpPr/>
              <p:nvPr/>
            </p:nvGrpSpPr>
            <p:grpSpPr>
              <a:xfrm>
                <a:off x="3993949" y="-2"/>
                <a:ext cx="2067585" cy="2158429"/>
                <a:chOff x="0" y="0"/>
                <a:chExt cx="2067584" cy="2158427"/>
              </a:xfrm>
            </p:grpSpPr>
            <p:grpSp>
              <p:nvGrpSpPr>
                <p:cNvPr id="30" name="Group 30"/>
                <p:cNvGrpSpPr/>
                <p:nvPr/>
              </p:nvGrpSpPr>
              <p:grpSpPr>
                <a:xfrm>
                  <a:off x="-1" y="-1"/>
                  <a:ext cx="2067586" cy="1782469"/>
                  <a:chOff x="0" y="0"/>
                  <a:chExt cx="2067584" cy="1782467"/>
                </a:xfrm>
              </p:grpSpPr>
              <p:pic>
                <p:nvPicPr>
                  <p:cNvPr id="25" name="image4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386287" y="1309272"/>
                    <a:ext cx="468023" cy="4473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6" name="image5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5" cy="121491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7" name="image6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8"/>
                    <a:ext cx="582559" cy="2132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8" name="image7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5"/>
                    <a:ext cx="365714" cy="49689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9" name="image8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-1" y="1285575"/>
                    <a:ext cx="341789" cy="4962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1" name="image9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612258" y="1730287"/>
                  <a:ext cx="795672" cy="4281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34" name="Shape 34"/>
            <p:cNvSpPr/>
            <p:nvPr/>
          </p:nvSpPr>
          <p:spPr>
            <a:xfrm>
              <a:off x="0" y="235929"/>
              <a:ext cx="7984713" cy="1295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4600" b="1" i="1">
                  <a:latin typeface="+mn-lt"/>
                  <a:ea typeface="+mn-ea"/>
                  <a:cs typeface="+mn-cs"/>
                  <a:sym typeface="Arial"/>
                </a:defRPr>
              </a:pPr>
              <a:r>
                <a:t>ESS McStas Training 2016 </a:t>
              </a:r>
            </a:p>
            <a:p>
              <a:pPr algn="ctr">
                <a:defRPr sz="3600" b="1" i="1">
                  <a:latin typeface="+mn-lt"/>
                  <a:ea typeface="+mn-ea"/>
                  <a:cs typeface="+mn-cs"/>
                  <a:sym typeface="Arial"/>
                </a:defRPr>
              </a:pPr>
              <a:r>
                <a:t>May 30th - June 1st </a:t>
              </a:r>
            </a:p>
          </p:txBody>
        </p:sp>
      </p:grpSp>
      <p:pic>
        <p:nvPicPr>
          <p:cNvPr id="36" name="image10.ti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70321" y="91121"/>
            <a:ext cx="3733801" cy="873718"/>
          </a:xfrm>
          <a:prstGeom prst="rect">
            <a:avLst/>
          </a:prstGeom>
          <a:ln w="12700">
            <a:solidFill>
              <a:srgbClr val="7BA0CD"/>
            </a:solidFill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55698" y="7211438"/>
            <a:ext cx="356972" cy="349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png"/><Relationship Id="rId7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6137" y="0"/>
            <a:ext cx="193902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7999" y="193319"/>
            <a:ext cx="9071282" cy="79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961122" cy="557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image10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0321" y="91121"/>
            <a:ext cx="3733801" cy="873718"/>
          </a:xfrm>
          <a:prstGeom prst="rect">
            <a:avLst/>
          </a:prstGeom>
          <a:ln w="12700">
            <a:solidFill>
              <a:srgbClr val="7BA0CD"/>
            </a:solidFill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8355" y="6880225"/>
            <a:ext cx="427870" cy="63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3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81963" y="6880225"/>
            <a:ext cx="1171260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/>
          <p:nvPr/>
        </p:nvSpPr>
        <p:spPr>
          <a:xfrm>
            <a:off x="378746" y="7250013"/>
            <a:ext cx="4271699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ESS McStas school May 2016 – T Nielsen – McStas SasView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68398" y="7211438"/>
            <a:ext cx="356972" cy="349221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SasView/sasmodels/blob/master/sasmodels/models/broad_peak.p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4294967295"/>
          </p:nvPr>
        </p:nvSpPr>
        <p:spPr>
          <a:xfrm>
            <a:off x="55698" y="7211438"/>
            <a:ext cx="229836" cy="349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99" y="193319"/>
            <a:ext cx="6025077" cy="796322"/>
          </a:xfrm>
        </p:spPr>
        <p:txBody>
          <a:bodyPr>
            <a:noAutofit/>
          </a:bodyPr>
          <a:lstStyle/>
          <a:p>
            <a:r>
              <a:rPr lang="en-US" sz="3200" dirty="0" smtClean="0"/>
              <a:t>SasView </a:t>
            </a:r>
            <a:r>
              <a:rPr lang="en-US" sz="3200" dirty="0"/>
              <a:t>-&gt; </a:t>
            </a:r>
            <a:r>
              <a:rPr lang="en-US" sz="3200" dirty="0" err="1"/>
              <a:t>McStas</a:t>
            </a:r>
            <a:r>
              <a:rPr lang="en-US" sz="3200" dirty="0"/>
              <a:t> -&gt; SasView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068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640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sz="2000" dirty="0" smtClean="0"/>
              <a:t>SasView cylinder model (1D) scattering kernel used in </a:t>
            </a:r>
            <a:r>
              <a:rPr lang="en-US" sz="2000" dirty="0" err="1" smtClean="0"/>
              <a:t>McStas</a:t>
            </a: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radius = 40 </a:t>
            </a:r>
            <a:r>
              <a:rPr lang="en-US" sz="2000" dirty="0" err="1" smtClean="0"/>
              <a:t>Å</a:t>
            </a:r>
            <a:r>
              <a:rPr lang="en-US" sz="2000" dirty="0" smtClean="0"/>
              <a:t>, length = 400 </a:t>
            </a:r>
            <a:r>
              <a:rPr lang="en-US" sz="2000" dirty="0" err="1" smtClean="0"/>
              <a:t>Å</a:t>
            </a:r>
            <a:r>
              <a:rPr lang="en-US" sz="2000" dirty="0" smtClean="0"/>
              <a:t> 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err="1" smtClean="0"/>
              <a:t>McStas</a:t>
            </a:r>
            <a:r>
              <a:rPr lang="en-US" sz="2000" dirty="0" smtClean="0"/>
              <a:t> event data saved as I(q) 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SasView reads </a:t>
            </a:r>
            <a:r>
              <a:rPr lang="en-US" sz="2000" dirty="0" err="1" smtClean="0"/>
              <a:t>McStas</a:t>
            </a:r>
            <a:r>
              <a:rPr lang="en-US" sz="2000" dirty="0" smtClean="0"/>
              <a:t> I(q) data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SasView fit engine gives: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radius = 40 </a:t>
            </a:r>
            <a:r>
              <a:rPr lang="en-US" sz="2000" dirty="0" err="1" smtClean="0"/>
              <a:t>Å</a:t>
            </a: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Length = 401 </a:t>
            </a:r>
            <a:r>
              <a:rPr lang="en-US" sz="2000" dirty="0" err="1" smtClean="0"/>
              <a:t>Å</a:t>
            </a:r>
            <a:endParaRPr lang="en-US" sz="20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6" name="Picture 5" descr="Screen Shot 2015-09-19 at 21.50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76" y="4286249"/>
            <a:ext cx="3634167" cy="2780928"/>
          </a:xfrm>
          <a:prstGeom prst="rect">
            <a:avLst/>
          </a:prstGeom>
        </p:spPr>
      </p:pic>
      <p:pic>
        <p:nvPicPr>
          <p:cNvPr id="7" name="Picture 6" descr="Screen Shot 2015-09-17 at 13.5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94" y="2060848"/>
            <a:ext cx="2515249" cy="19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19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99" y="193319"/>
            <a:ext cx="6660856" cy="796322"/>
          </a:xfrm>
        </p:spPr>
        <p:txBody>
          <a:bodyPr>
            <a:normAutofit/>
          </a:bodyPr>
          <a:lstStyle/>
          <a:p>
            <a:r>
              <a:rPr lang="en-US" sz="2800" dirty="0"/>
              <a:t>SasView -&gt; </a:t>
            </a:r>
            <a:r>
              <a:rPr lang="en-US" sz="2800" dirty="0" err="1"/>
              <a:t>McStas</a:t>
            </a:r>
            <a:r>
              <a:rPr lang="en-US" sz="2800" dirty="0"/>
              <a:t> -&gt; </a:t>
            </a:r>
            <a:r>
              <a:rPr lang="en-US" sz="2800" dirty="0" smtClean="0"/>
              <a:t>Mantid -&gt; SasView 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068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640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dirty="0" err="1" smtClean="0"/>
              <a:t>McStas</a:t>
            </a:r>
            <a:r>
              <a:rPr lang="en-GB" dirty="0" smtClean="0"/>
              <a:t> -&gt; event data</a:t>
            </a:r>
          </a:p>
          <a:p>
            <a:pPr marL="0" indent="0">
              <a:buFont typeface="Helvetica"/>
              <a:buNone/>
            </a:pPr>
            <a:endParaRPr lang="en-GB" dirty="0" smtClean="0"/>
          </a:p>
          <a:p>
            <a:pPr marL="0" indent="0">
              <a:buFont typeface="Helvetica"/>
              <a:buNone/>
            </a:pPr>
            <a:endParaRPr lang="en-GB" dirty="0" smtClean="0"/>
          </a:p>
          <a:p>
            <a:pPr marL="0" indent="0">
              <a:buFont typeface="Helvetica"/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Mantid -&gt; I(</a:t>
            </a:r>
            <a:r>
              <a:rPr lang="en-GB" dirty="0" err="1" smtClean="0"/>
              <a:t>qx,qy</a:t>
            </a:r>
            <a:r>
              <a:rPr lang="en-GB" dirty="0" smtClean="0"/>
              <a:t>)</a:t>
            </a:r>
          </a:p>
          <a:p>
            <a:pPr marL="0" indent="0">
              <a:buFont typeface="Helvetica"/>
              <a:buNone/>
            </a:pP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SasView -&gt; model parameters </a:t>
            </a:r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 descr="InstrumentWindow_EventData_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96" y="1380397"/>
            <a:ext cx="3211854" cy="1800000"/>
          </a:xfrm>
          <a:prstGeom prst="rect">
            <a:avLst/>
          </a:prstGeom>
        </p:spPr>
      </p:pic>
      <p:pic>
        <p:nvPicPr>
          <p:cNvPr id="7" name="Content Placeholder 4" descr="Mant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5795"/>
          <a:stretch>
            <a:fillRect/>
          </a:stretch>
        </p:blipFill>
        <p:spPr>
          <a:xfrm>
            <a:off x="5941476" y="3284984"/>
            <a:ext cx="3272956" cy="1800000"/>
          </a:xfrm>
          <a:prstGeom prst="rect">
            <a:avLst/>
          </a:prstGeom>
        </p:spPr>
      </p:pic>
      <p:pic>
        <p:nvPicPr>
          <p:cNvPr id="8" name="Picture 7" descr="Sas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6" y="5117764"/>
            <a:ext cx="2571428" cy="1800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86590" y="1932664"/>
            <a:ext cx="4662580" cy="1222706"/>
          </a:xfrm>
          <a:custGeom>
            <a:avLst/>
            <a:gdLst>
              <a:gd name="connsiteX0" fmla="*/ 4009489 w 4662580"/>
              <a:gd name="connsiteY0" fmla="*/ 0 h 1222706"/>
              <a:gd name="connsiteX1" fmla="*/ 4372331 w 4662580"/>
              <a:gd name="connsiteY1" fmla="*/ 583744 h 1222706"/>
              <a:gd name="connsiteX2" fmla="*/ 294308 w 4662580"/>
              <a:gd name="connsiteY2" fmla="*/ 749401 h 1222706"/>
              <a:gd name="connsiteX3" fmla="*/ 317972 w 4662580"/>
              <a:gd name="connsiteY3" fmla="*/ 1222706 h 122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2580" h="1222706">
                <a:moveTo>
                  <a:pt x="4009489" y="0"/>
                </a:moveTo>
                <a:cubicBezTo>
                  <a:pt x="4500508" y="229422"/>
                  <a:pt x="4991528" y="458844"/>
                  <a:pt x="4372331" y="583744"/>
                </a:cubicBezTo>
                <a:cubicBezTo>
                  <a:pt x="3753134" y="708644"/>
                  <a:pt x="970035" y="642907"/>
                  <a:pt x="294308" y="749401"/>
                </a:cubicBezTo>
                <a:cubicBezTo>
                  <a:pt x="-381419" y="855895"/>
                  <a:pt x="317972" y="1222706"/>
                  <a:pt x="317972" y="1222706"/>
                </a:cubicBezTo>
              </a:path>
            </a:pathLst>
          </a:custGeom>
          <a:ln w="50800"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38990" y="4110252"/>
            <a:ext cx="3437549" cy="1190956"/>
          </a:xfrm>
          <a:custGeom>
            <a:avLst/>
            <a:gdLst>
              <a:gd name="connsiteX0" fmla="*/ 4009489 w 4662580"/>
              <a:gd name="connsiteY0" fmla="*/ 0 h 1222706"/>
              <a:gd name="connsiteX1" fmla="*/ 4372331 w 4662580"/>
              <a:gd name="connsiteY1" fmla="*/ 583744 h 1222706"/>
              <a:gd name="connsiteX2" fmla="*/ 294308 w 4662580"/>
              <a:gd name="connsiteY2" fmla="*/ 749401 h 1222706"/>
              <a:gd name="connsiteX3" fmla="*/ 317972 w 4662580"/>
              <a:gd name="connsiteY3" fmla="*/ 1222706 h 1222706"/>
              <a:gd name="connsiteX0" fmla="*/ 4009489 w 4829595"/>
              <a:gd name="connsiteY0" fmla="*/ 0 h 1222706"/>
              <a:gd name="connsiteX1" fmla="*/ 4587350 w 4829595"/>
              <a:gd name="connsiteY1" fmla="*/ 657828 h 1222706"/>
              <a:gd name="connsiteX2" fmla="*/ 294308 w 4829595"/>
              <a:gd name="connsiteY2" fmla="*/ 749401 h 1222706"/>
              <a:gd name="connsiteX3" fmla="*/ 317972 w 4829595"/>
              <a:gd name="connsiteY3" fmla="*/ 1222706 h 1222706"/>
              <a:gd name="connsiteX0" fmla="*/ 4470243 w 4988546"/>
              <a:gd name="connsiteY0" fmla="*/ 0 h 1190956"/>
              <a:gd name="connsiteX1" fmla="*/ 4587350 w 4988546"/>
              <a:gd name="connsiteY1" fmla="*/ 626078 h 1190956"/>
              <a:gd name="connsiteX2" fmla="*/ 294308 w 4988546"/>
              <a:gd name="connsiteY2" fmla="*/ 717651 h 1190956"/>
              <a:gd name="connsiteX3" fmla="*/ 317972 w 4988546"/>
              <a:gd name="connsiteY3" fmla="*/ 1190956 h 119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8546" h="1190956">
                <a:moveTo>
                  <a:pt x="4470243" y="0"/>
                </a:moveTo>
                <a:cubicBezTo>
                  <a:pt x="4961262" y="229422"/>
                  <a:pt x="5283339" y="506470"/>
                  <a:pt x="4587350" y="626078"/>
                </a:cubicBezTo>
                <a:cubicBezTo>
                  <a:pt x="3891361" y="745686"/>
                  <a:pt x="970035" y="611157"/>
                  <a:pt x="294308" y="717651"/>
                </a:cubicBezTo>
                <a:cubicBezTo>
                  <a:pt x="-381419" y="824145"/>
                  <a:pt x="317972" y="1190956"/>
                  <a:pt x="317972" y="1190956"/>
                </a:cubicBezTo>
              </a:path>
            </a:pathLst>
          </a:custGeom>
          <a:ln w="50800"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504" y="6485915"/>
            <a:ext cx="43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2D scattering kernel: Orientated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ylinder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054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Straight forward to add scattering kernels to </a:t>
            </a:r>
            <a:r>
              <a:rPr lang="en-US" dirty="0" err="1" smtClean="0"/>
              <a:t>McStas</a:t>
            </a:r>
            <a:r>
              <a:rPr lang="en-US" dirty="0" smtClean="0"/>
              <a:t> from other c-code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Consider if your favorite analysis tool can be linked to </a:t>
            </a:r>
            <a:r>
              <a:rPr lang="en-US" dirty="0" err="1" smtClean="0"/>
              <a:t>McStas</a:t>
            </a: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217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256" y="1371600"/>
            <a:ext cx="8873364" cy="5577841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Load  </a:t>
            </a:r>
            <a:r>
              <a:rPr lang="en-US" dirty="0" err="1" smtClean="0"/>
              <a:t>templateSasView_Mantid.instr</a:t>
            </a: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Try 2 or 3 different models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Try to write your own SANS scattering component</a:t>
            </a:r>
          </a:p>
          <a:p>
            <a:pPr>
              <a:buFont typeface="Wingdings" charset="2"/>
              <a:buChar char="u"/>
            </a:pPr>
            <a:r>
              <a:rPr lang="en-US" dirty="0"/>
              <a:t>Use </a:t>
            </a:r>
            <a:r>
              <a:rPr lang="en-US" dirty="0" err="1" smtClean="0"/>
              <a:t>Sans_spheres.comp</a:t>
            </a:r>
            <a:r>
              <a:rPr lang="en-US" dirty="0" smtClean="0"/>
              <a:t> as template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Try e.g. the </a:t>
            </a:r>
            <a:r>
              <a:rPr lang="en-US" dirty="0" err="1" smtClean="0"/>
              <a:t>broad_peak.py</a:t>
            </a:r>
            <a:r>
              <a:rPr lang="en-US" dirty="0" smtClean="0"/>
              <a:t> model </a:t>
            </a:r>
            <a:r>
              <a:rPr lang="en-US" smtClean="0"/>
              <a:t>from SasView </a:t>
            </a: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See </a:t>
            </a: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://github.com/SasView/sasmodels/blob/master/sasmodels/models/</a:t>
            </a:r>
            <a:r>
              <a:rPr lang="en-US" sz="1600" dirty="0" smtClean="0">
                <a:hlinkClick r:id="rId2"/>
              </a:rPr>
              <a:t>broad_peak.py</a:t>
            </a: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971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07998" y="193318"/>
            <a:ext cx="9071283" cy="796323"/>
          </a:xfrm>
          <a:prstGeom prst="rect">
            <a:avLst/>
          </a:prstGeom>
        </p:spPr>
        <p:txBody>
          <a:bodyPr/>
          <a:lstStyle/>
          <a:p>
            <a:r>
              <a:rPr dirty="0"/>
              <a:t>Agenda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82878" y="1371600"/>
            <a:ext cx="8961123" cy="557784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sv-SE" sz="2800" dirty="0" smtClean="0"/>
              <a:t>Intro:</a:t>
            </a:r>
            <a:r>
              <a:rPr lang="sv-SE" sz="2800" dirty="0"/>
              <a:t> </a:t>
            </a:r>
            <a:endParaRPr sz="2800" dirty="0"/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sv-SE" sz="2800" dirty="0" err="1" smtClean="0"/>
              <a:t>McStas</a:t>
            </a:r>
            <a:r>
              <a:rPr lang="sv-SE" sz="2800" dirty="0" smtClean="0"/>
              <a:t> </a:t>
            </a:r>
            <a:r>
              <a:rPr lang="en-US" sz="2800" dirty="0" smtClean="0"/>
              <a:t>interoperability </a:t>
            </a:r>
            <a:endParaRPr sz="2800" dirty="0"/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endParaRPr sz="2800" dirty="0"/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en-US" sz="2800" dirty="0" err="1" smtClean="0"/>
              <a:t>McStas</a:t>
            </a:r>
            <a:r>
              <a:rPr lang="en-US" sz="2800" dirty="0" smtClean="0"/>
              <a:t> scattering kernels</a:t>
            </a:r>
            <a:endParaRPr sz="2800" dirty="0"/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endParaRPr sz="2800" dirty="0"/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en-US" sz="2800" dirty="0" smtClean="0"/>
              <a:t>Data Analysis software // scattering kernels </a:t>
            </a:r>
            <a:endParaRPr sz="2800" dirty="0"/>
          </a:p>
          <a:p>
            <a:pPr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endParaRPr lang="en-US" sz="2800" dirty="0" smtClean="0"/>
          </a:p>
          <a:p>
            <a:pPr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en-US" sz="2800" dirty="0"/>
              <a:t>First </a:t>
            </a:r>
            <a:r>
              <a:rPr lang="en-US" sz="2800" dirty="0" smtClean="0"/>
              <a:t>example</a:t>
            </a:r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en-US" sz="2800" dirty="0" smtClean="0"/>
              <a:t>SasView </a:t>
            </a:r>
          </a:p>
          <a:p>
            <a:pPr lvl="1"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endParaRPr lang="en-US" sz="2800" dirty="0" smtClean="0"/>
          </a:p>
          <a:p>
            <a:pPr defTabSz="868680">
              <a:lnSpc>
                <a:spcPct val="81000"/>
              </a:lnSpc>
              <a:spcBef>
                <a:spcPts val="900"/>
              </a:spcBef>
              <a:buFont typeface="Wingdings" charset="2"/>
              <a:buChar char="v"/>
              <a:defRPr sz="3000"/>
            </a:pPr>
            <a:r>
              <a:rPr lang="en-US" sz="2800" dirty="0" smtClean="0"/>
              <a:t>Exercise </a:t>
            </a:r>
            <a:endParaRPr sz="2800" dirty="0"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4294967295"/>
          </p:nvPr>
        </p:nvSpPr>
        <p:spPr>
          <a:xfrm>
            <a:off x="68398" y="7211438"/>
            <a:ext cx="229836" cy="3492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McStas</a:t>
            </a:r>
            <a:r>
              <a:rPr lang="en-US" dirty="0" smtClean="0"/>
              <a:t> – key features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662954" cy="5577841"/>
          </a:xfrm>
        </p:spPr>
        <p:txBody>
          <a:bodyPr/>
          <a:lstStyle/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Does one well defined job: Neutron transport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Output of </a:t>
            </a:r>
            <a:r>
              <a:rPr lang="en-US" dirty="0" err="1"/>
              <a:t>McStas</a:t>
            </a:r>
            <a:r>
              <a:rPr lang="en-US" dirty="0"/>
              <a:t> is well defined: p, x, v, s, t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Easy to </a:t>
            </a:r>
            <a:r>
              <a:rPr lang="en-US" smtClean="0"/>
              <a:t>add and define </a:t>
            </a:r>
            <a:r>
              <a:rPr lang="en-US" dirty="0" smtClean="0"/>
              <a:t>new </a:t>
            </a:r>
            <a:r>
              <a:rPr lang="en-US" smtClean="0"/>
              <a:t>transport and </a:t>
            </a:r>
            <a:r>
              <a:rPr lang="en-US" dirty="0" smtClean="0"/>
              <a:t>scattering properties (c-code)</a:t>
            </a:r>
          </a:p>
        </p:txBody>
      </p:sp>
    </p:spTree>
    <p:extLst>
      <p:ext uri="{BB962C8B-B14F-4D97-AF65-F5344CB8AC3E}">
        <p14:creationId xmlns:p14="http://schemas.microsoft.com/office/powerpoint/2010/main" val="3108295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interoperbility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68474" y="4826610"/>
            <a:ext cx="1958695" cy="1800000"/>
            <a:chOff x="5266064" y="1247588"/>
            <a:chExt cx="3137880" cy="2883647"/>
          </a:xfrm>
        </p:grpSpPr>
        <p:pic>
          <p:nvPicPr>
            <p:cNvPr id="5" name="Picture 4" descr="67149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934" y="1306607"/>
              <a:ext cx="1920688" cy="192068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266064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11248" y="3360840"/>
              <a:ext cx="1471664" cy="640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Mantid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900389" y="1757929"/>
            <a:ext cx="1958695" cy="1800000"/>
            <a:chOff x="107999" y="1247588"/>
            <a:chExt cx="3137880" cy="2883647"/>
          </a:xfrm>
        </p:grpSpPr>
        <p:pic>
          <p:nvPicPr>
            <p:cNvPr id="9" name="Picture 8" descr="mcstas_logo_371x21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42" y="1815353"/>
              <a:ext cx="2772606" cy="162918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7999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563796" y="4863450"/>
            <a:ext cx="1958695" cy="1800000"/>
            <a:chOff x="5266064" y="1247588"/>
            <a:chExt cx="3137880" cy="2883647"/>
          </a:xfrm>
        </p:grpSpPr>
        <p:sp>
          <p:nvSpPr>
            <p:cNvPr id="12" name="Oval 11"/>
            <p:cNvSpPr/>
            <p:nvPr/>
          </p:nvSpPr>
          <p:spPr>
            <a:xfrm>
              <a:off x="5266064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pic>
          <p:nvPicPr>
            <p:cNvPr id="13" name="Picture 12" descr="sasvie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24" y="1701769"/>
              <a:ext cx="1972944" cy="1972943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 flipV="1">
            <a:off x="1999384" y="3557929"/>
            <a:ext cx="901005" cy="107427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00389" y="6243092"/>
            <a:ext cx="1775904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955230" y="3702749"/>
            <a:ext cx="703085" cy="92945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2040" y="1729137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transport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474" y="4316586"/>
            <a:ext cx="113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0313" y="450125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845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McStas</a:t>
            </a:r>
            <a:r>
              <a:rPr lang="en-US" dirty="0"/>
              <a:t> </a:t>
            </a:r>
            <a:r>
              <a:rPr lang="en-US" dirty="0" err="1"/>
              <a:t>interoperbility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70000" lnSpcReduction="2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068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640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dirty="0" smtClean="0"/>
              <a:t>Try to link different simulation tools as much as possible</a:t>
            </a:r>
          </a:p>
          <a:p>
            <a:pPr>
              <a:buFont typeface="Wingdings" charset="2"/>
              <a:buChar char="u"/>
            </a:pPr>
            <a:r>
              <a:rPr lang="en-US" dirty="0" err="1" smtClean="0"/>
              <a:t>McStas</a:t>
            </a:r>
            <a:r>
              <a:rPr lang="en-US" dirty="0" smtClean="0"/>
              <a:t> 		-&gt; Neutron transport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Mantid 		-&gt; Data reduction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Data analysis 	-&gt; Your own preferred fit engine of choice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E.g. SANS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Use same scattering kernels in the neutron transport simulations = </a:t>
            </a:r>
            <a:r>
              <a:rPr lang="en-US" dirty="0" err="1" smtClean="0"/>
              <a:t>McStas</a:t>
            </a: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Use same scattering  kernels in the  analysis tool =  SasView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Prototype: SasView models available in </a:t>
            </a:r>
            <a:r>
              <a:rPr lang="en-US" dirty="0" err="1" smtClean="0"/>
              <a:t>McStas</a:t>
            </a:r>
            <a:r>
              <a:rPr lang="en-US" dirty="0" smtClean="0"/>
              <a:t>  </a:t>
            </a:r>
          </a:p>
          <a:p>
            <a:pPr marL="0" indent="0">
              <a:buFont typeface="Helvetica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77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SANS - </a:t>
            </a:r>
            <a:r>
              <a:rPr lang="en-US" dirty="0" smtClean="0"/>
              <a:t>SasView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068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640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charset="2"/>
              <a:buChar char="v"/>
            </a:pPr>
            <a:r>
              <a:rPr lang="en-US" sz="2800" dirty="0" err="1" smtClean="0"/>
              <a:t>LoKI</a:t>
            </a:r>
            <a:r>
              <a:rPr lang="en-US" sz="2800" dirty="0" smtClean="0"/>
              <a:t> team needed 2D scattering kernels in </a:t>
            </a:r>
            <a:r>
              <a:rPr lang="en-US" sz="2800" dirty="0" err="1" smtClean="0"/>
              <a:t>McStas</a:t>
            </a:r>
            <a:endParaRPr lang="en-US" sz="2800" dirty="0" smtClean="0"/>
          </a:p>
          <a:p>
            <a:pPr>
              <a:buFont typeface="Wingdings" charset="2"/>
              <a:buChar char="v"/>
            </a:pPr>
            <a:r>
              <a:rPr lang="en-US" sz="2800" dirty="0" smtClean="0"/>
              <a:t>Use SasView scattering kernels in </a:t>
            </a:r>
            <a:r>
              <a:rPr lang="en-US" sz="2800" dirty="0" err="1" smtClean="0"/>
              <a:t>McStas</a:t>
            </a:r>
            <a:endParaRPr lang="en-US" sz="28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6" name="Picture 5" descr="sasview-splash-screen129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52328"/>
            <a:ext cx="2904315" cy="213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485915"/>
            <a:ext cx="452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SasView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scattering kernel: Orientated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ylinder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Screen Shot 2015-09-17 at 13.5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71" y="2708920"/>
            <a:ext cx="2515249" cy="1922400"/>
          </a:xfrm>
          <a:prstGeom prst="rect">
            <a:avLst/>
          </a:prstGeom>
        </p:spPr>
      </p:pic>
      <p:pic>
        <p:nvPicPr>
          <p:cNvPr id="9" name="Picture 8" descr="Screen Shot 2015-09-17 at 13.54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20" y="2774113"/>
            <a:ext cx="2520280" cy="3503692"/>
          </a:xfrm>
          <a:prstGeom prst="rect">
            <a:avLst/>
          </a:prstGeom>
        </p:spPr>
      </p:pic>
      <p:pic>
        <p:nvPicPr>
          <p:cNvPr id="10" name="Picture 9" descr="Screen Shot 2015-09-17 at 13.54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71" y="4698275"/>
            <a:ext cx="2686847" cy="2023200"/>
          </a:xfrm>
          <a:prstGeom prst="rect">
            <a:avLst/>
          </a:prstGeom>
        </p:spPr>
      </p:pic>
      <p:pic>
        <p:nvPicPr>
          <p:cNvPr id="11" name="Picture 10" descr="Screen Shot 2015-09-17 at 11.19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1817051" cy="1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51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McStas</a:t>
            </a:r>
            <a:r>
              <a:rPr lang="en-US" sz="3200" dirty="0"/>
              <a:t> </a:t>
            </a:r>
            <a:r>
              <a:rPr lang="en-US" sz="3200" dirty="0" err="1"/>
              <a:t>mcdoc</a:t>
            </a:r>
            <a:r>
              <a:rPr lang="en-US" sz="3200" dirty="0"/>
              <a:t>: </a:t>
            </a:r>
            <a:r>
              <a:rPr lang="en-US" sz="3200" dirty="0" err="1"/>
              <a:t>SasView_model</a:t>
            </a:r>
            <a:endParaRPr lang="en-US" sz="3200" dirty="0"/>
          </a:p>
        </p:txBody>
      </p:sp>
      <p:pic>
        <p:nvPicPr>
          <p:cNvPr id="5" name="Picture 4" descr="Screen Shot 2015-09-18 at 11.12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58221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90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McStas</a:t>
            </a:r>
            <a:r>
              <a:rPr lang="en-US" sz="3200" dirty="0"/>
              <a:t> </a:t>
            </a:r>
            <a:r>
              <a:rPr lang="en-US" sz="3200" dirty="0" err="1"/>
              <a:t>mcdoc</a:t>
            </a:r>
            <a:r>
              <a:rPr lang="en-US" sz="3200" dirty="0"/>
              <a:t>: </a:t>
            </a:r>
            <a:r>
              <a:rPr lang="en-US" sz="3200" dirty="0" err="1"/>
              <a:t>SasView_model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1"/>
            <a:ext cx="8229600" cy="67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Helvetica"/>
              <a:buChar char="-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45000"/>
              <a:buFont typeface="Helvetica"/>
              <a:buChar char="l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068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64000" marR="0" indent="-4064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charset="2"/>
              <a:buChar char="u"/>
            </a:pPr>
            <a:r>
              <a:rPr lang="en-US" dirty="0" smtClean="0"/>
              <a:t>Links to SasView documentation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Picture 5" descr="Screen Shot 2015-09-17 at 16.58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0" y="2253737"/>
            <a:ext cx="6732240" cy="45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9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 err="1" smtClean="0"/>
              <a:t>interoperbility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68474" y="4826610"/>
            <a:ext cx="1958695" cy="1800000"/>
            <a:chOff x="5266064" y="1247588"/>
            <a:chExt cx="3137880" cy="2883647"/>
          </a:xfrm>
        </p:grpSpPr>
        <p:pic>
          <p:nvPicPr>
            <p:cNvPr id="5" name="Picture 4" descr="67149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934" y="1306607"/>
              <a:ext cx="1920688" cy="192068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266064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11248" y="3360840"/>
              <a:ext cx="1471664" cy="640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Mantid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900389" y="1757929"/>
            <a:ext cx="1958695" cy="1800000"/>
            <a:chOff x="107999" y="1247588"/>
            <a:chExt cx="3137880" cy="2883647"/>
          </a:xfrm>
        </p:grpSpPr>
        <p:pic>
          <p:nvPicPr>
            <p:cNvPr id="9" name="Picture 8" descr="mcstas_logo_371x21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42" y="1815353"/>
              <a:ext cx="2772606" cy="162918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7999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563796" y="4863450"/>
            <a:ext cx="1958695" cy="1800000"/>
            <a:chOff x="5266064" y="1247588"/>
            <a:chExt cx="3137880" cy="2883647"/>
          </a:xfrm>
        </p:grpSpPr>
        <p:sp>
          <p:nvSpPr>
            <p:cNvPr id="12" name="Oval 11"/>
            <p:cNvSpPr/>
            <p:nvPr/>
          </p:nvSpPr>
          <p:spPr>
            <a:xfrm>
              <a:off x="5266064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pic>
          <p:nvPicPr>
            <p:cNvPr id="13" name="Picture 12" descr="sasvie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24" y="1701769"/>
              <a:ext cx="1972944" cy="1972943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 flipV="1">
            <a:off x="1999384" y="3557929"/>
            <a:ext cx="901005" cy="107427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00389" y="6243092"/>
            <a:ext cx="1775904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955230" y="3702749"/>
            <a:ext cx="703085" cy="92945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2040" y="1729137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transport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474" y="4316586"/>
            <a:ext cx="113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0313" y="450125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26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298</Words>
  <Application>Microsoft Macintosh PowerPoint</Application>
  <PresentationFormat>Custom</PresentationFormat>
  <Paragraphs>87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Agenda</vt:lpstr>
      <vt:lpstr>McStas – key features </vt:lpstr>
      <vt:lpstr>McStas interoperbility</vt:lpstr>
      <vt:lpstr>McStas interoperbility</vt:lpstr>
      <vt:lpstr>SANS - SasView</vt:lpstr>
      <vt:lpstr>McStas mcdoc: SasView_model</vt:lpstr>
      <vt:lpstr>McStas mcdoc: SasView_model</vt:lpstr>
      <vt:lpstr>McStas interoperbility</vt:lpstr>
      <vt:lpstr>SasView -&gt; McStas -&gt; SasView </vt:lpstr>
      <vt:lpstr>SasView -&gt; McStas -&gt; Mantid -&gt; SasView </vt:lpstr>
      <vt:lpstr>Summary</vt:lpstr>
      <vt:lpstr>Exercise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Torben Nielsen</cp:lastModifiedBy>
  <cp:revision>30</cp:revision>
  <dcterms:modified xsi:type="dcterms:W3CDTF">2016-06-01T05:19:59Z</dcterms:modified>
</cp:coreProperties>
</file>