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281" r:id="rId3"/>
    <p:sldId id="259" r:id="rId4"/>
    <p:sldId id="260" r:id="rId5"/>
    <p:sldId id="269" r:id="rId6"/>
    <p:sldId id="270" r:id="rId7"/>
    <p:sldId id="280" r:id="rId8"/>
    <p:sldId id="277" r:id="rId9"/>
    <p:sldId id="265" r:id="rId10"/>
    <p:sldId id="267" r:id="rId11"/>
    <p:sldId id="272" r:id="rId12"/>
  </p:sldIdLst>
  <p:sldSz cx="100711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160" autoAdjust="0"/>
  </p:normalViewPr>
  <p:slideViewPr>
    <p:cSldViewPr snapToGrid="0" snapToObjects="1">
      <p:cViewPr varScale="1">
        <p:scale>
          <a:sx n="80" d="100"/>
          <a:sy n="80" d="100"/>
        </p:scale>
        <p:origin x="-1608" y="-96"/>
      </p:cViewPr>
      <p:guideLst>
        <p:guide orient="horz" pos="2380"/>
        <p:guide pos="317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 name="Shape 52"/>
          <p:cNvSpPr>
            <a:spLocks noGrp="1" noRot="1" noChangeAspect="1"/>
          </p:cNvSpPr>
          <p:nvPr>
            <p:ph type="sldImg"/>
          </p:nvPr>
        </p:nvSpPr>
        <p:spPr>
          <a:xfrm>
            <a:off x="1143000" y="685800"/>
            <a:ext cx="4572000" cy="3429000"/>
          </a:xfrm>
          <a:prstGeom prst="rect">
            <a:avLst/>
          </a:prstGeom>
        </p:spPr>
        <p:txBody>
          <a:bodyPr/>
          <a:lstStyle/>
          <a:p>
            <a:endParaRPr/>
          </a:p>
        </p:txBody>
      </p:sp>
      <p:sp>
        <p:nvSpPr>
          <p:cNvPr id="53" name="Shape 5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33262107"/>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Arial"/>
      </a:defRPr>
    </a:lvl1pPr>
    <a:lvl2pPr indent="228600" latinLnBrk="0">
      <a:defRPr sz="1200">
        <a:latin typeface="+mj-lt"/>
        <a:ea typeface="+mj-ea"/>
        <a:cs typeface="+mj-cs"/>
        <a:sym typeface="Arial"/>
      </a:defRPr>
    </a:lvl2pPr>
    <a:lvl3pPr indent="457200" latinLnBrk="0">
      <a:defRPr sz="1200">
        <a:latin typeface="+mj-lt"/>
        <a:ea typeface="+mj-ea"/>
        <a:cs typeface="+mj-cs"/>
        <a:sym typeface="Arial"/>
      </a:defRPr>
    </a:lvl3pPr>
    <a:lvl4pPr indent="685800" latinLnBrk="0">
      <a:defRPr sz="1200">
        <a:latin typeface="+mj-lt"/>
        <a:ea typeface="+mj-ea"/>
        <a:cs typeface="+mj-cs"/>
        <a:sym typeface="Arial"/>
      </a:defRPr>
    </a:lvl4pPr>
    <a:lvl5pPr indent="914400" latinLnBrk="0">
      <a:defRPr sz="1200">
        <a:latin typeface="+mj-lt"/>
        <a:ea typeface="+mj-ea"/>
        <a:cs typeface="+mj-cs"/>
        <a:sym typeface="Arial"/>
      </a:defRPr>
    </a:lvl5pPr>
    <a:lvl6pPr indent="1143000" latinLnBrk="0">
      <a:defRPr sz="1200">
        <a:latin typeface="+mj-lt"/>
        <a:ea typeface="+mj-ea"/>
        <a:cs typeface="+mj-cs"/>
        <a:sym typeface="Arial"/>
      </a:defRPr>
    </a:lvl6pPr>
    <a:lvl7pPr indent="1371600" latinLnBrk="0">
      <a:defRPr sz="1200">
        <a:latin typeface="+mj-lt"/>
        <a:ea typeface="+mj-ea"/>
        <a:cs typeface="+mj-cs"/>
        <a:sym typeface="Arial"/>
      </a:defRPr>
    </a:lvl7pPr>
    <a:lvl8pPr indent="1600200" latinLnBrk="0">
      <a:defRPr sz="1200">
        <a:latin typeface="+mj-lt"/>
        <a:ea typeface="+mj-ea"/>
        <a:cs typeface="+mj-cs"/>
        <a:sym typeface="Arial"/>
      </a:defRPr>
    </a:lvl8pPr>
    <a:lvl9pPr indent="1828800" latinLnBrk="0">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GB" sz="1200" dirty="0" smtClean="0"/>
              <a:t>Figure 2: </a:t>
            </a:r>
            <a:r>
              <a:rPr lang="en-GB" sz="1200" dirty="0" err="1" smtClean="0"/>
              <a:t>McStas</a:t>
            </a:r>
            <a:r>
              <a:rPr lang="en-GB" sz="1200" dirty="0" smtClean="0"/>
              <a:t> simulate mode. Recorded SANS pattern histogram from a 2D position sensitive detector (PSD). The instrument model is </a:t>
            </a:r>
            <a:r>
              <a:rPr lang="en-GB" sz="1200" dirty="0" err="1" smtClean="0"/>
              <a:t>templateSANS_Mantid</a:t>
            </a:r>
            <a:r>
              <a:rPr lang="en-GB" sz="1200" dirty="0" smtClean="0"/>
              <a:t> and the sample is hard spheres in dilute solution.</a:t>
            </a:r>
          </a:p>
          <a:p>
            <a:endParaRPr lang="en-US" dirty="0"/>
          </a:p>
        </p:txBody>
      </p:sp>
    </p:spTree>
    <p:extLst>
      <p:ext uri="{BB962C8B-B14F-4D97-AF65-F5344CB8AC3E}">
        <p14:creationId xmlns:p14="http://schemas.microsoft.com/office/powerpoint/2010/main" val="1257590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GB" sz="1200" dirty="0" smtClean="0"/>
              <a:t>Figure 4: Mantid instrument view of a </a:t>
            </a:r>
            <a:r>
              <a:rPr lang="en-GB" sz="1200" dirty="0" err="1" smtClean="0"/>
              <a:t>McStas</a:t>
            </a:r>
            <a:r>
              <a:rPr lang="en-GB" sz="1200" dirty="0" smtClean="0"/>
              <a:t> generated instrument description of IN5 at ILL. The detector description was generated using the Cylindrical cut ”banana” geometry. For the purpose of visualization Mantid shows all the event data as histogram intensity data displayed on top of the detector geometry.</a:t>
            </a:r>
            <a:r>
              <a:rPr lang="en-US" sz="1200" dirty="0" smtClean="0"/>
              <a:t> </a:t>
            </a:r>
          </a:p>
          <a:p>
            <a:pPr marL="0" marR="0" indent="0" defTabSz="914400" eaLnBrk="1" fontAlgn="auto" latinLnBrk="0" hangingPunct="1">
              <a:lnSpc>
                <a:spcPct val="100000"/>
              </a:lnSpc>
              <a:spcBef>
                <a:spcPts val="0"/>
              </a:spcBef>
              <a:spcAft>
                <a:spcPts val="0"/>
              </a:spcAft>
              <a:buClrTx/>
              <a:buSzTx/>
              <a:buFontTx/>
              <a:buNone/>
              <a:tabLst/>
              <a:defRPr/>
            </a:pPr>
            <a:endParaRPr lang="en-US" sz="1200" dirty="0" smtClean="0"/>
          </a:p>
          <a:p>
            <a:pPr marL="0" marR="0" indent="0" defTabSz="914400" eaLnBrk="1" fontAlgn="auto" latinLnBrk="0" hangingPunct="1">
              <a:lnSpc>
                <a:spcPct val="100000"/>
              </a:lnSpc>
              <a:spcBef>
                <a:spcPts val="0"/>
              </a:spcBef>
              <a:spcAft>
                <a:spcPts val="0"/>
              </a:spcAft>
              <a:buClrTx/>
              <a:buSzTx/>
              <a:buFontTx/>
              <a:buNone/>
              <a:tabLst/>
              <a:defRPr/>
            </a:pPr>
            <a:r>
              <a:rPr lang="en-GB" sz="1200" dirty="0" smtClean="0"/>
              <a:t>Figure 5: Mantid instrument view of a </a:t>
            </a:r>
            <a:r>
              <a:rPr lang="en-GB" sz="1200" dirty="0" err="1" smtClean="0"/>
              <a:t>McStas</a:t>
            </a:r>
            <a:r>
              <a:rPr lang="en-GB" sz="1200" dirty="0" smtClean="0"/>
              <a:t> generated instrument description of </a:t>
            </a:r>
            <a:r>
              <a:rPr lang="en-GB" sz="1200" dirty="0" err="1" smtClean="0"/>
              <a:t>LoKI</a:t>
            </a:r>
            <a:r>
              <a:rPr lang="en-GB" sz="1200" dirty="0" smtClean="0"/>
              <a:t> at the European Spallation Source ERIC. Due to the new and unique </a:t>
            </a:r>
            <a:r>
              <a:rPr lang="en-GB" sz="1200" dirty="0" err="1" smtClean="0"/>
              <a:t>LoKI</a:t>
            </a:r>
            <a:r>
              <a:rPr lang="en-GB" sz="1200" dirty="0" smtClean="0"/>
              <a:t> detector design the </a:t>
            </a:r>
            <a:r>
              <a:rPr lang="en-GB" sz="1200" dirty="0" err="1" smtClean="0"/>
              <a:t>McStas</a:t>
            </a:r>
            <a:r>
              <a:rPr lang="en-GB" sz="1200" dirty="0" smtClean="0"/>
              <a:t> instrument description was generated using the </a:t>
            </a:r>
            <a:r>
              <a:rPr lang="en-GB" sz="1200" dirty="0" err="1" smtClean="0"/>
              <a:t>Geomview</a:t>
            </a:r>
            <a:r>
              <a:rPr lang="en-GB" sz="1200" dirty="0" smtClean="0"/>
              <a:t> OFF geometry, which is capable of describing arbitrary-geometry detectors</a:t>
            </a:r>
            <a:endParaRPr lang="en-US" sz="1200" dirty="0" smtClean="0"/>
          </a:p>
          <a:p>
            <a:endParaRPr lang="en-US" dirty="0" smtClean="0"/>
          </a:p>
          <a:p>
            <a:endParaRPr lang="en-US" dirty="0"/>
          </a:p>
        </p:txBody>
      </p:sp>
    </p:spTree>
    <p:extLst>
      <p:ext uri="{BB962C8B-B14F-4D97-AF65-F5344CB8AC3E}">
        <p14:creationId xmlns:p14="http://schemas.microsoft.com/office/powerpoint/2010/main" val="2279080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GB" sz="1200" dirty="0" smtClean="0"/>
              <a:t>Figure 11: Mantid view of the </a:t>
            </a:r>
            <a:r>
              <a:rPr lang="en-GB" sz="1200" dirty="0" err="1" smtClean="0"/>
              <a:t>McStas</a:t>
            </a:r>
            <a:r>
              <a:rPr lang="en-GB" sz="1200" dirty="0" smtClean="0"/>
              <a:t> event data generated for virtual SANS experiment using the  </a:t>
            </a:r>
            <a:r>
              <a:rPr lang="en-GB" sz="1200" dirty="0" err="1" smtClean="0"/>
              <a:t>templateSANS_Mantid</a:t>
            </a:r>
            <a:r>
              <a:rPr lang="en-GB" sz="1200" dirty="0" smtClean="0"/>
              <a:t> instrument. The scattering sample consists of hard cylinders in a dilute solution. All </a:t>
            </a:r>
            <a:r>
              <a:rPr lang="en-GB" sz="1200" dirty="0" err="1" smtClean="0"/>
              <a:t>nano</a:t>
            </a:r>
            <a:r>
              <a:rPr lang="en-GB" sz="1200" dirty="0" smtClean="0"/>
              <a:t> particles have the same orientation. </a:t>
            </a:r>
            <a:endParaRPr lang="en-US" sz="1200" dirty="0" smtClean="0"/>
          </a:p>
          <a:p>
            <a:endParaRPr lang="en-US" dirty="0" smtClean="0"/>
          </a:p>
          <a:p>
            <a:pPr marL="0" marR="0" indent="0" defTabSz="914400" eaLnBrk="1" fontAlgn="auto" latinLnBrk="0" hangingPunct="1">
              <a:lnSpc>
                <a:spcPct val="100000"/>
              </a:lnSpc>
              <a:spcBef>
                <a:spcPts val="0"/>
              </a:spcBef>
              <a:spcAft>
                <a:spcPts val="0"/>
              </a:spcAft>
              <a:buClrTx/>
              <a:buSzTx/>
              <a:buFontTx/>
              <a:buNone/>
              <a:tabLst/>
              <a:defRPr/>
            </a:pPr>
            <a:r>
              <a:rPr lang="en-GB" sz="1200" dirty="0" smtClean="0"/>
              <a:t>Figure 12: The Mantid reduced data I(</a:t>
            </a:r>
            <a:r>
              <a:rPr lang="en-GB" sz="1200" dirty="0" err="1" smtClean="0"/>
              <a:t>qx,qy</a:t>
            </a:r>
            <a:r>
              <a:rPr lang="en-GB" sz="1200" dirty="0" smtClean="0"/>
              <a:t>), based on the </a:t>
            </a:r>
            <a:r>
              <a:rPr lang="en-GB" sz="1200" dirty="0" err="1" smtClean="0"/>
              <a:t>McStas</a:t>
            </a:r>
            <a:r>
              <a:rPr lang="en-GB" sz="1200" dirty="0" smtClean="0"/>
              <a:t> event data shown above in Fig 11. </a:t>
            </a:r>
            <a:endParaRPr lang="en-US" sz="1200" dirty="0" smtClean="0"/>
          </a:p>
          <a:p>
            <a:endParaRPr lang="en-US" dirty="0"/>
          </a:p>
        </p:txBody>
      </p:sp>
    </p:spTree>
    <p:extLst>
      <p:ext uri="{BB962C8B-B14F-4D97-AF65-F5344CB8AC3E}">
        <p14:creationId xmlns:p14="http://schemas.microsoft.com/office/powerpoint/2010/main" val="8874912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tif"/><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2.tif"/><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Blank Slide">
    <p:spTree>
      <p:nvGrpSpPr>
        <p:cNvPr id="1" name=""/>
        <p:cNvGrpSpPr/>
        <p:nvPr/>
      </p:nvGrpSpPr>
      <p:grpSpPr>
        <a:xfrm>
          <a:off x="0" y="0"/>
          <a:ext cx="0" cy="0"/>
          <a:chOff x="0" y="0"/>
          <a:chExt cx="0" cy="0"/>
        </a:xfrm>
      </p:grpSpPr>
      <p:pic>
        <p:nvPicPr>
          <p:cNvPr id="17" name="image1.tif"/>
          <p:cNvPicPr>
            <a:picLocks noChangeAspect="1"/>
          </p:cNvPicPr>
          <p:nvPr/>
        </p:nvPicPr>
        <p:blipFill>
          <a:blip r:embed="rId2">
            <a:extLst/>
          </a:blip>
          <a:stretch>
            <a:fillRect/>
          </a:stretch>
        </p:blipFill>
        <p:spPr>
          <a:xfrm>
            <a:off x="8676137" y="0"/>
            <a:ext cx="1939028" cy="7556500"/>
          </a:xfrm>
          <a:prstGeom prst="rect">
            <a:avLst/>
          </a:prstGeom>
          <a:ln w="12700">
            <a:miter lim="400000"/>
          </a:ln>
        </p:spPr>
      </p:pic>
      <p:sp>
        <p:nvSpPr>
          <p:cNvPr id="18" name="Shape 18"/>
          <p:cNvSpPr/>
          <p:nvPr/>
        </p:nvSpPr>
        <p:spPr>
          <a:xfrm>
            <a:off x="186479" y="1127879"/>
            <a:ext cx="8869683" cy="2"/>
          </a:xfrm>
          <a:prstGeom prst="line">
            <a:avLst/>
          </a:prstGeom>
          <a:ln w="54720">
            <a:solidFill>
              <a:srgbClr val="6666FF"/>
            </a:solidFill>
            <a:tailEnd type="triangle"/>
          </a:ln>
        </p:spPr>
        <p:txBody>
          <a:bodyPr lIns="45718" tIns="45718" rIns="45718" bIns="45718"/>
          <a:lstStyle/>
          <a:p>
            <a:endParaRPr/>
          </a:p>
        </p:txBody>
      </p:sp>
      <p:pic>
        <p:nvPicPr>
          <p:cNvPr id="19" name="image2.png"/>
          <p:cNvPicPr>
            <a:picLocks noChangeAspect="1"/>
          </p:cNvPicPr>
          <p:nvPr/>
        </p:nvPicPr>
        <p:blipFill>
          <a:blip r:embed="rId3">
            <a:extLst/>
          </a:blip>
          <a:stretch>
            <a:fillRect/>
          </a:stretch>
        </p:blipFill>
        <p:spPr>
          <a:xfrm>
            <a:off x="7478355" y="6880225"/>
            <a:ext cx="427870" cy="630238"/>
          </a:xfrm>
          <a:prstGeom prst="rect">
            <a:avLst/>
          </a:prstGeom>
          <a:ln w="12700">
            <a:miter lim="400000"/>
          </a:ln>
        </p:spPr>
      </p:pic>
      <p:sp>
        <p:nvSpPr>
          <p:cNvPr id="20" name="Shape 20"/>
          <p:cNvSpPr/>
          <p:nvPr/>
        </p:nvSpPr>
        <p:spPr>
          <a:xfrm>
            <a:off x="378746" y="7250013"/>
            <a:ext cx="4477752" cy="26425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200">
                <a:latin typeface="+mj-lt"/>
                <a:ea typeface="+mj-ea"/>
                <a:cs typeface="+mj-cs"/>
                <a:sym typeface="Arial"/>
              </a:defRPr>
            </a:lvl1pPr>
          </a:lstStyle>
          <a:p>
            <a:r>
              <a:t>ESS McStas school May 2016 – T Nielsen – McStas Mantid intro</a:t>
            </a:r>
          </a:p>
        </p:txBody>
      </p:sp>
      <p:sp>
        <p:nvSpPr>
          <p:cNvPr id="21" name="Shape 21"/>
          <p:cNvSpPr/>
          <p:nvPr/>
        </p:nvSpPr>
        <p:spPr>
          <a:xfrm>
            <a:off x="107998" y="283120"/>
            <a:ext cx="9071283" cy="61671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nSpc>
                <a:spcPct val="90000"/>
              </a:lnSpc>
              <a:defRPr sz="4400">
                <a:latin typeface="+mj-lt"/>
                <a:ea typeface="+mj-ea"/>
                <a:cs typeface="+mj-cs"/>
                <a:sym typeface="Arial"/>
              </a:defRPr>
            </a:lvl1pPr>
          </a:lstStyle>
          <a:p>
            <a:r>
              <a:t>McStas - Mantid </a:t>
            </a:r>
          </a:p>
        </p:txBody>
      </p:sp>
      <p:pic>
        <p:nvPicPr>
          <p:cNvPr id="22" name="image3.tif"/>
          <p:cNvPicPr>
            <a:picLocks noChangeAspect="1"/>
          </p:cNvPicPr>
          <p:nvPr/>
        </p:nvPicPr>
        <p:blipFill>
          <a:blip r:embed="rId4">
            <a:extLst/>
          </a:blip>
          <a:stretch>
            <a:fillRect/>
          </a:stretch>
        </p:blipFill>
        <p:spPr>
          <a:xfrm>
            <a:off x="7981963" y="6880225"/>
            <a:ext cx="1171260" cy="630238"/>
          </a:xfrm>
          <a:prstGeom prst="rect">
            <a:avLst/>
          </a:prstGeom>
          <a:ln w="12700">
            <a:miter lim="400000"/>
          </a:ln>
        </p:spPr>
      </p:pic>
      <p:grpSp>
        <p:nvGrpSpPr>
          <p:cNvPr id="35" name="Group 35"/>
          <p:cNvGrpSpPr/>
          <p:nvPr/>
        </p:nvGrpSpPr>
        <p:grpSpPr>
          <a:xfrm>
            <a:off x="522272" y="2069331"/>
            <a:ext cx="7984713" cy="4360070"/>
            <a:chOff x="0" y="0"/>
            <a:chExt cx="7984711" cy="4360069"/>
          </a:xfrm>
        </p:grpSpPr>
        <p:sp>
          <p:nvSpPr>
            <p:cNvPr id="23" name="Shape 23"/>
            <p:cNvSpPr/>
            <p:nvPr/>
          </p:nvSpPr>
          <p:spPr>
            <a:xfrm>
              <a:off x="104401" y="0"/>
              <a:ext cx="7683388" cy="4360070"/>
            </a:xfrm>
            <a:prstGeom prst="rect">
              <a:avLst/>
            </a:prstGeom>
            <a:solidFill>
              <a:srgbClr val="FFFFFF"/>
            </a:solidFill>
            <a:ln w="88900" cap="flat">
              <a:solidFill>
                <a:srgbClr val="7BA0CD"/>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j-lt"/>
                  <a:ea typeface="+mj-ea"/>
                  <a:cs typeface="+mj-cs"/>
                  <a:sym typeface="Arial"/>
                </a:defRPr>
              </a:pPr>
              <a:endParaRPr/>
            </a:p>
          </p:txBody>
        </p:sp>
        <p:grpSp>
          <p:nvGrpSpPr>
            <p:cNvPr id="33" name="Group 33"/>
            <p:cNvGrpSpPr/>
            <p:nvPr/>
          </p:nvGrpSpPr>
          <p:grpSpPr>
            <a:xfrm>
              <a:off x="850174" y="1715910"/>
              <a:ext cx="6061534" cy="2158430"/>
              <a:chOff x="0" y="0"/>
              <a:chExt cx="6061533" cy="2158428"/>
            </a:xfrm>
          </p:grpSpPr>
          <p:pic>
            <p:nvPicPr>
              <p:cNvPr id="24" name="image3.tif"/>
              <p:cNvPicPr>
                <a:picLocks noChangeAspect="1"/>
              </p:cNvPicPr>
              <p:nvPr/>
            </p:nvPicPr>
            <p:blipFill>
              <a:blip r:embed="rId4">
                <a:extLst/>
              </a:blip>
              <a:stretch>
                <a:fillRect/>
              </a:stretch>
            </p:blipFill>
            <p:spPr>
              <a:xfrm>
                <a:off x="-1" y="0"/>
                <a:ext cx="4011305" cy="2158428"/>
              </a:xfrm>
              <a:prstGeom prst="rect">
                <a:avLst/>
              </a:prstGeom>
              <a:ln w="12700" cap="flat">
                <a:noFill/>
                <a:miter lim="400000"/>
              </a:ln>
              <a:effectLst>
                <a:outerShdw blurRad="38100" dist="23000" dir="5400000" rotWithShape="0">
                  <a:srgbClr val="000000">
                    <a:alpha val="35000"/>
                  </a:srgbClr>
                </a:outerShdw>
              </a:effectLst>
            </p:spPr>
          </p:pic>
          <p:grpSp>
            <p:nvGrpSpPr>
              <p:cNvPr id="32" name="Group 32"/>
              <p:cNvGrpSpPr/>
              <p:nvPr/>
            </p:nvGrpSpPr>
            <p:grpSpPr>
              <a:xfrm>
                <a:off x="3993949" y="-2"/>
                <a:ext cx="2067585" cy="2158429"/>
                <a:chOff x="0" y="0"/>
                <a:chExt cx="2067584" cy="2158427"/>
              </a:xfrm>
            </p:grpSpPr>
            <p:grpSp>
              <p:nvGrpSpPr>
                <p:cNvPr id="30" name="Group 30"/>
                <p:cNvGrpSpPr/>
                <p:nvPr/>
              </p:nvGrpSpPr>
              <p:grpSpPr>
                <a:xfrm>
                  <a:off x="-1" y="-1"/>
                  <a:ext cx="2067586" cy="1782469"/>
                  <a:chOff x="0" y="0"/>
                  <a:chExt cx="2067584" cy="1782467"/>
                </a:xfrm>
              </p:grpSpPr>
              <p:pic>
                <p:nvPicPr>
                  <p:cNvPr id="25" name="image4.png"/>
                  <p:cNvPicPr>
                    <a:picLocks noChangeAspect="1"/>
                  </p:cNvPicPr>
                  <p:nvPr/>
                </p:nvPicPr>
                <p:blipFill>
                  <a:blip r:embed="rId5">
                    <a:extLst/>
                  </a:blip>
                  <a:stretch>
                    <a:fillRect/>
                  </a:stretch>
                </p:blipFill>
                <p:spPr>
                  <a:xfrm>
                    <a:off x="1386287" y="1309272"/>
                    <a:ext cx="468023" cy="447375"/>
                  </a:xfrm>
                  <a:prstGeom prst="rect">
                    <a:avLst/>
                  </a:prstGeom>
                  <a:ln w="12700" cap="flat">
                    <a:noFill/>
                    <a:miter lim="400000"/>
                  </a:ln>
                  <a:effectLst>
                    <a:outerShdw blurRad="76200" dist="63500" dir="5400000" rotWithShape="0">
                      <a:srgbClr val="000000">
                        <a:alpha val="45000"/>
                      </a:srgbClr>
                    </a:outerShdw>
                  </a:effectLst>
                </p:spPr>
              </p:pic>
              <p:pic>
                <p:nvPicPr>
                  <p:cNvPr id="26" name="image5.png"/>
                  <p:cNvPicPr>
                    <a:picLocks noChangeAspect="1"/>
                  </p:cNvPicPr>
                  <p:nvPr/>
                </p:nvPicPr>
                <p:blipFill>
                  <a:blip r:embed="rId6">
                    <a:extLst/>
                  </a:blip>
                  <a:stretch>
                    <a:fillRect/>
                  </a:stretch>
                </p:blipFill>
                <p:spPr>
                  <a:xfrm>
                    <a:off x="0" y="0"/>
                    <a:ext cx="2067585" cy="1214916"/>
                  </a:xfrm>
                  <a:prstGeom prst="rect">
                    <a:avLst/>
                  </a:prstGeom>
                  <a:ln w="12700" cap="flat">
                    <a:noFill/>
                    <a:miter lim="400000"/>
                  </a:ln>
                  <a:effectLst>
                    <a:outerShdw blurRad="76200" dist="63500" dir="5400000" rotWithShape="0">
                      <a:srgbClr val="000000">
                        <a:alpha val="45000"/>
                      </a:srgbClr>
                    </a:outerShdw>
                  </a:effectLst>
                </p:spPr>
              </p:pic>
              <p:pic>
                <p:nvPicPr>
                  <p:cNvPr id="27" name="image6.png"/>
                  <p:cNvPicPr>
                    <a:picLocks noChangeAspect="1"/>
                  </p:cNvPicPr>
                  <p:nvPr/>
                </p:nvPicPr>
                <p:blipFill>
                  <a:blip r:embed="rId7">
                    <a:extLst/>
                  </a:blip>
                  <a:stretch>
                    <a:fillRect/>
                  </a:stretch>
                </p:blipFill>
                <p:spPr>
                  <a:xfrm>
                    <a:off x="770159" y="1427758"/>
                    <a:ext cx="582559" cy="213277"/>
                  </a:xfrm>
                  <a:prstGeom prst="rect">
                    <a:avLst/>
                  </a:prstGeom>
                  <a:ln w="12700" cap="flat">
                    <a:noFill/>
                    <a:miter lim="400000"/>
                  </a:ln>
                  <a:effectLst>
                    <a:outerShdw blurRad="76200" dist="63500" dir="5400000" rotWithShape="0">
                      <a:srgbClr val="000000">
                        <a:alpha val="45000"/>
                      </a:srgbClr>
                    </a:outerShdw>
                  </a:effectLst>
                </p:spPr>
              </p:pic>
              <p:pic>
                <p:nvPicPr>
                  <p:cNvPr id="28" name="image7.png"/>
                  <p:cNvPicPr>
                    <a:picLocks noChangeAspect="1"/>
                  </p:cNvPicPr>
                  <p:nvPr/>
                </p:nvPicPr>
                <p:blipFill>
                  <a:blip r:embed="rId8">
                    <a:extLst/>
                  </a:blip>
                  <a:stretch>
                    <a:fillRect/>
                  </a:stretch>
                </p:blipFill>
                <p:spPr>
                  <a:xfrm>
                    <a:off x="373230" y="1285575"/>
                    <a:ext cx="365714" cy="496893"/>
                  </a:xfrm>
                  <a:prstGeom prst="rect">
                    <a:avLst/>
                  </a:prstGeom>
                  <a:ln w="12700" cap="flat">
                    <a:noFill/>
                    <a:miter lim="400000"/>
                  </a:ln>
                  <a:effectLst/>
                </p:spPr>
              </p:pic>
              <p:pic>
                <p:nvPicPr>
                  <p:cNvPr id="29" name="image8.png"/>
                  <p:cNvPicPr>
                    <a:picLocks noChangeAspect="1"/>
                  </p:cNvPicPr>
                  <p:nvPr/>
                </p:nvPicPr>
                <p:blipFill>
                  <a:blip r:embed="rId9">
                    <a:extLst/>
                  </a:blip>
                  <a:stretch>
                    <a:fillRect/>
                  </a:stretch>
                </p:blipFill>
                <p:spPr>
                  <a:xfrm>
                    <a:off x="-1" y="1285575"/>
                    <a:ext cx="341789" cy="496277"/>
                  </a:xfrm>
                  <a:prstGeom prst="rect">
                    <a:avLst/>
                  </a:prstGeom>
                  <a:ln w="12700" cap="flat">
                    <a:noFill/>
                    <a:miter lim="400000"/>
                  </a:ln>
                  <a:effectLst/>
                </p:spPr>
              </p:pic>
            </p:grpSp>
            <p:pic>
              <p:nvPicPr>
                <p:cNvPr id="31" name="image9.png"/>
                <p:cNvPicPr>
                  <a:picLocks noChangeAspect="1"/>
                </p:cNvPicPr>
                <p:nvPr/>
              </p:nvPicPr>
              <p:blipFill>
                <a:blip r:embed="rId10">
                  <a:extLst/>
                </a:blip>
                <a:stretch>
                  <a:fillRect/>
                </a:stretch>
              </p:blipFill>
              <p:spPr>
                <a:xfrm>
                  <a:off x="612258" y="1730288"/>
                  <a:ext cx="795672" cy="428140"/>
                </a:xfrm>
                <a:prstGeom prst="rect">
                  <a:avLst/>
                </a:prstGeom>
                <a:ln w="12700" cap="flat">
                  <a:noFill/>
                  <a:miter lim="400000"/>
                </a:ln>
                <a:effectLst/>
              </p:spPr>
            </p:pic>
          </p:grpSp>
        </p:grpSp>
        <p:sp>
          <p:nvSpPr>
            <p:cNvPr id="34" name="Shape 34"/>
            <p:cNvSpPr/>
            <p:nvPr/>
          </p:nvSpPr>
          <p:spPr>
            <a:xfrm>
              <a:off x="0" y="235929"/>
              <a:ext cx="7984713" cy="1295682"/>
            </a:xfrm>
            <a:prstGeom prst="rect">
              <a:avLst/>
            </a:prstGeom>
            <a:noFill/>
            <a:ln w="12700" cap="flat">
              <a:noFill/>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defRPr sz="4600" b="1" i="1">
                  <a:latin typeface="+mj-lt"/>
                  <a:ea typeface="+mj-ea"/>
                  <a:cs typeface="+mj-cs"/>
                  <a:sym typeface="Arial"/>
                </a:defRPr>
              </a:pPr>
              <a:r>
                <a:t>ESS McStas Training 2016 </a:t>
              </a:r>
            </a:p>
            <a:p>
              <a:pPr algn="ctr">
                <a:defRPr sz="3600" b="1" i="1">
                  <a:latin typeface="+mj-lt"/>
                  <a:ea typeface="+mj-ea"/>
                  <a:cs typeface="+mj-cs"/>
                  <a:sym typeface="Arial"/>
                </a:defRPr>
              </a:pPr>
              <a:r>
                <a:t>May 30th - June 1st </a:t>
              </a:r>
            </a:p>
          </p:txBody>
        </p:sp>
      </p:grpSp>
      <p:pic>
        <p:nvPicPr>
          <p:cNvPr id="36" name="image10.tif"/>
          <p:cNvPicPr>
            <a:picLocks noChangeAspect="1"/>
          </p:cNvPicPr>
          <p:nvPr/>
        </p:nvPicPr>
        <p:blipFill>
          <a:blip r:embed="rId11">
            <a:extLst/>
          </a:blip>
          <a:stretch>
            <a:fillRect/>
          </a:stretch>
        </p:blipFill>
        <p:spPr>
          <a:xfrm>
            <a:off x="6270321" y="91121"/>
            <a:ext cx="3733801" cy="873718"/>
          </a:xfrm>
          <a:prstGeom prst="rect">
            <a:avLst/>
          </a:prstGeom>
          <a:ln w="12700">
            <a:solidFill>
              <a:srgbClr val="7BA0CD"/>
            </a:solidFill>
          </a:ln>
        </p:spPr>
      </p:pic>
      <p:sp>
        <p:nvSpPr>
          <p:cNvPr id="37" name="Shape 37"/>
          <p:cNvSpPr>
            <a:spLocks noGrp="1"/>
          </p:cNvSpPr>
          <p:nvPr>
            <p:ph type="sldNum" sz="quarter" idx="2"/>
          </p:nvPr>
        </p:nvSpPr>
        <p:spPr>
          <a:xfrm>
            <a:off x="55698" y="7211438"/>
            <a:ext cx="356972" cy="349221"/>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Content">
    <p:spTree>
      <p:nvGrpSpPr>
        <p:cNvPr id="1" name=""/>
        <p:cNvGrpSpPr/>
        <p:nvPr/>
      </p:nvGrpSpPr>
      <p:grpSpPr>
        <a:xfrm>
          <a:off x="0" y="0"/>
          <a:ext cx="0" cy="0"/>
          <a:chOff x="0" y="0"/>
          <a:chExt cx="0" cy="0"/>
        </a:xfrm>
      </p:grpSpPr>
      <p:sp>
        <p:nvSpPr>
          <p:cNvPr id="44" name="Shape 44"/>
          <p:cNvSpPr>
            <a:spLocks noGrp="1"/>
          </p:cNvSpPr>
          <p:nvPr>
            <p:ph type="title"/>
          </p:nvPr>
        </p:nvSpPr>
        <p:spPr>
          <a:prstGeom prst="rect">
            <a:avLst/>
          </a:prstGeom>
        </p:spPr>
        <p:txBody>
          <a:bodyPr/>
          <a:lstStyle/>
          <a:p>
            <a:r>
              <a:t>Click to edit Master title style</a:t>
            </a:r>
          </a:p>
        </p:txBody>
      </p:sp>
      <p:sp>
        <p:nvSpPr>
          <p:cNvPr id="45" name="Shape 45"/>
          <p:cNvSpPr>
            <a:spLocks noGrp="1"/>
          </p:cNvSpPr>
          <p:nvPr>
            <p:ph type="body" idx="1"/>
          </p:nvPr>
        </p:nvSpPr>
        <p:spPr>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46" name="Shape 4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tif"/><Relationship Id="rId5" Type="http://schemas.openxmlformats.org/officeDocument/2006/relationships/image" Target="../media/image2.tif"/><Relationship Id="rId6" Type="http://schemas.openxmlformats.org/officeDocument/2006/relationships/image" Target="../media/image3.png"/><Relationship Id="rId7" Type="http://schemas.openxmlformats.org/officeDocument/2006/relationships/image" Target="../media/image4.ti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tif"/>
          <p:cNvPicPr>
            <a:picLocks noChangeAspect="1"/>
          </p:cNvPicPr>
          <p:nvPr/>
        </p:nvPicPr>
        <p:blipFill>
          <a:blip r:embed="rId4">
            <a:extLst/>
          </a:blip>
          <a:stretch>
            <a:fillRect/>
          </a:stretch>
        </p:blipFill>
        <p:spPr>
          <a:xfrm>
            <a:off x="8676137" y="0"/>
            <a:ext cx="1939028" cy="7556500"/>
          </a:xfrm>
          <a:prstGeom prst="rect">
            <a:avLst/>
          </a:prstGeom>
          <a:ln w="12700">
            <a:miter lim="400000"/>
          </a:ln>
        </p:spPr>
      </p:pic>
      <p:sp>
        <p:nvSpPr>
          <p:cNvPr id="3" name="Shape 3"/>
          <p:cNvSpPr/>
          <p:nvPr/>
        </p:nvSpPr>
        <p:spPr>
          <a:xfrm>
            <a:off x="186479" y="1127879"/>
            <a:ext cx="8869683" cy="2"/>
          </a:xfrm>
          <a:prstGeom prst="line">
            <a:avLst/>
          </a:prstGeom>
          <a:ln w="54720">
            <a:solidFill>
              <a:srgbClr val="6666FF"/>
            </a:solidFill>
            <a:tailEnd type="triangle"/>
          </a:ln>
        </p:spPr>
        <p:txBody>
          <a:bodyPr lIns="45718" tIns="45718" rIns="45718" bIns="45718"/>
          <a:lstStyle/>
          <a:p>
            <a:endParaRPr/>
          </a:p>
        </p:txBody>
      </p:sp>
      <p:sp>
        <p:nvSpPr>
          <p:cNvPr id="4" name="Shape 4"/>
          <p:cNvSpPr>
            <a:spLocks noGrp="1"/>
          </p:cNvSpPr>
          <p:nvPr>
            <p:ph type="title"/>
          </p:nvPr>
        </p:nvSpPr>
        <p:spPr>
          <a:xfrm>
            <a:off x="107999" y="193319"/>
            <a:ext cx="9071282" cy="79632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r>
              <a:t>Click to edit Master title style</a:t>
            </a:r>
          </a:p>
        </p:txBody>
      </p:sp>
      <p:sp>
        <p:nvSpPr>
          <p:cNvPr id="5" name="Shape 5"/>
          <p:cNvSpPr>
            <a:spLocks noGrp="1"/>
          </p:cNvSpPr>
          <p:nvPr>
            <p:ph type="body" idx="1"/>
          </p:nvPr>
        </p:nvSpPr>
        <p:spPr>
          <a:xfrm>
            <a:off x="182879" y="1371600"/>
            <a:ext cx="8961122" cy="557784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r>
              <a:t>Click to edit Master text styles</a:t>
            </a:r>
          </a:p>
          <a:p>
            <a:pPr lvl="1"/>
            <a:r>
              <a:t>Second level</a:t>
            </a:r>
          </a:p>
          <a:p>
            <a:pPr lvl="2"/>
            <a:r>
              <a:t>Third level</a:t>
            </a:r>
          </a:p>
          <a:p>
            <a:pPr lvl="3"/>
            <a:r>
              <a:t>Fourth level</a:t>
            </a:r>
          </a:p>
          <a:p>
            <a:pPr lvl="4"/>
            <a:r>
              <a:t>Fifth level</a:t>
            </a:r>
          </a:p>
        </p:txBody>
      </p:sp>
      <p:pic>
        <p:nvPicPr>
          <p:cNvPr id="6" name="image10.tif"/>
          <p:cNvPicPr>
            <a:picLocks noChangeAspect="1"/>
          </p:cNvPicPr>
          <p:nvPr/>
        </p:nvPicPr>
        <p:blipFill>
          <a:blip r:embed="rId5">
            <a:extLst/>
          </a:blip>
          <a:stretch>
            <a:fillRect/>
          </a:stretch>
        </p:blipFill>
        <p:spPr>
          <a:xfrm>
            <a:off x="6270321" y="91121"/>
            <a:ext cx="3733801" cy="873718"/>
          </a:xfrm>
          <a:prstGeom prst="rect">
            <a:avLst/>
          </a:prstGeom>
          <a:ln w="12700">
            <a:solidFill>
              <a:srgbClr val="7BA0CD"/>
            </a:solidFill>
          </a:ln>
        </p:spPr>
      </p:pic>
      <p:pic>
        <p:nvPicPr>
          <p:cNvPr id="7" name="image2.png"/>
          <p:cNvPicPr>
            <a:picLocks noChangeAspect="1"/>
          </p:cNvPicPr>
          <p:nvPr/>
        </p:nvPicPr>
        <p:blipFill>
          <a:blip r:embed="rId6">
            <a:extLst/>
          </a:blip>
          <a:stretch>
            <a:fillRect/>
          </a:stretch>
        </p:blipFill>
        <p:spPr>
          <a:xfrm>
            <a:off x="7478355" y="6880225"/>
            <a:ext cx="427870" cy="630238"/>
          </a:xfrm>
          <a:prstGeom prst="rect">
            <a:avLst/>
          </a:prstGeom>
          <a:ln w="12700">
            <a:miter lim="400000"/>
          </a:ln>
        </p:spPr>
      </p:pic>
      <p:pic>
        <p:nvPicPr>
          <p:cNvPr id="8" name="image3.tif"/>
          <p:cNvPicPr>
            <a:picLocks noChangeAspect="1"/>
          </p:cNvPicPr>
          <p:nvPr/>
        </p:nvPicPr>
        <p:blipFill>
          <a:blip r:embed="rId7">
            <a:extLst/>
          </a:blip>
          <a:stretch>
            <a:fillRect/>
          </a:stretch>
        </p:blipFill>
        <p:spPr>
          <a:xfrm>
            <a:off x="7981963" y="6880225"/>
            <a:ext cx="1171260" cy="630238"/>
          </a:xfrm>
          <a:prstGeom prst="rect">
            <a:avLst/>
          </a:prstGeom>
          <a:ln w="12700">
            <a:miter lim="400000"/>
          </a:ln>
        </p:spPr>
      </p:pic>
      <p:sp>
        <p:nvSpPr>
          <p:cNvPr id="9" name="Shape 9"/>
          <p:cNvSpPr/>
          <p:nvPr/>
        </p:nvSpPr>
        <p:spPr>
          <a:xfrm>
            <a:off x="378746" y="7250013"/>
            <a:ext cx="4435410" cy="26425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200">
                <a:latin typeface="+mj-lt"/>
                <a:ea typeface="+mj-ea"/>
                <a:cs typeface="+mj-cs"/>
                <a:sym typeface="Arial"/>
              </a:defRPr>
            </a:lvl1pPr>
          </a:lstStyle>
          <a:p>
            <a:r>
              <a:t>ESS McStas school May 2016 – T Nielsen– McStas Mantid intro</a:t>
            </a:r>
          </a:p>
        </p:txBody>
      </p:sp>
      <p:sp>
        <p:nvSpPr>
          <p:cNvPr id="10" name="Shape 10"/>
          <p:cNvSpPr>
            <a:spLocks noGrp="1"/>
          </p:cNvSpPr>
          <p:nvPr>
            <p:ph type="sldNum" sz="quarter" idx="2"/>
          </p:nvPr>
        </p:nvSpPr>
        <p:spPr>
          <a:xfrm>
            <a:off x="68398" y="7211438"/>
            <a:ext cx="356972" cy="349221"/>
          </a:xfrm>
          <a:prstGeom prst="rect">
            <a:avLst/>
          </a:prstGeom>
          <a:ln w="12700">
            <a:miter lim="400000"/>
          </a:ln>
        </p:spPr>
        <p:txBody>
          <a:bodyPr wrap="none" lIns="44999" tIns="44999" rIns="44999" bIns="44999">
            <a:spAutoFit/>
          </a:bodyPr>
          <a:lstStyle>
            <a:lvl1pPr>
              <a:defRPr>
                <a:latin typeface="+mj-lt"/>
                <a:ea typeface="+mj-ea"/>
                <a:cs typeface="+mj-cs"/>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xmlns:p14="http://schemas.microsoft.com/office/powerpoint/2010/mai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9pPr>
    </p:titleStyle>
    <p:bodyStyle>
      <a:lvl1pPr marL="228600" marR="0" indent="-228600" algn="l" defTabSz="914400" rtl="0" latinLnBrk="0">
        <a:lnSpc>
          <a:spcPct val="90000"/>
        </a:lnSpc>
        <a:spcBef>
          <a:spcPts val="1000"/>
        </a:spcBef>
        <a:spcAft>
          <a:spcPts val="0"/>
        </a:spcAft>
        <a:buClrTx/>
        <a:buSzPct val="45000"/>
        <a:buFont typeface="Helvetica"/>
        <a:buChar char="l"/>
        <a:tabLst/>
        <a:defRPr sz="3200" b="0" i="0" u="none" strike="noStrike" cap="none" spc="0" baseline="0">
          <a:ln>
            <a:noFill/>
          </a:ln>
          <a:solidFill>
            <a:srgbClr val="000000"/>
          </a:solidFill>
          <a:uFillTx/>
          <a:latin typeface="+mj-lt"/>
          <a:ea typeface="+mj-ea"/>
          <a:cs typeface="+mj-cs"/>
          <a:sym typeface="Arial"/>
        </a:defRPr>
      </a:lvl1pPr>
      <a:lvl2pPr marL="718457" marR="0" indent="-261257" algn="l" defTabSz="914400" rtl="0" latinLnBrk="0">
        <a:lnSpc>
          <a:spcPct val="90000"/>
        </a:lnSpc>
        <a:spcBef>
          <a:spcPts val="1000"/>
        </a:spcBef>
        <a:spcAft>
          <a:spcPts val="0"/>
        </a:spcAft>
        <a:buClrTx/>
        <a:buSzPct val="75000"/>
        <a:buFont typeface="Helvetica"/>
        <a:buChar char="-"/>
        <a:tabLst/>
        <a:defRPr sz="3200" b="0" i="0" u="none" strike="noStrike" cap="none" spc="0" baseline="0">
          <a:ln>
            <a:noFill/>
          </a:ln>
          <a:solidFill>
            <a:srgbClr val="000000"/>
          </a:solidFill>
          <a:uFillTx/>
          <a:latin typeface="+mj-lt"/>
          <a:ea typeface="+mj-ea"/>
          <a:cs typeface="+mj-cs"/>
          <a:sym typeface="Arial"/>
        </a:defRPr>
      </a:lvl2pPr>
      <a:lvl3pPr marL="1219200" marR="0" indent="-304800" algn="l" defTabSz="914400" rtl="0" latinLnBrk="0">
        <a:lnSpc>
          <a:spcPct val="90000"/>
        </a:lnSpc>
        <a:spcBef>
          <a:spcPts val="1000"/>
        </a:spcBef>
        <a:spcAft>
          <a:spcPts val="0"/>
        </a:spcAft>
        <a:buClrTx/>
        <a:buSzPct val="45000"/>
        <a:buFont typeface="Helvetica"/>
        <a:buChar char="l"/>
        <a:tabLst/>
        <a:defRPr sz="3200" b="0" i="0" u="none" strike="noStrike" cap="none" spc="0" baseline="0">
          <a:ln>
            <a:noFill/>
          </a:ln>
          <a:solidFill>
            <a:srgbClr val="000000"/>
          </a:solidFill>
          <a:uFillTx/>
          <a:latin typeface="+mj-lt"/>
          <a:ea typeface="+mj-ea"/>
          <a:cs typeface="+mj-cs"/>
          <a:sym typeface="Arial"/>
        </a:defRPr>
      </a:lvl3pPr>
      <a:lvl4pPr marL="1737360" marR="0" indent="-365760" algn="l" defTabSz="914400" rtl="0" latinLnBrk="0">
        <a:lnSpc>
          <a:spcPct val="90000"/>
        </a:lnSpc>
        <a:spcBef>
          <a:spcPts val="1000"/>
        </a:spcBef>
        <a:spcAft>
          <a:spcPts val="0"/>
        </a:spcAft>
        <a:buClrTx/>
        <a:buSzPct val="75000"/>
        <a:buFont typeface="Helvetica"/>
        <a:buChar char="-"/>
        <a:tabLst/>
        <a:defRPr sz="3200" b="0" i="0" u="none" strike="noStrike" cap="none" spc="0" baseline="0">
          <a:ln>
            <a:noFill/>
          </a:ln>
          <a:solidFill>
            <a:srgbClr val="000000"/>
          </a:solidFill>
          <a:uFillTx/>
          <a:latin typeface="+mj-lt"/>
          <a:ea typeface="+mj-ea"/>
          <a:cs typeface="+mj-cs"/>
          <a:sym typeface="Arial"/>
        </a:defRPr>
      </a:lvl4pPr>
      <a:lvl5pPr marL="2194560" marR="0" indent="-365760" algn="l" defTabSz="914400" rtl="0" latinLnBrk="0">
        <a:lnSpc>
          <a:spcPct val="90000"/>
        </a:lnSpc>
        <a:spcBef>
          <a:spcPts val="1000"/>
        </a:spcBef>
        <a:spcAft>
          <a:spcPts val="0"/>
        </a:spcAft>
        <a:buClrTx/>
        <a:buSzPct val="45000"/>
        <a:buFont typeface="Helvetica"/>
        <a:buChar char="l"/>
        <a:tabLst/>
        <a:defRPr sz="3200" b="0" i="0" u="none" strike="noStrike" cap="none" spc="0" baseline="0">
          <a:ln>
            <a:noFill/>
          </a:ln>
          <a:solidFill>
            <a:srgbClr val="000000"/>
          </a:solidFill>
          <a:uFillTx/>
          <a:latin typeface="+mj-lt"/>
          <a:ea typeface="+mj-ea"/>
          <a:cs typeface="+mj-cs"/>
          <a:sym typeface="Arial"/>
        </a:defRPr>
      </a:lvl5pPr>
      <a:lvl6pPr marL="2651760" marR="0" indent="-365760" algn="l" defTabSz="914400" rtl="0" latinLnBrk="0">
        <a:lnSpc>
          <a:spcPct val="90000"/>
        </a:lnSpc>
        <a:spcBef>
          <a:spcPts val="1000"/>
        </a:spcBef>
        <a:spcAft>
          <a:spcPts val="0"/>
        </a:spcAft>
        <a:buClrTx/>
        <a:buSzPct val="45000"/>
        <a:buFont typeface="Helvetica"/>
        <a:buChar char="l"/>
        <a:tabLst/>
        <a:defRPr sz="3200" b="0" i="0" u="none" strike="noStrike" cap="none" spc="0" baseline="0">
          <a:ln>
            <a:noFill/>
          </a:ln>
          <a:solidFill>
            <a:srgbClr val="000000"/>
          </a:solidFill>
          <a:uFillTx/>
          <a:latin typeface="+mj-lt"/>
          <a:ea typeface="+mj-ea"/>
          <a:cs typeface="+mj-cs"/>
          <a:sym typeface="Arial"/>
        </a:defRPr>
      </a:lvl6pPr>
      <a:lvl7pPr marL="3108960" marR="0" indent="-365760" algn="l" defTabSz="914400" rtl="0" latinLnBrk="0">
        <a:lnSpc>
          <a:spcPct val="90000"/>
        </a:lnSpc>
        <a:spcBef>
          <a:spcPts val="1000"/>
        </a:spcBef>
        <a:spcAft>
          <a:spcPts val="0"/>
        </a:spcAft>
        <a:buClrTx/>
        <a:buSzPct val="45000"/>
        <a:buFont typeface="Helvetica"/>
        <a:buChar char="l"/>
        <a:tabLst/>
        <a:defRPr sz="3200" b="0" i="0" u="none" strike="noStrike" cap="none" spc="0" baseline="0">
          <a:ln>
            <a:noFill/>
          </a:ln>
          <a:solidFill>
            <a:srgbClr val="000000"/>
          </a:solidFill>
          <a:uFillTx/>
          <a:latin typeface="+mj-lt"/>
          <a:ea typeface="+mj-ea"/>
          <a:cs typeface="+mj-cs"/>
          <a:sym typeface="Arial"/>
        </a:defRPr>
      </a:lvl7pPr>
      <a:lvl8pPr marL="3606800" marR="0" indent="-406400" algn="l" defTabSz="914400" rtl="0" latinLnBrk="0">
        <a:lnSpc>
          <a:spcPct val="90000"/>
        </a:lnSpc>
        <a:spcBef>
          <a:spcPts val="1000"/>
        </a:spcBef>
        <a:spcAft>
          <a:spcPts val="0"/>
        </a:spcAft>
        <a:buClrTx/>
        <a:buSzPct val="100000"/>
        <a:buFont typeface="Helvetica"/>
        <a:buChar char="•"/>
        <a:tabLst/>
        <a:defRPr sz="3200" b="0" i="0" u="none" strike="noStrike" cap="none" spc="0" baseline="0">
          <a:ln>
            <a:noFill/>
          </a:ln>
          <a:solidFill>
            <a:srgbClr val="000000"/>
          </a:solidFill>
          <a:uFillTx/>
          <a:latin typeface="+mj-lt"/>
          <a:ea typeface="+mj-ea"/>
          <a:cs typeface="+mj-cs"/>
          <a:sym typeface="Arial"/>
        </a:defRPr>
      </a:lvl8pPr>
      <a:lvl9pPr marL="4064000" marR="0" indent="-406400" algn="l" defTabSz="914400" rtl="0" latinLnBrk="0">
        <a:lnSpc>
          <a:spcPct val="90000"/>
        </a:lnSpc>
        <a:spcBef>
          <a:spcPts val="1000"/>
        </a:spcBef>
        <a:spcAft>
          <a:spcPts val="0"/>
        </a:spcAft>
        <a:buClrTx/>
        <a:buSzPct val="100000"/>
        <a:buFont typeface="Helvetica"/>
        <a:buChar char="•"/>
        <a:tabLst/>
        <a:defRPr sz="3200" b="0" i="0" u="none" strike="noStrike" cap="none" spc="0" baseline="0">
          <a:ln>
            <a:noFill/>
          </a:ln>
          <a:solidFill>
            <a:srgbClr val="000000"/>
          </a:solidFill>
          <a:uFillTx/>
          <a:latin typeface="+mj-lt"/>
          <a:ea typeface="+mj-ea"/>
          <a:cs typeface="+mj-cs"/>
          <a:sym typeface="Arial"/>
        </a:defRPr>
      </a:lvl9pPr>
    </p:bodyStyle>
    <p:otherStyle>
      <a:lvl1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g"/><Relationship Id="rId5"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Use Mantid algorithms</a:t>
            </a:r>
            <a:endParaRPr lang="en-US" dirty="0"/>
          </a:p>
        </p:txBody>
      </p:sp>
      <p:sp>
        <p:nvSpPr>
          <p:cNvPr id="3" name="Text Placeholder 2"/>
          <p:cNvSpPr>
            <a:spLocks noGrp="1"/>
          </p:cNvSpPr>
          <p:nvPr>
            <p:ph type="body" idx="1"/>
          </p:nvPr>
        </p:nvSpPr>
        <p:spPr>
          <a:xfrm>
            <a:off x="1781160" y="6515009"/>
            <a:ext cx="4554723" cy="665815"/>
          </a:xfrm>
        </p:spPr>
        <p:txBody>
          <a:bodyPr>
            <a:normAutofit/>
          </a:bodyPr>
          <a:lstStyle/>
          <a:p>
            <a:pPr marL="0" indent="0">
              <a:buNone/>
            </a:pPr>
            <a:r>
              <a:rPr lang="en-GB" sz="2000" dirty="0" smtClean="0"/>
              <a:t>I(</a:t>
            </a:r>
            <a:r>
              <a:rPr lang="en-GB" sz="2000" dirty="0" err="1" smtClean="0"/>
              <a:t>qx,qy</a:t>
            </a:r>
            <a:r>
              <a:rPr lang="en-GB" sz="2000" dirty="0" smtClean="0"/>
              <a:t>) </a:t>
            </a:r>
            <a:r>
              <a:rPr lang="en-GB" sz="2000" dirty="0" err="1" smtClean="0"/>
              <a:t>obtaind</a:t>
            </a:r>
            <a:r>
              <a:rPr lang="en-GB" sz="2000" dirty="0" smtClean="0"/>
              <a:t> from the </a:t>
            </a:r>
            <a:r>
              <a:rPr lang="en-GB" sz="2000" dirty="0" err="1" smtClean="0"/>
              <a:t>McStas</a:t>
            </a:r>
            <a:r>
              <a:rPr lang="en-GB" sz="2000" dirty="0" smtClean="0"/>
              <a:t> </a:t>
            </a:r>
            <a:r>
              <a:rPr lang="en-GB" sz="2000" dirty="0" smtClean="0"/>
              <a:t>event data </a:t>
            </a:r>
            <a:r>
              <a:rPr lang="en-GB" sz="2000" dirty="0" smtClean="0"/>
              <a:t>by using Mantid. </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902" y="2128076"/>
            <a:ext cx="4113274" cy="3220657"/>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6335883" y="3456712"/>
            <a:ext cx="3941601" cy="3784042"/>
          </a:xfrm>
          <a:prstGeom prst="rect">
            <a:avLst/>
          </a:prstGeom>
        </p:spPr>
      </p:pic>
      <p:sp>
        <p:nvSpPr>
          <p:cNvPr id="7" name="Text Placeholder 2"/>
          <p:cNvSpPr txBox="1">
            <a:spLocks/>
          </p:cNvSpPr>
          <p:nvPr/>
        </p:nvSpPr>
        <p:spPr>
          <a:xfrm>
            <a:off x="152400" y="1450120"/>
            <a:ext cx="8961122" cy="47075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1pPr marL="228600" marR="0" indent="-228600" algn="l" defTabSz="914400" rtl="0" latinLnBrk="0">
              <a:lnSpc>
                <a:spcPct val="90000"/>
              </a:lnSpc>
              <a:spcBef>
                <a:spcPts val="1000"/>
              </a:spcBef>
              <a:spcAft>
                <a:spcPts val="0"/>
              </a:spcAft>
              <a:buClrTx/>
              <a:buSzPct val="45000"/>
              <a:buFont typeface="Helvetica"/>
              <a:buChar char="l"/>
              <a:tabLst/>
              <a:defRPr sz="3200" b="0" i="0" u="none" strike="noStrike" cap="none" spc="0" baseline="0">
                <a:ln>
                  <a:noFill/>
                </a:ln>
                <a:solidFill>
                  <a:srgbClr val="000000"/>
                </a:solidFill>
                <a:uFillTx/>
                <a:latin typeface="+mj-lt"/>
                <a:ea typeface="+mj-ea"/>
                <a:cs typeface="+mj-cs"/>
                <a:sym typeface="Arial"/>
              </a:defRPr>
            </a:lvl1pPr>
            <a:lvl2pPr marL="718457" marR="0" indent="-261257" algn="l" defTabSz="914400" rtl="0" latinLnBrk="0">
              <a:lnSpc>
                <a:spcPct val="90000"/>
              </a:lnSpc>
              <a:spcBef>
                <a:spcPts val="1000"/>
              </a:spcBef>
              <a:spcAft>
                <a:spcPts val="0"/>
              </a:spcAft>
              <a:buClrTx/>
              <a:buSzPct val="75000"/>
              <a:buFont typeface="Helvetica"/>
              <a:buChar char="-"/>
              <a:tabLst/>
              <a:defRPr sz="3200" b="0" i="0" u="none" strike="noStrike" cap="none" spc="0" baseline="0">
                <a:ln>
                  <a:noFill/>
                </a:ln>
                <a:solidFill>
                  <a:srgbClr val="000000"/>
                </a:solidFill>
                <a:uFillTx/>
                <a:latin typeface="+mj-lt"/>
                <a:ea typeface="+mj-ea"/>
                <a:cs typeface="+mj-cs"/>
                <a:sym typeface="Arial"/>
              </a:defRPr>
            </a:lvl2pPr>
            <a:lvl3pPr marL="1219200" marR="0" indent="-304800" algn="l" defTabSz="914400" rtl="0" latinLnBrk="0">
              <a:lnSpc>
                <a:spcPct val="90000"/>
              </a:lnSpc>
              <a:spcBef>
                <a:spcPts val="1000"/>
              </a:spcBef>
              <a:spcAft>
                <a:spcPts val="0"/>
              </a:spcAft>
              <a:buClrTx/>
              <a:buSzPct val="45000"/>
              <a:buFont typeface="Helvetica"/>
              <a:buChar char="l"/>
              <a:tabLst/>
              <a:defRPr sz="3200" b="0" i="0" u="none" strike="noStrike" cap="none" spc="0" baseline="0">
                <a:ln>
                  <a:noFill/>
                </a:ln>
                <a:solidFill>
                  <a:srgbClr val="000000"/>
                </a:solidFill>
                <a:uFillTx/>
                <a:latin typeface="+mj-lt"/>
                <a:ea typeface="+mj-ea"/>
                <a:cs typeface="+mj-cs"/>
                <a:sym typeface="Arial"/>
              </a:defRPr>
            </a:lvl3pPr>
            <a:lvl4pPr marL="1737360" marR="0" indent="-365760" algn="l" defTabSz="914400" rtl="0" latinLnBrk="0">
              <a:lnSpc>
                <a:spcPct val="90000"/>
              </a:lnSpc>
              <a:spcBef>
                <a:spcPts val="1000"/>
              </a:spcBef>
              <a:spcAft>
                <a:spcPts val="0"/>
              </a:spcAft>
              <a:buClrTx/>
              <a:buSzPct val="75000"/>
              <a:buFont typeface="Helvetica"/>
              <a:buChar char="-"/>
              <a:tabLst/>
              <a:defRPr sz="3200" b="0" i="0" u="none" strike="noStrike" cap="none" spc="0" baseline="0">
                <a:ln>
                  <a:noFill/>
                </a:ln>
                <a:solidFill>
                  <a:srgbClr val="000000"/>
                </a:solidFill>
                <a:uFillTx/>
                <a:latin typeface="+mj-lt"/>
                <a:ea typeface="+mj-ea"/>
                <a:cs typeface="+mj-cs"/>
                <a:sym typeface="Arial"/>
              </a:defRPr>
            </a:lvl4pPr>
            <a:lvl5pPr marL="2194560" marR="0" indent="-365760" algn="l" defTabSz="914400" rtl="0" latinLnBrk="0">
              <a:lnSpc>
                <a:spcPct val="90000"/>
              </a:lnSpc>
              <a:spcBef>
                <a:spcPts val="1000"/>
              </a:spcBef>
              <a:spcAft>
                <a:spcPts val="0"/>
              </a:spcAft>
              <a:buClrTx/>
              <a:buSzPct val="45000"/>
              <a:buFont typeface="Helvetica"/>
              <a:buChar char="l"/>
              <a:tabLst/>
              <a:defRPr sz="3200" b="0" i="0" u="none" strike="noStrike" cap="none" spc="0" baseline="0">
                <a:ln>
                  <a:noFill/>
                </a:ln>
                <a:solidFill>
                  <a:srgbClr val="000000"/>
                </a:solidFill>
                <a:uFillTx/>
                <a:latin typeface="+mj-lt"/>
                <a:ea typeface="+mj-ea"/>
                <a:cs typeface="+mj-cs"/>
                <a:sym typeface="Arial"/>
              </a:defRPr>
            </a:lvl5pPr>
            <a:lvl6pPr marL="2651760" marR="0" indent="-365760" algn="l" defTabSz="914400" rtl="0" latinLnBrk="0">
              <a:lnSpc>
                <a:spcPct val="90000"/>
              </a:lnSpc>
              <a:spcBef>
                <a:spcPts val="1000"/>
              </a:spcBef>
              <a:spcAft>
                <a:spcPts val="0"/>
              </a:spcAft>
              <a:buClrTx/>
              <a:buSzPct val="45000"/>
              <a:buFont typeface="Helvetica"/>
              <a:buChar char="l"/>
              <a:tabLst/>
              <a:defRPr sz="3200" b="0" i="0" u="none" strike="noStrike" cap="none" spc="0" baseline="0">
                <a:ln>
                  <a:noFill/>
                </a:ln>
                <a:solidFill>
                  <a:srgbClr val="000000"/>
                </a:solidFill>
                <a:uFillTx/>
                <a:latin typeface="+mj-lt"/>
                <a:ea typeface="+mj-ea"/>
                <a:cs typeface="+mj-cs"/>
                <a:sym typeface="Arial"/>
              </a:defRPr>
            </a:lvl6pPr>
            <a:lvl7pPr marL="3108960" marR="0" indent="-365760" algn="l" defTabSz="914400" rtl="0" latinLnBrk="0">
              <a:lnSpc>
                <a:spcPct val="90000"/>
              </a:lnSpc>
              <a:spcBef>
                <a:spcPts val="1000"/>
              </a:spcBef>
              <a:spcAft>
                <a:spcPts val="0"/>
              </a:spcAft>
              <a:buClrTx/>
              <a:buSzPct val="45000"/>
              <a:buFont typeface="Helvetica"/>
              <a:buChar char="l"/>
              <a:tabLst/>
              <a:defRPr sz="3200" b="0" i="0" u="none" strike="noStrike" cap="none" spc="0" baseline="0">
                <a:ln>
                  <a:noFill/>
                </a:ln>
                <a:solidFill>
                  <a:srgbClr val="000000"/>
                </a:solidFill>
                <a:uFillTx/>
                <a:latin typeface="+mj-lt"/>
                <a:ea typeface="+mj-ea"/>
                <a:cs typeface="+mj-cs"/>
                <a:sym typeface="Arial"/>
              </a:defRPr>
            </a:lvl7pPr>
            <a:lvl8pPr marL="3606800" marR="0" indent="-406400" algn="l" defTabSz="914400" rtl="0" latinLnBrk="0">
              <a:lnSpc>
                <a:spcPct val="90000"/>
              </a:lnSpc>
              <a:spcBef>
                <a:spcPts val="1000"/>
              </a:spcBef>
              <a:spcAft>
                <a:spcPts val="0"/>
              </a:spcAft>
              <a:buClrTx/>
              <a:buSzPct val="100000"/>
              <a:buFont typeface="Helvetica"/>
              <a:buChar char="•"/>
              <a:tabLst/>
              <a:defRPr sz="3200" b="0" i="0" u="none" strike="noStrike" cap="none" spc="0" baseline="0">
                <a:ln>
                  <a:noFill/>
                </a:ln>
                <a:solidFill>
                  <a:srgbClr val="000000"/>
                </a:solidFill>
                <a:uFillTx/>
                <a:latin typeface="+mj-lt"/>
                <a:ea typeface="+mj-ea"/>
                <a:cs typeface="+mj-cs"/>
                <a:sym typeface="Arial"/>
              </a:defRPr>
            </a:lvl8pPr>
            <a:lvl9pPr marL="4064000" marR="0" indent="-406400" algn="l" defTabSz="914400" rtl="0" latinLnBrk="0">
              <a:lnSpc>
                <a:spcPct val="90000"/>
              </a:lnSpc>
              <a:spcBef>
                <a:spcPts val="1000"/>
              </a:spcBef>
              <a:spcAft>
                <a:spcPts val="0"/>
              </a:spcAft>
              <a:buClrTx/>
              <a:buSzPct val="100000"/>
              <a:buFont typeface="Helvetica"/>
              <a:buChar char="•"/>
              <a:tabLst/>
              <a:defRPr sz="3200" b="0" i="0" u="none" strike="noStrike" cap="none" spc="0" baseline="0">
                <a:ln>
                  <a:noFill/>
                </a:ln>
                <a:solidFill>
                  <a:srgbClr val="000000"/>
                </a:solidFill>
                <a:uFillTx/>
                <a:latin typeface="+mj-lt"/>
                <a:ea typeface="+mj-ea"/>
                <a:cs typeface="+mj-cs"/>
                <a:sym typeface="Arial"/>
              </a:defRPr>
            </a:lvl9pPr>
          </a:lstStyle>
          <a:p>
            <a:pPr marL="0" indent="0">
              <a:buNone/>
            </a:pPr>
            <a:r>
              <a:rPr lang="en-GB" sz="2000" dirty="0" smtClean="0"/>
              <a:t>2D scattering kernel in </a:t>
            </a:r>
            <a:r>
              <a:rPr lang="en-GB" sz="2000" dirty="0" err="1" smtClean="0"/>
              <a:t>McStas</a:t>
            </a:r>
            <a:r>
              <a:rPr lang="en-GB" sz="2000" dirty="0" smtClean="0"/>
              <a:t>: hard </a:t>
            </a:r>
            <a:r>
              <a:rPr lang="en-GB" sz="2000" dirty="0"/>
              <a:t>cylinders in a dilute </a:t>
            </a:r>
            <a:r>
              <a:rPr lang="en-GB" sz="2000" dirty="0" smtClean="0"/>
              <a:t>solution.</a:t>
            </a:r>
            <a:endParaRPr lang="en-US" sz="2000" dirty="0"/>
          </a:p>
        </p:txBody>
      </p:sp>
    </p:spTree>
    <p:extLst>
      <p:ext uri="{BB962C8B-B14F-4D97-AF65-F5344CB8AC3E}">
        <p14:creationId xmlns:p14="http://schemas.microsoft.com/office/powerpoint/2010/main" val="18774705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Up</a:t>
            </a:r>
            <a:endParaRPr lang="en-US" dirty="0"/>
          </a:p>
        </p:txBody>
      </p:sp>
      <p:sp>
        <p:nvSpPr>
          <p:cNvPr id="3" name="Text Placeholder 2"/>
          <p:cNvSpPr>
            <a:spLocks noGrp="1"/>
          </p:cNvSpPr>
          <p:nvPr>
            <p:ph type="body" idx="1"/>
          </p:nvPr>
        </p:nvSpPr>
        <p:spPr/>
        <p:txBody>
          <a:bodyPr/>
          <a:lstStyle/>
          <a:p>
            <a:pPr>
              <a:buFont typeface="Wingdings" charset="2"/>
              <a:buChar char="u"/>
            </a:pPr>
            <a:r>
              <a:rPr lang="en-US" dirty="0" smtClean="0"/>
              <a:t>Exercise: </a:t>
            </a:r>
            <a:r>
              <a:rPr lang="en-US" dirty="0" err="1" smtClean="0"/>
              <a:t>McStas</a:t>
            </a:r>
            <a:r>
              <a:rPr lang="en-US" dirty="0" smtClean="0"/>
              <a:t>-Mantid </a:t>
            </a:r>
            <a:endParaRPr lang="en-US" dirty="0"/>
          </a:p>
        </p:txBody>
      </p:sp>
    </p:spTree>
    <p:extLst>
      <p:ext uri="{BB962C8B-B14F-4D97-AF65-F5344CB8AC3E}">
        <p14:creationId xmlns:p14="http://schemas.microsoft.com/office/powerpoint/2010/main" val="5710160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a:t>
            </a:r>
            <a:r>
              <a:rPr lang="en-US" dirty="0" err="1"/>
              <a:t>McStas</a:t>
            </a:r>
            <a:r>
              <a:rPr lang="en-US" dirty="0"/>
              <a:t>-Mantid</a:t>
            </a:r>
          </a:p>
        </p:txBody>
      </p:sp>
      <p:sp>
        <p:nvSpPr>
          <p:cNvPr id="3" name="Text Placeholder 2"/>
          <p:cNvSpPr>
            <a:spLocks noGrp="1"/>
          </p:cNvSpPr>
          <p:nvPr>
            <p:ph type="body" idx="1"/>
          </p:nvPr>
        </p:nvSpPr>
        <p:spPr/>
        <p:txBody>
          <a:bodyPr>
            <a:normAutofit/>
          </a:bodyPr>
          <a:lstStyle/>
          <a:p>
            <a:pPr marL="0" lvl="0" indent="0">
              <a:buNone/>
            </a:pPr>
            <a:r>
              <a:rPr lang="en-US" sz="2000" dirty="0" smtClean="0"/>
              <a:t>Purpose of the exercise is to be familiar with some </a:t>
            </a:r>
            <a:r>
              <a:rPr lang="en-US" sz="2000" dirty="0" err="1" smtClean="0"/>
              <a:t>McStas</a:t>
            </a:r>
            <a:r>
              <a:rPr lang="en-US" sz="2000" dirty="0" smtClean="0"/>
              <a:t>–Mantid key words</a:t>
            </a:r>
          </a:p>
          <a:p>
            <a:pPr marL="0" lvl="0" indent="0">
              <a:buNone/>
            </a:pPr>
            <a:endParaRPr lang="en-US" sz="2000" dirty="0" smtClean="0"/>
          </a:p>
          <a:p>
            <a:pPr lvl="0">
              <a:buFont typeface="Wingdings" charset="2"/>
              <a:buChar char="u"/>
            </a:pPr>
            <a:r>
              <a:rPr lang="en-US" sz="2000" dirty="0" smtClean="0"/>
              <a:t>Learn </a:t>
            </a:r>
            <a:r>
              <a:rPr lang="en-US" sz="2000" dirty="0"/>
              <a:t>how to use </a:t>
            </a:r>
            <a:r>
              <a:rPr lang="en-US" sz="2000" dirty="0" err="1">
                <a:solidFill>
                  <a:srgbClr val="FF0000"/>
                </a:solidFill>
              </a:rPr>
              <a:t>McStas</a:t>
            </a:r>
            <a:r>
              <a:rPr lang="en-US" sz="2000" dirty="0">
                <a:solidFill>
                  <a:srgbClr val="FF0000"/>
                </a:solidFill>
              </a:rPr>
              <a:t>-Mantid interface</a:t>
            </a:r>
          </a:p>
          <a:p>
            <a:pPr lvl="0">
              <a:buFont typeface="Wingdings" charset="2"/>
              <a:buChar char="u"/>
            </a:pPr>
            <a:r>
              <a:rPr lang="en-US" sz="2000" dirty="0" smtClean="0"/>
              <a:t>Learn about the </a:t>
            </a:r>
            <a:r>
              <a:rPr lang="en-US" sz="2000" dirty="0" smtClean="0">
                <a:solidFill>
                  <a:srgbClr val="FF0000"/>
                </a:solidFill>
              </a:rPr>
              <a:t>Nexus </a:t>
            </a:r>
            <a:r>
              <a:rPr lang="en-US" sz="2000" dirty="0">
                <a:solidFill>
                  <a:srgbClr val="FF0000"/>
                </a:solidFill>
              </a:rPr>
              <a:t>file format </a:t>
            </a:r>
          </a:p>
          <a:p>
            <a:pPr lvl="0">
              <a:buFont typeface="Wingdings" charset="2"/>
              <a:buChar char="u"/>
            </a:pPr>
            <a:r>
              <a:rPr lang="en-US" sz="2000" dirty="0" smtClean="0"/>
              <a:t>Learn about </a:t>
            </a:r>
            <a:r>
              <a:rPr lang="en-US" sz="2000" dirty="0" smtClean="0">
                <a:solidFill>
                  <a:srgbClr val="FF0000"/>
                </a:solidFill>
              </a:rPr>
              <a:t>IDF</a:t>
            </a:r>
            <a:r>
              <a:rPr lang="en-US" sz="2000" dirty="0" smtClean="0"/>
              <a:t> </a:t>
            </a:r>
            <a:r>
              <a:rPr lang="en-US" sz="2000" dirty="0"/>
              <a:t>(Mantid Instrument Definition file</a:t>
            </a:r>
            <a:r>
              <a:rPr lang="en-US" sz="2000" dirty="0" smtClean="0"/>
              <a:t>)</a:t>
            </a:r>
          </a:p>
          <a:p>
            <a:pPr>
              <a:buFont typeface="Wingdings" charset="2"/>
              <a:buChar char="u"/>
            </a:pPr>
            <a:r>
              <a:rPr lang="en-US" sz="2000" dirty="0" smtClean="0"/>
              <a:t>Learn how-to </a:t>
            </a:r>
            <a:r>
              <a:rPr lang="en-US" sz="2000" dirty="0"/>
              <a:t>u</a:t>
            </a:r>
            <a:r>
              <a:rPr lang="en-US" sz="2000" dirty="0" smtClean="0"/>
              <a:t>se </a:t>
            </a:r>
            <a:r>
              <a:rPr lang="en-US" sz="2000" dirty="0"/>
              <a:t>already developed (reduction) </a:t>
            </a:r>
            <a:r>
              <a:rPr lang="en-US" sz="2000" dirty="0">
                <a:solidFill>
                  <a:srgbClr val="FF0000"/>
                </a:solidFill>
              </a:rPr>
              <a:t>algorithms in </a:t>
            </a:r>
            <a:r>
              <a:rPr lang="en-US" sz="2000" dirty="0" smtClean="0">
                <a:solidFill>
                  <a:srgbClr val="FF0000"/>
                </a:solidFill>
              </a:rPr>
              <a:t>Mantid</a:t>
            </a:r>
            <a:endParaRPr lang="en-US" sz="2000" dirty="0">
              <a:solidFill>
                <a:srgbClr val="FF0000"/>
              </a:solidFill>
            </a:endParaRPr>
          </a:p>
          <a:p>
            <a:pPr lvl="0">
              <a:buFont typeface="Wingdings" charset="2"/>
              <a:buChar char="u"/>
            </a:pPr>
            <a:r>
              <a:rPr lang="en-US" sz="2000" dirty="0" smtClean="0"/>
              <a:t>Learn about </a:t>
            </a:r>
            <a:r>
              <a:rPr lang="en-US" sz="2000" dirty="0" smtClean="0">
                <a:solidFill>
                  <a:srgbClr val="FF0000"/>
                </a:solidFill>
              </a:rPr>
              <a:t>Python </a:t>
            </a:r>
            <a:r>
              <a:rPr lang="en-US" sz="2000" dirty="0">
                <a:solidFill>
                  <a:srgbClr val="FF0000"/>
                </a:solidFill>
              </a:rPr>
              <a:t>s</a:t>
            </a:r>
            <a:r>
              <a:rPr lang="en-US" sz="2000" dirty="0" smtClean="0">
                <a:solidFill>
                  <a:srgbClr val="FF0000"/>
                </a:solidFill>
              </a:rPr>
              <a:t>cripting </a:t>
            </a:r>
            <a:r>
              <a:rPr lang="en-US" sz="2000" dirty="0"/>
              <a:t>in Mantid </a:t>
            </a:r>
            <a:endParaRPr lang="en-US" sz="2000" dirty="0" smtClean="0"/>
          </a:p>
          <a:p>
            <a:pPr lvl="0">
              <a:buFont typeface="Wingdings" charset="2"/>
              <a:buChar char="u"/>
            </a:pPr>
            <a:endParaRPr lang="en-US" sz="2000" dirty="0"/>
          </a:p>
          <a:p>
            <a:pPr>
              <a:buFont typeface="Wingdings" charset="2"/>
              <a:buChar char="u"/>
            </a:pPr>
            <a:r>
              <a:rPr lang="en-US" sz="2000" dirty="0" err="1"/>
              <a:t>McStas</a:t>
            </a:r>
            <a:r>
              <a:rPr lang="en-US" sz="2000" dirty="0"/>
              <a:t> </a:t>
            </a:r>
            <a:r>
              <a:rPr lang="en-US" sz="2000" dirty="0" smtClean="0"/>
              <a:t>files:</a:t>
            </a:r>
            <a:endParaRPr lang="en-US" sz="2000" dirty="0"/>
          </a:p>
          <a:p>
            <a:pPr lvl="1">
              <a:buFont typeface="Wingdings" charset="2"/>
              <a:buChar char="u"/>
            </a:pPr>
            <a:r>
              <a:rPr lang="en-US" sz="2000" dirty="0" err="1"/>
              <a:t>templateSANS.instr</a:t>
            </a:r>
            <a:r>
              <a:rPr lang="en-US" sz="2000" dirty="0"/>
              <a:t> </a:t>
            </a:r>
          </a:p>
          <a:p>
            <a:pPr lvl="1">
              <a:buFont typeface="Wingdings" charset="2"/>
              <a:buChar char="u"/>
            </a:pPr>
            <a:r>
              <a:rPr lang="en-US" sz="2000" dirty="0" err="1" smtClean="0"/>
              <a:t>templatedSANS_Mantid.instr</a:t>
            </a:r>
            <a:endParaRPr lang="en-US" sz="2000" dirty="0" smtClean="0"/>
          </a:p>
          <a:p>
            <a:pPr lvl="1">
              <a:buFont typeface="Wingdings" charset="2"/>
              <a:buChar char="u"/>
            </a:pPr>
            <a:r>
              <a:rPr lang="en-US" sz="2000" dirty="0" err="1" smtClean="0"/>
              <a:t>templatedSasview_Mantid.instr</a:t>
            </a:r>
            <a:endParaRPr lang="en-US" sz="2000" dirty="0"/>
          </a:p>
          <a:p>
            <a:pPr marL="457200" lvl="1" indent="0">
              <a:buNone/>
            </a:pPr>
            <a:endParaRPr lang="en-US" sz="2000" dirty="0" smtClean="0"/>
          </a:p>
          <a:p>
            <a:pPr marL="457200" lvl="1" indent="0">
              <a:buNone/>
            </a:pPr>
            <a:endParaRPr lang="en-US" sz="2000" dirty="0"/>
          </a:p>
          <a:p>
            <a:pPr marL="0" indent="0">
              <a:buNone/>
            </a:pPr>
            <a:endParaRPr lang="en-US" sz="2000" dirty="0" smtClean="0"/>
          </a:p>
          <a:p>
            <a:pPr lvl="0">
              <a:buFont typeface="Wingdings" charset="2"/>
              <a:buChar char="u"/>
            </a:pPr>
            <a:endParaRPr lang="en-US" sz="2000" dirty="0"/>
          </a:p>
        </p:txBody>
      </p:sp>
    </p:spTree>
    <p:extLst>
      <p:ext uri="{BB962C8B-B14F-4D97-AF65-F5344CB8AC3E}">
        <p14:creationId xmlns:p14="http://schemas.microsoft.com/office/powerpoint/2010/main" val="59487464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Text Placeholder 2"/>
          <p:cNvSpPr>
            <a:spLocks noGrp="1"/>
          </p:cNvSpPr>
          <p:nvPr>
            <p:ph type="body" idx="1"/>
          </p:nvPr>
        </p:nvSpPr>
        <p:spPr/>
        <p:txBody>
          <a:bodyPr>
            <a:normAutofit/>
          </a:bodyPr>
          <a:lstStyle/>
          <a:p>
            <a:pPr>
              <a:buFont typeface="Wingdings" charset="2"/>
              <a:buChar char="u"/>
            </a:pPr>
            <a:r>
              <a:rPr lang="en-US" dirty="0" smtClean="0"/>
              <a:t>A brief introduction to the </a:t>
            </a:r>
          </a:p>
          <a:p>
            <a:pPr lvl="1">
              <a:buFont typeface="Wingdings" charset="2"/>
              <a:buChar char="u"/>
            </a:pPr>
            <a:r>
              <a:rPr lang="en-US" dirty="0" err="1" smtClean="0"/>
              <a:t>McStas</a:t>
            </a:r>
            <a:r>
              <a:rPr lang="en-US" dirty="0" smtClean="0"/>
              <a:t> GUI</a:t>
            </a:r>
          </a:p>
          <a:p>
            <a:pPr lvl="1">
              <a:buFont typeface="Wingdings" charset="2"/>
              <a:buChar char="u"/>
            </a:pPr>
            <a:r>
              <a:rPr lang="en-US" dirty="0" smtClean="0"/>
              <a:t>Mantid GUI</a:t>
            </a:r>
          </a:p>
          <a:p>
            <a:pPr lvl="1">
              <a:buFont typeface="Wingdings" charset="2"/>
              <a:buChar char="u"/>
            </a:pPr>
            <a:r>
              <a:rPr lang="en-US" dirty="0" smtClean="0"/>
              <a:t>View </a:t>
            </a:r>
            <a:r>
              <a:rPr lang="en-US" dirty="0" err="1" smtClean="0"/>
              <a:t>McStas</a:t>
            </a:r>
            <a:r>
              <a:rPr lang="en-US" dirty="0" smtClean="0"/>
              <a:t> data in Mantid</a:t>
            </a:r>
          </a:p>
          <a:p>
            <a:pPr lvl="1">
              <a:buFont typeface="Wingdings" charset="2"/>
              <a:buChar char="u"/>
            </a:pPr>
            <a:r>
              <a:rPr lang="en-US" dirty="0" smtClean="0"/>
              <a:t>Simple data analysis in Mantid</a:t>
            </a:r>
          </a:p>
          <a:p>
            <a:pPr>
              <a:buFont typeface="Wingdings" charset="2"/>
              <a:buChar char="u"/>
            </a:pPr>
            <a:endParaRPr lang="en-US" dirty="0"/>
          </a:p>
          <a:p>
            <a:pPr>
              <a:buFont typeface="Wingdings" charset="2"/>
              <a:buChar char="u"/>
            </a:pPr>
            <a:r>
              <a:rPr lang="en-US" dirty="0" smtClean="0"/>
              <a:t>Exercise</a:t>
            </a:r>
          </a:p>
          <a:p>
            <a:pPr lvl="1">
              <a:buFont typeface="Wingdings" charset="2"/>
              <a:buChar char="u"/>
            </a:pPr>
            <a:r>
              <a:rPr lang="en-US" dirty="0" smtClean="0"/>
              <a:t>How to use the </a:t>
            </a:r>
            <a:r>
              <a:rPr lang="en-US" dirty="0" err="1" smtClean="0"/>
              <a:t>McStas</a:t>
            </a:r>
            <a:r>
              <a:rPr lang="en-US" dirty="0" smtClean="0"/>
              <a:t> Mantid interface </a:t>
            </a:r>
          </a:p>
          <a:p>
            <a:pPr marL="0" indent="0">
              <a:buNone/>
            </a:pPr>
            <a:endParaRPr lang="en-US" dirty="0"/>
          </a:p>
        </p:txBody>
      </p:sp>
    </p:spTree>
    <p:extLst>
      <p:ext uri="{BB962C8B-B14F-4D97-AF65-F5344CB8AC3E}">
        <p14:creationId xmlns:p14="http://schemas.microsoft.com/office/powerpoint/2010/main" val="12176639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McStas</a:t>
            </a:r>
            <a:r>
              <a:rPr lang="en-US" dirty="0" smtClean="0"/>
              <a:t> GUI</a:t>
            </a:r>
            <a:endParaRPr lang="en-US" dirty="0"/>
          </a:p>
        </p:txBody>
      </p:sp>
      <p:pic>
        <p:nvPicPr>
          <p:cNvPr id="5" name="Picture 4" descr="0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99" y="1382865"/>
            <a:ext cx="5259684" cy="3460963"/>
          </a:xfrm>
          <a:prstGeom prst="rect">
            <a:avLst/>
          </a:prstGeom>
        </p:spPr>
      </p:pic>
      <p:pic>
        <p:nvPicPr>
          <p:cNvPr id="7" name="Picture 6" descr="0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3282" y="3060086"/>
            <a:ext cx="5182566" cy="4131118"/>
          </a:xfrm>
          <a:prstGeom prst="rect">
            <a:avLst/>
          </a:prstGeom>
          <a:scene3d>
            <a:camera prst="orthographicFront">
              <a:rot lat="0" lon="21299999" rev="0"/>
            </a:camera>
            <a:lightRig rig="threePt" dir="t"/>
          </a:scene3d>
        </p:spPr>
      </p:pic>
    </p:spTree>
    <p:extLst>
      <p:ext uri="{BB962C8B-B14F-4D97-AF65-F5344CB8AC3E}">
        <p14:creationId xmlns:p14="http://schemas.microsoft.com/office/powerpoint/2010/main" val="403132708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Mantid GUI</a:t>
            </a:r>
            <a:endParaRPr lang="en-US" dirty="0"/>
          </a:p>
        </p:txBody>
      </p:sp>
      <p:sp>
        <p:nvSpPr>
          <p:cNvPr id="3" name="Text Placeholder 2"/>
          <p:cNvSpPr>
            <a:spLocks noGrp="1"/>
          </p:cNvSpPr>
          <p:nvPr>
            <p:ph type="body" idx="1"/>
          </p:nvPr>
        </p:nvSpPr>
        <p:spPr/>
        <p:txBody>
          <a:bodyPr/>
          <a:lstStyle/>
          <a:p>
            <a:endParaRPr lang="en-US"/>
          </a:p>
        </p:txBody>
      </p:sp>
      <p:pic>
        <p:nvPicPr>
          <p:cNvPr id="5" name="Picture 4" descr="Mantid02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1800000"/>
            <a:ext cx="7920000" cy="4974602"/>
          </a:xfrm>
          <a:prstGeom prst="rect">
            <a:avLst/>
          </a:prstGeom>
        </p:spPr>
      </p:pic>
    </p:spTree>
    <p:extLst>
      <p:ext uri="{BB962C8B-B14F-4D97-AF65-F5344CB8AC3E}">
        <p14:creationId xmlns:p14="http://schemas.microsoft.com/office/powerpoint/2010/main" val="4034442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Load </a:t>
            </a:r>
            <a:r>
              <a:rPr lang="en-US" dirty="0" err="1" smtClean="0"/>
              <a:t>McStas</a:t>
            </a:r>
            <a:r>
              <a:rPr lang="en-US" dirty="0" smtClean="0"/>
              <a:t> Nexus data</a:t>
            </a:r>
            <a:endParaRPr lang="en-US" dirty="0"/>
          </a:p>
        </p:txBody>
      </p:sp>
      <p:sp>
        <p:nvSpPr>
          <p:cNvPr id="3" name="Text Placeholder 2"/>
          <p:cNvSpPr>
            <a:spLocks noGrp="1"/>
          </p:cNvSpPr>
          <p:nvPr>
            <p:ph type="body" idx="1"/>
          </p:nvPr>
        </p:nvSpPr>
        <p:spPr/>
        <p:txBody>
          <a:bodyPr/>
          <a:lstStyle/>
          <a:p>
            <a:endParaRPr lang="en-US"/>
          </a:p>
        </p:txBody>
      </p:sp>
      <p:pic>
        <p:nvPicPr>
          <p:cNvPr id="4" name="Picture 3" descr="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1800000"/>
            <a:ext cx="7920000" cy="4973210"/>
          </a:xfrm>
          <a:prstGeom prst="rect">
            <a:avLst/>
          </a:prstGeom>
        </p:spPr>
      </p:pic>
    </p:spTree>
    <p:extLst>
      <p:ext uri="{BB962C8B-B14F-4D97-AF65-F5344CB8AC3E}">
        <p14:creationId xmlns:p14="http://schemas.microsoft.com/office/powerpoint/2010/main" val="13368713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McStas</a:t>
            </a:r>
            <a:r>
              <a:rPr lang="en-US" dirty="0" smtClean="0"/>
              <a:t> data in Mantid</a:t>
            </a:r>
            <a:endParaRPr lang="en-US" dirty="0"/>
          </a:p>
        </p:txBody>
      </p:sp>
      <p:pic>
        <p:nvPicPr>
          <p:cNvPr id="5" name="Picture 4" descr="InstrumentWindow_EventData_mcco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99" y="1561142"/>
            <a:ext cx="3633013" cy="2375858"/>
          </a:xfrm>
          <a:prstGeom prst="rect">
            <a:avLst/>
          </a:prstGeom>
        </p:spPr>
      </p:pic>
      <p:pic>
        <p:nvPicPr>
          <p:cNvPr id="6" name="Picture 5" descr="PS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100" y="3205249"/>
            <a:ext cx="3600000" cy="2894118"/>
          </a:xfrm>
          <a:prstGeom prst="rect">
            <a:avLst/>
          </a:prstGeom>
        </p:spPr>
      </p:pic>
      <p:pic>
        <p:nvPicPr>
          <p:cNvPr id="7" name="Picture 6" descr="r_av.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1214" y="4662383"/>
            <a:ext cx="3600000" cy="2894117"/>
          </a:xfrm>
          <a:prstGeom prst="rect">
            <a:avLst/>
          </a:prstGeom>
        </p:spPr>
      </p:pic>
      <p:sp>
        <p:nvSpPr>
          <p:cNvPr id="3" name="TextBox 2"/>
          <p:cNvSpPr txBox="1"/>
          <p:nvPr/>
        </p:nvSpPr>
        <p:spPr>
          <a:xfrm>
            <a:off x="5111951" y="1825625"/>
            <a:ext cx="292769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err="1" smtClean="0">
                <a:ln>
                  <a:noFill/>
                </a:ln>
                <a:solidFill>
                  <a:srgbClr val="000000"/>
                </a:solidFill>
                <a:effectLst/>
                <a:uFillTx/>
                <a:latin typeface="+mn-lt"/>
                <a:ea typeface="+mn-ea"/>
                <a:cs typeface="+mn-cs"/>
                <a:sym typeface="Helvetica"/>
              </a:rPr>
              <a:t>templateSANS</a:t>
            </a:r>
            <a:r>
              <a:rPr lang="en-US" dirty="0" err="1" smtClean="0"/>
              <a:t>_Mantid.instr</a:t>
            </a: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126575481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IN5 (ILL) and </a:t>
            </a:r>
            <a:r>
              <a:rPr lang="en-US" dirty="0" err="1" smtClean="0"/>
              <a:t>LoKI</a:t>
            </a:r>
            <a:r>
              <a:rPr lang="en-US" dirty="0" smtClean="0"/>
              <a:t> (ESS) </a:t>
            </a:r>
            <a:endParaRPr lang="en-US" dirty="0"/>
          </a:p>
        </p:txBody>
      </p:sp>
      <p:sp>
        <p:nvSpPr>
          <p:cNvPr id="3" name="Text Placeholder 2"/>
          <p:cNvSpPr>
            <a:spLocks noGrp="1"/>
          </p:cNvSpPr>
          <p:nvPr>
            <p:ph type="body" idx="1"/>
          </p:nvPr>
        </p:nvSpPr>
        <p:spPr/>
        <p:txBody>
          <a:bodyPr/>
          <a:lstStyle/>
          <a:p>
            <a:endParaRPr lang="en-US" dirty="0"/>
          </a:p>
        </p:txBody>
      </p:sp>
      <p:pic>
        <p:nvPicPr>
          <p:cNvPr id="4" name="Picture 3"/>
          <p:cNvPicPr/>
          <p:nvPr/>
        </p:nvPicPr>
        <p:blipFill>
          <a:blip r:embed="rId3"/>
          <a:stretch>
            <a:fillRect/>
          </a:stretch>
        </p:blipFill>
        <p:spPr>
          <a:xfrm>
            <a:off x="257181" y="1434949"/>
            <a:ext cx="5731510" cy="2923540"/>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4194005" y="3425249"/>
            <a:ext cx="5731510" cy="3862705"/>
          </a:xfrm>
          <a:prstGeom prst="rect">
            <a:avLst/>
          </a:prstGeom>
        </p:spPr>
      </p:pic>
    </p:spTree>
    <p:extLst>
      <p:ext uri="{BB962C8B-B14F-4D97-AF65-F5344CB8AC3E}">
        <p14:creationId xmlns:p14="http://schemas.microsoft.com/office/powerpoint/2010/main" val="15252913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reduction and analysis</a:t>
            </a:r>
            <a:endParaRPr lang="en-US" dirty="0"/>
          </a:p>
        </p:txBody>
      </p:sp>
      <p:sp>
        <p:nvSpPr>
          <p:cNvPr id="3" name="Text Placeholder 2"/>
          <p:cNvSpPr>
            <a:spLocks noGrp="1"/>
          </p:cNvSpPr>
          <p:nvPr>
            <p:ph type="body" idx="1"/>
          </p:nvPr>
        </p:nvSpPr>
        <p:spPr>
          <a:xfrm>
            <a:off x="182879" y="1371600"/>
            <a:ext cx="8008944" cy="904445"/>
          </a:xfrm>
        </p:spPr>
        <p:txBody>
          <a:bodyPr>
            <a:normAutofit/>
          </a:bodyPr>
          <a:lstStyle/>
          <a:p>
            <a:pPr marL="0" indent="0">
              <a:buNone/>
            </a:pPr>
            <a:r>
              <a:rPr lang="en-GB" sz="2000" dirty="0" smtClean="0"/>
              <a:t>Mantid </a:t>
            </a:r>
            <a:r>
              <a:rPr lang="en-GB" sz="2000" dirty="0"/>
              <a:t>view of the </a:t>
            </a:r>
            <a:r>
              <a:rPr lang="en-GB" sz="2000" dirty="0" err="1"/>
              <a:t>McStas</a:t>
            </a:r>
            <a:r>
              <a:rPr lang="en-GB" sz="2000" dirty="0"/>
              <a:t> event data generated for the ISIS_SANS2d.instr file. </a:t>
            </a:r>
            <a:endParaRPr lang="en-US" sz="2000"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07999" y="2276045"/>
            <a:ext cx="5731510" cy="2825115"/>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4520187" y="3389223"/>
            <a:ext cx="4045585" cy="2879725"/>
          </a:xfrm>
          <a:prstGeom prst="rect">
            <a:avLst/>
          </a:prstGeom>
        </p:spPr>
      </p:pic>
      <p:sp>
        <p:nvSpPr>
          <p:cNvPr id="6" name="Text Placeholder 2"/>
          <p:cNvSpPr txBox="1">
            <a:spLocks/>
          </p:cNvSpPr>
          <p:nvPr/>
        </p:nvSpPr>
        <p:spPr>
          <a:xfrm>
            <a:off x="1317705" y="6268948"/>
            <a:ext cx="8414082" cy="62417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1pPr marL="228600" marR="0" indent="-228600" algn="l" defTabSz="914400" rtl="0" latinLnBrk="0">
              <a:lnSpc>
                <a:spcPct val="90000"/>
              </a:lnSpc>
              <a:spcBef>
                <a:spcPts val="1000"/>
              </a:spcBef>
              <a:spcAft>
                <a:spcPts val="0"/>
              </a:spcAft>
              <a:buClrTx/>
              <a:buSzPct val="45000"/>
              <a:buFont typeface="Helvetica"/>
              <a:buChar char="l"/>
              <a:tabLst/>
              <a:defRPr sz="3200" b="0" i="0" u="none" strike="noStrike" cap="none" spc="0" baseline="0">
                <a:ln>
                  <a:noFill/>
                </a:ln>
                <a:solidFill>
                  <a:srgbClr val="000000"/>
                </a:solidFill>
                <a:uFillTx/>
                <a:latin typeface="+mj-lt"/>
                <a:ea typeface="+mj-ea"/>
                <a:cs typeface="+mj-cs"/>
                <a:sym typeface="Arial"/>
              </a:defRPr>
            </a:lvl1pPr>
            <a:lvl2pPr marL="718457" marR="0" indent="-261257" algn="l" defTabSz="914400" rtl="0" latinLnBrk="0">
              <a:lnSpc>
                <a:spcPct val="90000"/>
              </a:lnSpc>
              <a:spcBef>
                <a:spcPts val="1000"/>
              </a:spcBef>
              <a:spcAft>
                <a:spcPts val="0"/>
              </a:spcAft>
              <a:buClrTx/>
              <a:buSzPct val="75000"/>
              <a:buFont typeface="Helvetica"/>
              <a:buChar char="-"/>
              <a:tabLst/>
              <a:defRPr sz="3200" b="0" i="0" u="none" strike="noStrike" cap="none" spc="0" baseline="0">
                <a:ln>
                  <a:noFill/>
                </a:ln>
                <a:solidFill>
                  <a:srgbClr val="000000"/>
                </a:solidFill>
                <a:uFillTx/>
                <a:latin typeface="+mj-lt"/>
                <a:ea typeface="+mj-ea"/>
                <a:cs typeface="+mj-cs"/>
                <a:sym typeface="Arial"/>
              </a:defRPr>
            </a:lvl2pPr>
            <a:lvl3pPr marL="1219200" marR="0" indent="-304800" algn="l" defTabSz="914400" rtl="0" latinLnBrk="0">
              <a:lnSpc>
                <a:spcPct val="90000"/>
              </a:lnSpc>
              <a:spcBef>
                <a:spcPts val="1000"/>
              </a:spcBef>
              <a:spcAft>
                <a:spcPts val="0"/>
              </a:spcAft>
              <a:buClrTx/>
              <a:buSzPct val="45000"/>
              <a:buFont typeface="Helvetica"/>
              <a:buChar char="l"/>
              <a:tabLst/>
              <a:defRPr sz="3200" b="0" i="0" u="none" strike="noStrike" cap="none" spc="0" baseline="0">
                <a:ln>
                  <a:noFill/>
                </a:ln>
                <a:solidFill>
                  <a:srgbClr val="000000"/>
                </a:solidFill>
                <a:uFillTx/>
                <a:latin typeface="+mj-lt"/>
                <a:ea typeface="+mj-ea"/>
                <a:cs typeface="+mj-cs"/>
                <a:sym typeface="Arial"/>
              </a:defRPr>
            </a:lvl3pPr>
            <a:lvl4pPr marL="1737360" marR="0" indent="-365760" algn="l" defTabSz="914400" rtl="0" latinLnBrk="0">
              <a:lnSpc>
                <a:spcPct val="90000"/>
              </a:lnSpc>
              <a:spcBef>
                <a:spcPts val="1000"/>
              </a:spcBef>
              <a:spcAft>
                <a:spcPts val="0"/>
              </a:spcAft>
              <a:buClrTx/>
              <a:buSzPct val="75000"/>
              <a:buFont typeface="Helvetica"/>
              <a:buChar char="-"/>
              <a:tabLst/>
              <a:defRPr sz="3200" b="0" i="0" u="none" strike="noStrike" cap="none" spc="0" baseline="0">
                <a:ln>
                  <a:noFill/>
                </a:ln>
                <a:solidFill>
                  <a:srgbClr val="000000"/>
                </a:solidFill>
                <a:uFillTx/>
                <a:latin typeface="+mj-lt"/>
                <a:ea typeface="+mj-ea"/>
                <a:cs typeface="+mj-cs"/>
                <a:sym typeface="Arial"/>
              </a:defRPr>
            </a:lvl4pPr>
            <a:lvl5pPr marL="2194560" marR="0" indent="-365760" algn="l" defTabSz="914400" rtl="0" latinLnBrk="0">
              <a:lnSpc>
                <a:spcPct val="90000"/>
              </a:lnSpc>
              <a:spcBef>
                <a:spcPts val="1000"/>
              </a:spcBef>
              <a:spcAft>
                <a:spcPts val="0"/>
              </a:spcAft>
              <a:buClrTx/>
              <a:buSzPct val="45000"/>
              <a:buFont typeface="Helvetica"/>
              <a:buChar char="l"/>
              <a:tabLst/>
              <a:defRPr sz="3200" b="0" i="0" u="none" strike="noStrike" cap="none" spc="0" baseline="0">
                <a:ln>
                  <a:noFill/>
                </a:ln>
                <a:solidFill>
                  <a:srgbClr val="000000"/>
                </a:solidFill>
                <a:uFillTx/>
                <a:latin typeface="+mj-lt"/>
                <a:ea typeface="+mj-ea"/>
                <a:cs typeface="+mj-cs"/>
                <a:sym typeface="Arial"/>
              </a:defRPr>
            </a:lvl5pPr>
            <a:lvl6pPr marL="2651760" marR="0" indent="-365760" algn="l" defTabSz="914400" rtl="0" latinLnBrk="0">
              <a:lnSpc>
                <a:spcPct val="90000"/>
              </a:lnSpc>
              <a:spcBef>
                <a:spcPts val="1000"/>
              </a:spcBef>
              <a:spcAft>
                <a:spcPts val="0"/>
              </a:spcAft>
              <a:buClrTx/>
              <a:buSzPct val="45000"/>
              <a:buFont typeface="Helvetica"/>
              <a:buChar char="l"/>
              <a:tabLst/>
              <a:defRPr sz="3200" b="0" i="0" u="none" strike="noStrike" cap="none" spc="0" baseline="0">
                <a:ln>
                  <a:noFill/>
                </a:ln>
                <a:solidFill>
                  <a:srgbClr val="000000"/>
                </a:solidFill>
                <a:uFillTx/>
                <a:latin typeface="+mj-lt"/>
                <a:ea typeface="+mj-ea"/>
                <a:cs typeface="+mj-cs"/>
                <a:sym typeface="Arial"/>
              </a:defRPr>
            </a:lvl6pPr>
            <a:lvl7pPr marL="3108960" marR="0" indent="-365760" algn="l" defTabSz="914400" rtl="0" latinLnBrk="0">
              <a:lnSpc>
                <a:spcPct val="90000"/>
              </a:lnSpc>
              <a:spcBef>
                <a:spcPts val="1000"/>
              </a:spcBef>
              <a:spcAft>
                <a:spcPts val="0"/>
              </a:spcAft>
              <a:buClrTx/>
              <a:buSzPct val="45000"/>
              <a:buFont typeface="Helvetica"/>
              <a:buChar char="l"/>
              <a:tabLst/>
              <a:defRPr sz="3200" b="0" i="0" u="none" strike="noStrike" cap="none" spc="0" baseline="0">
                <a:ln>
                  <a:noFill/>
                </a:ln>
                <a:solidFill>
                  <a:srgbClr val="000000"/>
                </a:solidFill>
                <a:uFillTx/>
                <a:latin typeface="+mj-lt"/>
                <a:ea typeface="+mj-ea"/>
                <a:cs typeface="+mj-cs"/>
                <a:sym typeface="Arial"/>
              </a:defRPr>
            </a:lvl7pPr>
            <a:lvl8pPr marL="3606800" marR="0" indent="-406400" algn="l" defTabSz="914400" rtl="0" latinLnBrk="0">
              <a:lnSpc>
                <a:spcPct val="90000"/>
              </a:lnSpc>
              <a:spcBef>
                <a:spcPts val="1000"/>
              </a:spcBef>
              <a:spcAft>
                <a:spcPts val="0"/>
              </a:spcAft>
              <a:buClrTx/>
              <a:buSzPct val="100000"/>
              <a:buFont typeface="Helvetica"/>
              <a:buChar char="•"/>
              <a:tabLst/>
              <a:defRPr sz="3200" b="0" i="0" u="none" strike="noStrike" cap="none" spc="0" baseline="0">
                <a:ln>
                  <a:noFill/>
                </a:ln>
                <a:solidFill>
                  <a:srgbClr val="000000"/>
                </a:solidFill>
                <a:uFillTx/>
                <a:latin typeface="+mj-lt"/>
                <a:ea typeface="+mj-ea"/>
                <a:cs typeface="+mj-cs"/>
                <a:sym typeface="Arial"/>
              </a:defRPr>
            </a:lvl8pPr>
            <a:lvl9pPr marL="4064000" marR="0" indent="-406400" algn="l" defTabSz="914400" rtl="0" latinLnBrk="0">
              <a:lnSpc>
                <a:spcPct val="90000"/>
              </a:lnSpc>
              <a:spcBef>
                <a:spcPts val="1000"/>
              </a:spcBef>
              <a:spcAft>
                <a:spcPts val="0"/>
              </a:spcAft>
              <a:buClrTx/>
              <a:buSzPct val="100000"/>
              <a:buFont typeface="Helvetica"/>
              <a:buChar char="•"/>
              <a:tabLst/>
              <a:defRPr sz="3200" b="0" i="0" u="none" strike="noStrike" cap="none" spc="0" baseline="0">
                <a:ln>
                  <a:noFill/>
                </a:ln>
                <a:solidFill>
                  <a:srgbClr val="000000"/>
                </a:solidFill>
                <a:uFillTx/>
                <a:latin typeface="+mj-lt"/>
                <a:ea typeface="+mj-ea"/>
                <a:cs typeface="+mj-cs"/>
                <a:sym typeface="Arial"/>
              </a:defRPr>
            </a:lvl9pPr>
          </a:lstStyle>
          <a:p>
            <a:pPr marL="0" indent="0">
              <a:buNone/>
            </a:pPr>
            <a:r>
              <a:rPr lang="en-GB" sz="2000" dirty="0" smtClean="0"/>
              <a:t>Comparison of rescaled scatting intensity I(q) derived from the experimental data and a </a:t>
            </a:r>
            <a:r>
              <a:rPr lang="en-GB" sz="2000" dirty="0" err="1" smtClean="0"/>
              <a:t>McStas</a:t>
            </a:r>
            <a:r>
              <a:rPr lang="en-GB" sz="2000" dirty="0" smtClean="0"/>
              <a:t> simulation.</a:t>
            </a:r>
            <a:r>
              <a:rPr lang="en-US" sz="2000" dirty="0" smtClean="0"/>
              <a:t> </a:t>
            </a:r>
            <a:endParaRPr lang="en-US" sz="2000" dirty="0"/>
          </a:p>
        </p:txBody>
      </p:sp>
    </p:spTree>
    <p:extLst>
      <p:ext uri="{BB962C8B-B14F-4D97-AF65-F5344CB8AC3E}">
        <p14:creationId xmlns:p14="http://schemas.microsoft.com/office/powerpoint/2010/main" val="69388439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259</TotalTime>
  <Words>400</Words>
  <Application>Microsoft Macintosh PowerPoint</Application>
  <PresentationFormat>Custom</PresentationFormat>
  <Paragraphs>45</Paragraphs>
  <Slides>11</Slides>
  <Notes>3</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Exercise: McStas-Mantid</vt:lpstr>
      <vt:lpstr>Agenda</vt:lpstr>
      <vt:lpstr>McStas GUI</vt:lpstr>
      <vt:lpstr>Mantid GUI</vt:lpstr>
      <vt:lpstr>Load McStas Nexus data</vt:lpstr>
      <vt:lpstr>McStas data in Mantid</vt:lpstr>
      <vt:lpstr>IN5 (ILL) and LoKI (ESS) </vt:lpstr>
      <vt:lpstr>Data reduction and analysis</vt:lpstr>
      <vt:lpstr>Use Mantid algorithms</vt:lpstr>
      <vt:lpstr>Next 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Torben Nielsen</cp:lastModifiedBy>
  <cp:revision>23</cp:revision>
  <dcterms:modified xsi:type="dcterms:W3CDTF">2016-05-31T21:28:46Z</dcterms:modified>
</cp:coreProperties>
</file>