
<file path=[Content_Types].xml><?xml version="1.0" encoding="utf-8"?>
<Types xmlns="http://schemas.openxmlformats.org/package/2006/content-types">
  <Default Extension="xml" ContentType="application/xml"/>
  <Default Extension="tif" ContentType="image/tif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87" r:id="rId3"/>
    <p:sldId id="292" r:id="rId4"/>
    <p:sldId id="290" r:id="rId5"/>
    <p:sldId id="288" r:id="rId6"/>
    <p:sldId id="259" r:id="rId7"/>
    <p:sldId id="269" r:id="rId8"/>
    <p:sldId id="270" r:id="rId9"/>
    <p:sldId id="276" r:id="rId10"/>
    <p:sldId id="278" r:id="rId11"/>
    <p:sldId id="279" r:id="rId12"/>
    <p:sldId id="280" r:id="rId13"/>
    <p:sldId id="283" r:id="rId14"/>
    <p:sldId id="282" r:id="rId15"/>
    <p:sldId id="281" r:id="rId16"/>
    <p:sldId id="286" r:id="rId17"/>
    <p:sldId id="297" r:id="rId18"/>
    <p:sldId id="271" r:id="rId19"/>
  </p:sldIdLst>
  <p:sldSz cx="100711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480" y="-104"/>
      </p:cViewPr>
      <p:guideLst>
        <p:guide orient="horz" pos="2380"/>
        <p:guide pos="31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326210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2.t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6137" y="0"/>
            <a:ext cx="1939028" cy="75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18"/>
          <p:cNvSpPr/>
          <p:nvPr/>
        </p:nvSpPr>
        <p:spPr>
          <a:xfrm>
            <a:off x="186479" y="1127879"/>
            <a:ext cx="8869683" cy="2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9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8355" y="6880225"/>
            <a:ext cx="427870" cy="630238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20"/>
          <p:cNvSpPr/>
          <p:nvPr/>
        </p:nvSpPr>
        <p:spPr>
          <a:xfrm>
            <a:off x="378746" y="7250013"/>
            <a:ext cx="4477752" cy="264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ESS McStas school May 2016 – T Nielsen – McStas Mantid intro</a:t>
            </a:r>
          </a:p>
        </p:txBody>
      </p:sp>
      <p:sp>
        <p:nvSpPr>
          <p:cNvPr id="21" name="Shape 21"/>
          <p:cNvSpPr/>
          <p:nvPr/>
        </p:nvSpPr>
        <p:spPr>
          <a:xfrm>
            <a:off x="107998" y="283120"/>
            <a:ext cx="9071283" cy="616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McStas - Mantid </a:t>
            </a:r>
          </a:p>
        </p:txBody>
      </p:sp>
      <p:pic>
        <p:nvPicPr>
          <p:cNvPr id="22" name="image3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1963" y="6880225"/>
            <a:ext cx="1171260" cy="6302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" name="Group 35"/>
          <p:cNvGrpSpPr/>
          <p:nvPr/>
        </p:nvGrpSpPr>
        <p:grpSpPr>
          <a:xfrm>
            <a:off x="522272" y="2069331"/>
            <a:ext cx="7984713" cy="4360070"/>
            <a:chOff x="0" y="0"/>
            <a:chExt cx="7984711" cy="4360069"/>
          </a:xfrm>
        </p:grpSpPr>
        <p:sp>
          <p:nvSpPr>
            <p:cNvPr id="23" name="Shape 23"/>
            <p:cNvSpPr/>
            <p:nvPr/>
          </p:nvSpPr>
          <p:spPr>
            <a:xfrm>
              <a:off x="104401" y="0"/>
              <a:ext cx="7683388" cy="4360070"/>
            </a:xfrm>
            <a:prstGeom prst="rect">
              <a:avLst/>
            </a:prstGeom>
            <a:solidFill>
              <a:srgbClr val="FFFFFF"/>
            </a:solidFill>
            <a:ln w="88900" cap="flat">
              <a:solidFill>
                <a:srgbClr val="7BA0CD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850174" y="1715910"/>
              <a:ext cx="6061534" cy="2158430"/>
              <a:chOff x="0" y="0"/>
              <a:chExt cx="6061533" cy="2158428"/>
            </a:xfrm>
          </p:grpSpPr>
          <p:pic>
            <p:nvPicPr>
              <p:cNvPr id="24" name="image3.ti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0"/>
                <a:ext cx="4011305" cy="21584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</p:pic>
          <p:grpSp>
            <p:nvGrpSpPr>
              <p:cNvPr id="32" name="Group 32"/>
              <p:cNvGrpSpPr/>
              <p:nvPr/>
            </p:nvGrpSpPr>
            <p:grpSpPr>
              <a:xfrm>
                <a:off x="3993949" y="-2"/>
                <a:ext cx="2067585" cy="2158429"/>
                <a:chOff x="0" y="0"/>
                <a:chExt cx="2067584" cy="2158427"/>
              </a:xfrm>
            </p:grpSpPr>
            <p:grpSp>
              <p:nvGrpSpPr>
                <p:cNvPr id="30" name="Group 30"/>
                <p:cNvGrpSpPr/>
                <p:nvPr/>
              </p:nvGrpSpPr>
              <p:grpSpPr>
                <a:xfrm>
                  <a:off x="-1" y="-1"/>
                  <a:ext cx="2067586" cy="1782469"/>
                  <a:chOff x="0" y="0"/>
                  <a:chExt cx="2067584" cy="1782467"/>
                </a:xfrm>
              </p:grpSpPr>
              <p:pic>
                <p:nvPicPr>
                  <p:cNvPr id="25" name="image4.p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1386287" y="1309272"/>
                    <a:ext cx="468023" cy="44737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blurRad="76200" dist="63500" dir="5400000" rotWithShape="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26" name="image5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2067585" cy="121491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blurRad="76200" dist="63500" dir="5400000" rotWithShape="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27" name="image6.png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770159" y="1427758"/>
                    <a:ext cx="582559" cy="21327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blurRad="76200" dist="63500" dir="5400000" rotWithShape="0">
                      <a:srgbClr val="000000">
                        <a:alpha val="45000"/>
                      </a:srgbClr>
                    </a:outerShdw>
                  </a:effectLst>
                </p:spPr>
              </p:pic>
              <p:pic>
                <p:nvPicPr>
                  <p:cNvPr id="28" name="image7.png"/>
                  <p:cNvPicPr>
                    <a:picLocks noChangeAspect="1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373230" y="1285575"/>
                    <a:ext cx="365714" cy="49689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9" name="image8.png"/>
                  <p:cNvPicPr>
                    <a:picLocks noChangeAspect="1"/>
                  </p:cNvPicPr>
                  <p:nvPr/>
                </p:nvPicPr>
                <p:blipFill>
                  <a:blip r:embed="rId9">
                    <a:extLst/>
                  </a:blip>
                  <a:stretch>
                    <a:fillRect/>
                  </a:stretch>
                </p:blipFill>
                <p:spPr>
                  <a:xfrm>
                    <a:off x="-1" y="1285575"/>
                    <a:ext cx="341789" cy="49627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31" name="image9.png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612258" y="1730288"/>
                  <a:ext cx="795672" cy="42814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34" name="Shape 34"/>
            <p:cNvSpPr/>
            <p:nvPr/>
          </p:nvSpPr>
          <p:spPr>
            <a:xfrm>
              <a:off x="0" y="235929"/>
              <a:ext cx="7984713" cy="12956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4600" b="1" i="1">
                  <a:latin typeface="+mj-lt"/>
                  <a:ea typeface="+mj-ea"/>
                  <a:cs typeface="+mj-cs"/>
                  <a:sym typeface="Arial"/>
                </a:defRPr>
              </a:pPr>
              <a:r>
                <a:t>ESS McStas Training 2016 </a:t>
              </a:r>
            </a:p>
            <a:p>
              <a:pPr algn="ctr">
                <a:defRPr sz="3600" b="1" i="1">
                  <a:latin typeface="+mj-lt"/>
                  <a:ea typeface="+mj-ea"/>
                  <a:cs typeface="+mj-cs"/>
                  <a:sym typeface="Arial"/>
                </a:defRPr>
              </a:pPr>
              <a:r>
                <a:t>May 30th - June 1st </a:t>
              </a:r>
            </a:p>
          </p:txBody>
        </p:sp>
      </p:grpSp>
      <p:pic>
        <p:nvPicPr>
          <p:cNvPr id="36" name="image10.ti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270321" y="91121"/>
            <a:ext cx="3733801" cy="873718"/>
          </a:xfrm>
          <a:prstGeom prst="rect">
            <a:avLst/>
          </a:prstGeom>
          <a:ln w="12700">
            <a:solidFill>
              <a:srgbClr val="7BA0CD"/>
            </a:solidFill>
          </a:ln>
        </p:spPr>
      </p:pic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xfrm>
            <a:off x="55698" y="7211438"/>
            <a:ext cx="356972" cy="3492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tif"/><Relationship Id="rId5" Type="http://schemas.openxmlformats.org/officeDocument/2006/relationships/image" Target="../media/image2.tif"/><Relationship Id="rId6" Type="http://schemas.openxmlformats.org/officeDocument/2006/relationships/image" Target="../media/image3.png"/><Relationship Id="rId7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76137" y="0"/>
            <a:ext cx="1939028" cy="7556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186479" y="1127879"/>
            <a:ext cx="8869683" cy="2"/>
          </a:xfrm>
          <a:prstGeom prst="line">
            <a:avLst/>
          </a:prstGeom>
          <a:ln w="54720">
            <a:solidFill>
              <a:srgbClr val="6666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107999" y="193319"/>
            <a:ext cx="9071282" cy="796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182879" y="1371600"/>
            <a:ext cx="8961122" cy="557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pic>
        <p:nvPicPr>
          <p:cNvPr id="6" name="image10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70321" y="91121"/>
            <a:ext cx="3733801" cy="873718"/>
          </a:xfrm>
          <a:prstGeom prst="rect">
            <a:avLst/>
          </a:prstGeom>
          <a:ln w="12700">
            <a:solidFill>
              <a:srgbClr val="7BA0CD"/>
            </a:solidFill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78355" y="6880225"/>
            <a:ext cx="427870" cy="630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3.t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81963" y="6880225"/>
            <a:ext cx="1171260" cy="63023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9"/>
          <p:cNvSpPr/>
          <p:nvPr/>
        </p:nvSpPr>
        <p:spPr>
          <a:xfrm>
            <a:off x="378746" y="7250013"/>
            <a:ext cx="4435410" cy="264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ESS McStas school May 2016 – T Nielsen– McStas Mantid intro</a:t>
            </a:r>
          </a:p>
        </p:txBody>
      </p:sp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xfrm>
            <a:off x="68398" y="7211438"/>
            <a:ext cx="356972" cy="349221"/>
          </a:xfrm>
          <a:prstGeom prst="rect">
            <a:avLst/>
          </a:prstGeom>
          <a:ln w="12700">
            <a:miter lim="400000"/>
          </a:ln>
        </p:spPr>
        <p:txBody>
          <a:bodyPr wrap="none" lIns="44999" tIns="44999" rIns="44999" bIns="44999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xmlns:p14="http://schemas.microsoft.com/office/powerpoint/2010/main"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18457" marR="0" indent="-261257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-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373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-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945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517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089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l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06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640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ocs.mantidproject.org/nightly/concepts/InstrumentDefinitionFile.html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ocs.mantidproject.org/nightly/concepts/InstrumentDefinitionFile.html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ocs.mantidproject.org/nightly/concepts/InstrumentDefinitionFile.html" TargetMode="External"/><Relationship Id="rId4" Type="http://schemas.openxmlformats.org/officeDocument/2006/relationships/hyperlink" Target="http://www.nexusformat.org" TargetMode="External"/><Relationship Id="rId5" Type="http://schemas.openxmlformats.org/officeDocument/2006/relationships/hyperlink" Target="https://www.hdfgroup.org/HDF5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McStasMcXtrace/McCode/wiki/McStas-and-Manti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II: </a:t>
            </a:r>
            <a:r>
              <a:rPr lang="en-US" dirty="0" err="1"/>
              <a:t>McStas</a:t>
            </a:r>
            <a:r>
              <a:rPr lang="en-US" dirty="0"/>
              <a:t>-Mantid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2000" dirty="0" smtClean="0"/>
              <a:t>Use </a:t>
            </a:r>
            <a:r>
              <a:rPr lang="en-US" sz="2000" dirty="0" err="1" smtClean="0"/>
              <a:t>templateSANS_Mantid.instr</a:t>
            </a:r>
            <a:r>
              <a:rPr lang="en-US" sz="2000" dirty="0" smtClean="0"/>
              <a:t> to make a Nexus file for Mantid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Compile </a:t>
            </a:r>
            <a:r>
              <a:rPr lang="en-US" sz="2000" dirty="0" err="1" smtClean="0"/>
              <a:t>McStas</a:t>
            </a:r>
            <a:r>
              <a:rPr lang="en-US" sz="2000" dirty="0" smtClean="0"/>
              <a:t> code  (See Rules I)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Make IDF file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Run simulation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Start Mantid </a:t>
            </a:r>
          </a:p>
          <a:p>
            <a:pPr marL="228600" lvl="1" indent="-228600">
              <a:buSzPct val="45000"/>
              <a:buFont typeface="Wingdings" charset="2"/>
              <a:buChar char="u"/>
            </a:pPr>
            <a:r>
              <a:rPr lang="en-US" sz="2000" dirty="0" smtClean="0"/>
              <a:t>Load data into Mantid</a:t>
            </a:r>
          </a:p>
          <a:p>
            <a:pPr marL="228600" lvl="1" indent="-228600">
              <a:buSzPct val="45000"/>
              <a:buFont typeface="Wingdings" charset="2"/>
              <a:buChar char="u"/>
            </a:pPr>
            <a:r>
              <a:rPr lang="en-US" sz="2000" dirty="0" smtClean="0"/>
              <a:t>Play with Mantid interface</a:t>
            </a:r>
            <a:endParaRPr lang="en-US" sz="2000" dirty="0"/>
          </a:p>
          <a:p>
            <a:pPr>
              <a:buFont typeface="Wingdings" charset="2"/>
              <a:buChar char="u"/>
            </a:pPr>
            <a:endParaRPr lang="en-US" sz="2000" dirty="0"/>
          </a:p>
          <a:p>
            <a:pPr>
              <a:buFont typeface="Wingdings" charset="2"/>
              <a:buChar char="u"/>
            </a:pPr>
            <a:endParaRPr lang="en-US" sz="2000" dirty="0"/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 lvl="0">
              <a:buFont typeface="Wingdings" charset="2"/>
              <a:buChar char="u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243167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III: </a:t>
            </a:r>
            <a:r>
              <a:rPr lang="en-US" dirty="0" err="1"/>
              <a:t>McStas</a:t>
            </a:r>
            <a:r>
              <a:rPr lang="en-US" dirty="0"/>
              <a:t>-Mantid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2000" dirty="0" smtClean="0"/>
              <a:t>Use </a:t>
            </a:r>
            <a:r>
              <a:rPr lang="en-US" sz="2000" dirty="0" err="1" smtClean="0"/>
              <a:t>templateSANS_SasView.instr</a:t>
            </a:r>
            <a:r>
              <a:rPr lang="en-US" sz="2000" dirty="0" smtClean="0"/>
              <a:t> to make a nexus file for Mantid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Compile </a:t>
            </a:r>
            <a:r>
              <a:rPr lang="en-US" sz="2000" dirty="0" err="1" smtClean="0"/>
              <a:t>McStas</a:t>
            </a:r>
            <a:r>
              <a:rPr lang="en-US" sz="2000" dirty="0" smtClean="0"/>
              <a:t> code (See Rules I)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Make IDF file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Run simulation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Start Mantid </a:t>
            </a:r>
          </a:p>
          <a:p>
            <a:pPr marL="228600" lvl="1" indent="-228600">
              <a:buSzPct val="45000"/>
              <a:buFont typeface="Wingdings" charset="2"/>
              <a:buChar char="u"/>
            </a:pPr>
            <a:r>
              <a:rPr lang="en-US" sz="2000" dirty="0" smtClean="0"/>
              <a:t>Load data into Mantid</a:t>
            </a:r>
          </a:p>
          <a:p>
            <a:pPr marL="228600" lvl="1" indent="-228600">
              <a:buSzPct val="45000"/>
              <a:buFont typeface="Wingdings" charset="2"/>
              <a:buChar char="u"/>
            </a:pPr>
            <a:r>
              <a:rPr lang="en-US" sz="2000" dirty="0" smtClean="0"/>
              <a:t>Reduce event data in Mantid as described in the </a:t>
            </a:r>
            <a:r>
              <a:rPr lang="en-US" sz="2000" dirty="0" err="1" smtClean="0"/>
              <a:t>templateSANS_SasView.instr</a:t>
            </a:r>
            <a:r>
              <a:rPr lang="en-US" sz="2000" dirty="0" smtClean="0"/>
              <a:t> file</a:t>
            </a:r>
            <a:endParaRPr lang="en-US" sz="2000" dirty="0"/>
          </a:p>
          <a:p>
            <a:pPr>
              <a:buFont typeface="Wingdings" charset="2"/>
              <a:buChar char="u"/>
            </a:pPr>
            <a:endParaRPr lang="en-US" sz="2000" dirty="0"/>
          </a:p>
          <a:p>
            <a:pPr>
              <a:buFont typeface="Wingdings" charset="2"/>
              <a:buChar char="u"/>
            </a:pPr>
            <a:endParaRPr lang="en-US" sz="2000" dirty="0"/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 lvl="0">
              <a:buFont typeface="Wingdings" charset="2"/>
              <a:buChar char="u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2010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IV: </a:t>
            </a:r>
            <a:r>
              <a:rPr lang="en-US" dirty="0" err="1"/>
              <a:t>McStas</a:t>
            </a:r>
            <a:r>
              <a:rPr lang="en-US" dirty="0"/>
              <a:t>-Mantid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2000" dirty="0" smtClean="0"/>
              <a:t>Load ISIS_SANS2D.instr 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Edit *.</a:t>
            </a:r>
            <a:r>
              <a:rPr lang="en-US" sz="2000" dirty="0" err="1" smtClean="0"/>
              <a:t>instr</a:t>
            </a:r>
            <a:r>
              <a:rPr lang="en-US" sz="2000" dirty="0" smtClean="0"/>
              <a:t> file and make it ready for Mantid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Use the Rules I &amp; II 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Compile </a:t>
            </a:r>
            <a:r>
              <a:rPr lang="en-US" sz="2000" dirty="0" err="1" smtClean="0"/>
              <a:t>McStas</a:t>
            </a:r>
            <a:r>
              <a:rPr lang="en-US" sz="2000" dirty="0" smtClean="0"/>
              <a:t> code 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Make IDF file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Run simulation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Start Mantid </a:t>
            </a:r>
          </a:p>
          <a:p>
            <a:pPr marL="228600" lvl="1" indent="-228600">
              <a:buSzPct val="45000"/>
              <a:buFont typeface="Wingdings" charset="2"/>
              <a:buChar char="u"/>
            </a:pPr>
            <a:r>
              <a:rPr lang="en-US" sz="2000" dirty="0" smtClean="0"/>
              <a:t>Load data into Mantid</a:t>
            </a:r>
          </a:p>
          <a:p>
            <a:pPr marL="228600" lvl="1" indent="-228600">
              <a:buSzPct val="45000"/>
              <a:buFont typeface="Wingdings" charset="2"/>
              <a:buChar char="u"/>
            </a:pPr>
            <a:r>
              <a:rPr lang="en-US" sz="2000" dirty="0" smtClean="0"/>
              <a:t>Reduce data in Mantid</a:t>
            </a:r>
          </a:p>
          <a:p>
            <a:pPr marL="228600" lvl="1" indent="-228600">
              <a:buSzPct val="45000"/>
              <a:buFont typeface="Wingdings" charset="2"/>
              <a:buChar char="u"/>
            </a:pPr>
            <a:r>
              <a:rPr lang="en-US" sz="2000" dirty="0" smtClean="0"/>
              <a:t>Does data fit? </a:t>
            </a:r>
          </a:p>
          <a:p>
            <a:pPr marL="228600" lvl="1" indent="-228600">
              <a:buSzPct val="45000"/>
              <a:buFont typeface="Wingdings" charset="2"/>
              <a:buChar char="u"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endParaRPr lang="en-US" sz="2000" dirty="0"/>
          </a:p>
          <a:p>
            <a:pPr>
              <a:buFont typeface="Wingdings" charset="2"/>
              <a:buChar char="u"/>
            </a:pPr>
            <a:endParaRPr lang="en-US" sz="2000" dirty="0"/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 lvl="0">
              <a:buFont typeface="Wingdings" charset="2"/>
              <a:buChar char="u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51758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V: </a:t>
            </a:r>
            <a:r>
              <a:rPr lang="en-US" dirty="0" err="1"/>
              <a:t>McStas</a:t>
            </a:r>
            <a:r>
              <a:rPr lang="en-US" dirty="0"/>
              <a:t>-Mantid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79" y="1371600"/>
            <a:ext cx="8169858" cy="557784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2000" dirty="0" smtClean="0"/>
              <a:t>Write a python script in Mantid which will load and reduce the data</a:t>
            </a:r>
          </a:p>
          <a:p>
            <a:pPr>
              <a:buFont typeface="Wingdings" charset="2"/>
              <a:buChar char="u"/>
            </a:pPr>
            <a:endParaRPr lang="en-US" sz="2000" dirty="0"/>
          </a:p>
          <a:p>
            <a:pPr>
              <a:buFont typeface="Wingdings" charset="2"/>
              <a:buChar char="u"/>
            </a:pPr>
            <a:r>
              <a:rPr lang="en-US" sz="2000" dirty="0" smtClean="0"/>
              <a:t>Use data from </a:t>
            </a:r>
            <a:r>
              <a:rPr lang="en-US" sz="2000" dirty="0" err="1" smtClean="0"/>
              <a:t>templateSasView_Mantid.instr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charset="2"/>
              <a:buChar char="u"/>
            </a:pPr>
            <a:r>
              <a:rPr lang="en-US" sz="2000" dirty="0" smtClean="0"/>
              <a:t>See link below about Mantid and Python</a:t>
            </a:r>
          </a:p>
          <a:p>
            <a:pPr>
              <a:buFont typeface="Wingdings" charset="2"/>
              <a:buChar char="u"/>
            </a:pPr>
            <a:endParaRPr lang="en-US" sz="2000" dirty="0" smtClean="0">
              <a:latin typeface="Lucida Grande"/>
              <a:ea typeface="Lucida Grande"/>
              <a:cs typeface="Lucida Grande"/>
              <a:hlinkClick r:id="rId2"/>
            </a:endParaRPr>
          </a:p>
          <a:p>
            <a:pPr>
              <a:buFont typeface="Wingdings" charset="2"/>
              <a:buChar char="u"/>
            </a:pPr>
            <a:endParaRPr lang="en-US" sz="2000" dirty="0">
              <a:latin typeface="Lucida Grande"/>
              <a:ea typeface="Lucida Grande"/>
              <a:cs typeface="Lucida Grande"/>
              <a:hlinkClick r:id="rId2"/>
            </a:endParaRPr>
          </a:p>
          <a:p>
            <a:pPr>
              <a:buFont typeface="Wingdings" charset="2"/>
              <a:buChar char="u"/>
            </a:pPr>
            <a:endParaRPr lang="en-US" sz="2000" dirty="0" smtClean="0">
              <a:latin typeface="Lucida Grande"/>
              <a:ea typeface="Lucida Grande"/>
              <a:cs typeface="Lucida Grande"/>
              <a:hlinkClick r:id="rId2"/>
            </a:endParaRPr>
          </a:p>
          <a:p>
            <a:pPr>
              <a:buFont typeface="Wingdings" charset="2"/>
              <a:buChar char="u"/>
            </a:pPr>
            <a:r>
              <a:rPr lang="en-US" sz="2000" dirty="0"/>
              <a:t>TIP: one can save the “history” of </a:t>
            </a:r>
            <a:r>
              <a:rPr lang="en-US" sz="2000" dirty="0" smtClean="0"/>
              <a:t>used </a:t>
            </a:r>
            <a:r>
              <a:rPr lang="en-US" sz="2000" dirty="0"/>
              <a:t>algorithms operations on an data set into a python file</a:t>
            </a:r>
          </a:p>
          <a:p>
            <a:pPr marL="0" indent="0">
              <a:buNone/>
            </a:pPr>
            <a:endParaRPr lang="en-US" sz="2000" b="1" dirty="0" smtClean="0">
              <a:latin typeface="Lucida Grande"/>
              <a:ea typeface="Lucida Grande"/>
              <a:cs typeface="Lucida Grande"/>
              <a:hlinkClick r:id="rId2"/>
            </a:endParaRPr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 marL="228600" lvl="1" indent="-228600">
              <a:buSzPct val="45000"/>
              <a:buFont typeface="Wingdings" charset="2"/>
              <a:buChar char="u"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endParaRPr lang="en-US" sz="2000" dirty="0"/>
          </a:p>
          <a:p>
            <a:pPr>
              <a:buFont typeface="Wingdings" charset="2"/>
              <a:buChar char="u"/>
            </a:pPr>
            <a:endParaRPr lang="en-US" sz="2000" dirty="0"/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 lvl="0">
              <a:buFont typeface="Wingdings" charset="2"/>
              <a:buChar char="u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383333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VI: </a:t>
            </a:r>
            <a:r>
              <a:rPr lang="en-US" dirty="0" err="1"/>
              <a:t>McStas</a:t>
            </a:r>
            <a:r>
              <a:rPr lang="en-US" dirty="0"/>
              <a:t>-Mantid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2000" dirty="0" smtClean="0"/>
              <a:t>Write your own IDF file for </a:t>
            </a:r>
            <a:r>
              <a:rPr lang="en-US" sz="2000" dirty="0" err="1" smtClean="0"/>
              <a:t>templateSANS_Mantid.instr</a:t>
            </a:r>
            <a:r>
              <a:rPr lang="en-US" sz="2000" dirty="0" smtClean="0"/>
              <a:t> </a:t>
            </a:r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r>
              <a:rPr lang="en-US" sz="2000" dirty="0" smtClean="0"/>
              <a:t>Look at the Mantid link on </a:t>
            </a:r>
            <a:r>
              <a:rPr lang="en-US" sz="2000" dirty="0" err="1" smtClean="0"/>
              <a:t>howto</a:t>
            </a:r>
            <a:r>
              <a:rPr lang="en-US" sz="2000" dirty="0" smtClean="0"/>
              <a:t> generate an IDF (See link below)</a:t>
            </a:r>
          </a:p>
          <a:p>
            <a:pPr>
              <a:buFont typeface="Wingdings" charset="2"/>
              <a:buChar char="u"/>
            </a:pPr>
            <a:endParaRPr lang="en-US" sz="2000" dirty="0"/>
          </a:p>
          <a:p>
            <a:pPr>
              <a:buFont typeface="Wingdings" charset="2"/>
              <a:buChar char="u"/>
            </a:pPr>
            <a:r>
              <a:rPr lang="en-US" sz="2000" dirty="0" smtClean="0"/>
              <a:t>Or search for IDF in Mantid search tool</a:t>
            </a:r>
          </a:p>
          <a:p>
            <a:pPr>
              <a:buFont typeface="Wingdings" charset="2"/>
              <a:buChar char="u"/>
            </a:pPr>
            <a:endParaRPr lang="en-US" sz="2000" dirty="0" smtClean="0">
              <a:latin typeface="Lucida Grande"/>
              <a:ea typeface="Lucida Grande"/>
              <a:cs typeface="Lucida Grande"/>
              <a:hlinkClick r:id="rId2"/>
            </a:endParaRPr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 marL="228600" lvl="1" indent="-228600">
              <a:buSzPct val="45000"/>
              <a:buFont typeface="Wingdings" charset="2"/>
              <a:buChar char="u"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endParaRPr lang="en-US" sz="2000" dirty="0"/>
          </a:p>
          <a:p>
            <a:pPr>
              <a:buFont typeface="Wingdings" charset="2"/>
              <a:buChar char="u"/>
            </a:pPr>
            <a:endParaRPr lang="en-US" sz="2000" dirty="0"/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 lvl="0">
              <a:buFont typeface="Wingdings" charset="2"/>
              <a:buChar char="u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90293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VII: </a:t>
            </a:r>
            <a:r>
              <a:rPr lang="en-US" dirty="0" err="1"/>
              <a:t>McStas</a:t>
            </a:r>
            <a:r>
              <a:rPr lang="en-US" dirty="0"/>
              <a:t>-Mantid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2000" dirty="0" smtClean="0"/>
              <a:t>Download HDF view or </a:t>
            </a:r>
            <a:r>
              <a:rPr lang="en-US" sz="2000" dirty="0" err="1" smtClean="0"/>
              <a:t>nexpy</a:t>
            </a:r>
            <a:r>
              <a:rPr lang="en-US" sz="2000" dirty="0" smtClean="0"/>
              <a:t> (python package) to look inside a HDF file</a:t>
            </a:r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r>
              <a:rPr lang="en-US" sz="2000" dirty="0" smtClean="0"/>
              <a:t>Open mccode.h5 from the </a:t>
            </a:r>
            <a:r>
              <a:rPr lang="en-US" sz="2000" dirty="0" err="1" smtClean="0"/>
              <a:t>templateSANS_Mantid.instr</a:t>
            </a:r>
            <a:r>
              <a:rPr lang="en-US" sz="2000" dirty="0" smtClean="0"/>
              <a:t> file and search for    the IDF data</a:t>
            </a:r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r>
              <a:rPr lang="en-US" sz="2000" dirty="0" smtClean="0"/>
              <a:t>Browse through the meta data in the file</a:t>
            </a:r>
          </a:p>
          <a:p>
            <a:pPr marL="228600" lvl="1" indent="-228600">
              <a:buSzPct val="45000"/>
              <a:buFont typeface="Wingdings" charset="2"/>
              <a:buChar char="u"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endParaRPr lang="en-US" sz="2000" dirty="0"/>
          </a:p>
          <a:p>
            <a:pPr>
              <a:buFont typeface="Wingdings" charset="2"/>
              <a:buChar char="u"/>
            </a:pPr>
            <a:endParaRPr lang="en-US" sz="2000" dirty="0"/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 lvl="0">
              <a:buFont typeface="Wingdings" charset="2"/>
              <a:buChar char="u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07521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VIII: </a:t>
            </a:r>
            <a:r>
              <a:rPr lang="en-US" dirty="0" err="1"/>
              <a:t>McStas</a:t>
            </a:r>
            <a:r>
              <a:rPr lang="en-US" dirty="0"/>
              <a:t>-Mantid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2000" dirty="0" smtClean="0"/>
              <a:t>Load </a:t>
            </a:r>
            <a:r>
              <a:rPr lang="en-US" sz="2000" dirty="0" err="1" smtClean="0"/>
              <a:t>templateSANS_Mantid.instr</a:t>
            </a:r>
            <a:endParaRPr lang="en-US" sz="2000" dirty="0" smtClean="0"/>
          </a:p>
          <a:p>
            <a:pPr>
              <a:buFont typeface="Wingdings" charset="2"/>
              <a:buChar char="u"/>
            </a:pPr>
            <a:r>
              <a:rPr lang="en-US" sz="2000" dirty="0" smtClean="0"/>
              <a:t>Make one simulation with Nexus output data for Mantid</a:t>
            </a:r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r>
              <a:rPr lang="en-US" sz="2000" dirty="0" smtClean="0"/>
              <a:t>Remove the “Beam Stop” in </a:t>
            </a:r>
            <a:r>
              <a:rPr lang="en-US" sz="2000" dirty="0"/>
              <a:t>the </a:t>
            </a:r>
            <a:r>
              <a:rPr lang="en-US" sz="2000" dirty="0" err="1" smtClean="0"/>
              <a:t>templateSANS_Mantid.instr</a:t>
            </a:r>
            <a:r>
              <a:rPr lang="en-US" sz="2000" dirty="0" smtClean="0"/>
              <a:t> file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Make a second simulation with Nexus output data for Mantid</a:t>
            </a:r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r>
              <a:rPr lang="en-US" sz="2000" dirty="0"/>
              <a:t>Remove the </a:t>
            </a:r>
            <a:r>
              <a:rPr lang="en-US" sz="2000" dirty="0" smtClean="0"/>
              <a:t>“Sample” in </a:t>
            </a:r>
            <a:r>
              <a:rPr lang="en-US" sz="2000" dirty="0"/>
              <a:t>the </a:t>
            </a:r>
            <a:r>
              <a:rPr lang="en-US" sz="2000" dirty="0" err="1"/>
              <a:t>templateSANS_Mantid.instr</a:t>
            </a:r>
            <a:r>
              <a:rPr lang="en-US" sz="2000" dirty="0"/>
              <a:t> file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Make </a:t>
            </a:r>
            <a:r>
              <a:rPr lang="en-US" sz="2000" dirty="0"/>
              <a:t>a </a:t>
            </a:r>
            <a:r>
              <a:rPr lang="en-US" sz="2000" dirty="0" err="1" smtClean="0"/>
              <a:t>thrid</a:t>
            </a:r>
            <a:r>
              <a:rPr lang="en-US" sz="2000" dirty="0" smtClean="0"/>
              <a:t> </a:t>
            </a:r>
            <a:r>
              <a:rPr lang="en-US" sz="2000" dirty="0"/>
              <a:t>simulation with Nexus </a:t>
            </a:r>
            <a:r>
              <a:rPr lang="en-US" sz="2000" dirty="0" smtClean="0"/>
              <a:t>output </a:t>
            </a:r>
            <a:r>
              <a:rPr lang="en-US" sz="2000" dirty="0"/>
              <a:t>data for Mantid</a:t>
            </a:r>
          </a:p>
          <a:p>
            <a:pPr marL="0" indent="0">
              <a:buNone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r>
              <a:rPr lang="en-US" sz="2000" dirty="0" smtClean="0"/>
              <a:t>Use the same “seed” for all simulations, </a:t>
            </a:r>
            <a:r>
              <a:rPr lang="en-US" sz="2000" dirty="0" err="1" smtClean="0"/>
              <a:t>eg</a:t>
            </a:r>
            <a:r>
              <a:rPr lang="en-US" sz="2000" dirty="0" smtClean="0"/>
              <a:t>. –seed=117 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Compare the three simulations in Mantid. When should they be equal?</a:t>
            </a:r>
          </a:p>
          <a:p>
            <a:pPr marL="228600" lvl="1" indent="-228600">
              <a:buSzPct val="45000"/>
              <a:buFont typeface="Wingdings" charset="2"/>
              <a:buChar char="u"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 lvl="0">
              <a:buFont typeface="Wingdings" charset="2"/>
              <a:buChar char="u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955272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1371600"/>
            <a:ext cx="8349166" cy="5577841"/>
          </a:xfrm>
        </p:spPr>
        <p:txBody>
          <a:bodyPr/>
          <a:lstStyle/>
          <a:p>
            <a:pPr>
              <a:buFont typeface="Wingdings" charset="2"/>
              <a:buChar char="u"/>
            </a:pPr>
            <a:r>
              <a:rPr lang="en-US" dirty="0" smtClean="0"/>
              <a:t>You should have learned how to use </a:t>
            </a:r>
            <a:r>
              <a:rPr lang="en-US" dirty="0" err="1" smtClean="0"/>
              <a:t>McStas</a:t>
            </a:r>
            <a:r>
              <a:rPr lang="en-US" dirty="0" smtClean="0"/>
              <a:t> and Mantid </a:t>
            </a:r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/>
              <a:t>With a little training be convinced that many of Mantid algorithms can easily be used for virtual experiments (</a:t>
            </a:r>
            <a:r>
              <a:rPr lang="en-US" dirty="0" err="1" smtClean="0"/>
              <a:t>McStas</a:t>
            </a:r>
            <a:r>
              <a:rPr lang="en-US" dirty="0"/>
              <a:t> </a:t>
            </a:r>
            <a:r>
              <a:rPr lang="en-US" dirty="0" smtClean="0"/>
              <a:t>simulations)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296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McStas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https://github.com/McStasMcXtrace/McCode/wiki/McStas-and-</a:t>
            </a:r>
            <a:r>
              <a:rPr lang="en-US" dirty="0" smtClean="0">
                <a:hlinkClick r:id="rId2"/>
              </a:rPr>
              <a:t>Mantid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IDF: 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http://docs.mantidproject.org/nightly/concepts/</a:t>
            </a:r>
            <a:r>
              <a:rPr lang="en-US" dirty="0" smtClean="0">
                <a:hlinkClick r:id="rId3"/>
              </a:rPr>
              <a:t>InstrumentDefinitionFile.html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NeXus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www.nexusformat.org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HDF view:</a:t>
            </a:r>
          </a:p>
          <a:p>
            <a:pPr marL="0" indent="0">
              <a:buNone/>
            </a:pPr>
            <a:r>
              <a:rPr lang="en-US" dirty="0">
                <a:hlinkClick r:id="rId5"/>
              </a:rPr>
              <a:t>https://www.hdfgroup.org/HDF5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Mantid and Python:</a:t>
            </a:r>
          </a:p>
          <a:p>
            <a:pPr marL="0" indent="0">
              <a:buNone/>
            </a:pPr>
            <a:r>
              <a:rPr lang="en-US" dirty="0"/>
              <a:t>http://</a:t>
            </a:r>
            <a:r>
              <a:rPr lang="en-US" dirty="0" err="1"/>
              <a:t>www.mantidproject.org</a:t>
            </a:r>
            <a:r>
              <a:rPr lang="en-US" dirty="0"/>
              <a:t>/</a:t>
            </a:r>
            <a:r>
              <a:rPr lang="en-US" dirty="0" err="1"/>
              <a:t>Python_In_Mantid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933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</a:t>
            </a:r>
            <a:r>
              <a:rPr lang="en-US" dirty="0" err="1"/>
              <a:t>McStas</a:t>
            </a:r>
            <a:r>
              <a:rPr lang="en-US" dirty="0"/>
              <a:t>-Mantid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000" dirty="0" smtClean="0"/>
              <a:t>Purpose of the exercise is to be familiar with some </a:t>
            </a:r>
            <a:r>
              <a:rPr lang="en-US" sz="2000" dirty="0" err="1" smtClean="0"/>
              <a:t>McStas</a:t>
            </a:r>
            <a:r>
              <a:rPr lang="en-US" sz="2000" dirty="0" smtClean="0"/>
              <a:t>–Mantid key words</a:t>
            </a:r>
          </a:p>
          <a:p>
            <a:pPr marL="0" lvl="0" indent="0">
              <a:buNone/>
            </a:pPr>
            <a:endParaRPr lang="en-US" sz="2000" dirty="0" smtClean="0"/>
          </a:p>
          <a:p>
            <a:pPr lvl="0">
              <a:buFont typeface="Wingdings" charset="2"/>
              <a:buChar char="u"/>
            </a:pPr>
            <a:r>
              <a:rPr lang="en-US" sz="2000" dirty="0" smtClean="0"/>
              <a:t>Learn </a:t>
            </a:r>
            <a:r>
              <a:rPr lang="en-US" sz="2000" dirty="0"/>
              <a:t>how to use </a:t>
            </a:r>
            <a:r>
              <a:rPr lang="en-US" sz="2000" dirty="0" err="1">
                <a:solidFill>
                  <a:srgbClr val="FF0000"/>
                </a:solidFill>
              </a:rPr>
              <a:t>McStas</a:t>
            </a:r>
            <a:r>
              <a:rPr lang="en-US" sz="2000" dirty="0">
                <a:solidFill>
                  <a:srgbClr val="FF0000"/>
                </a:solidFill>
              </a:rPr>
              <a:t>-Mantid interface</a:t>
            </a:r>
          </a:p>
          <a:p>
            <a:pPr lvl="0">
              <a:buFont typeface="Wingdings" charset="2"/>
              <a:buChar char="u"/>
            </a:pPr>
            <a:r>
              <a:rPr lang="en-US" sz="2000" dirty="0" smtClean="0"/>
              <a:t>Learn about the </a:t>
            </a:r>
            <a:r>
              <a:rPr lang="en-US" sz="2000" dirty="0" smtClean="0">
                <a:solidFill>
                  <a:srgbClr val="FF0000"/>
                </a:solidFill>
              </a:rPr>
              <a:t>Nexus </a:t>
            </a:r>
            <a:r>
              <a:rPr lang="en-US" sz="2000" dirty="0">
                <a:solidFill>
                  <a:srgbClr val="FF0000"/>
                </a:solidFill>
              </a:rPr>
              <a:t>file format </a:t>
            </a:r>
          </a:p>
          <a:p>
            <a:pPr lvl="0">
              <a:buFont typeface="Wingdings" charset="2"/>
              <a:buChar char="u"/>
            </a:pPr>
            <a:r>
              <a:rPr lang="en-US" sz="2000" dirty="0" smtClean="0"/>
              <a:t>Learn about </a:t>
            </a:r>
            <a:r>
              <a:rPr lang="en-US" sz="2000" dirty="0" smtClean="0">
                <a:solidFill>
                  <a:srgbClr val="FF0000"/>
                </a:solidFill>
              </a:rPr>
              <a:t>IDF</a:t>
            </a:r>
            <a:r>
              <a:rPr lang="en-US" sz="2000" dirty="0" smtClean="0"/>
              <a:t> </a:t>
            </a:r>
            <a:r>
              <a:rPr lang="en-US" sz="2000" dirty="0"/>
              <a:t>(Mantid Instrument Definition file</a:t>
            </a:r>
            <a:r>
              <a:rPr lang="en-US" sz="2000" dirty="0" smtClean="0"/>
              <a:t>)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Learn how-to </a:t>
            </a:r>
            <a:r>
              <a:rPr lang="en-US" sz="2000" dirty="0"/>
              <a:t>u</a:t>
            </a:r>
            <a:r>
              <a:rPr lang="en-US" sz="2000" dirty="0" smtClean="0"/>
              <a:t>se </a:t>
            </a:r>
            <a:r>
              <a:rPr lang="en-US" sz="2000" dirty="0"/>
              <a:t>already developed (reduction) </a:t>
            </a:r>
            <a:r>
              <a:rPr lang="en-US" sz="2000" dirty="0">
                <a:solidFill>
                  <a:srgbClr val="FF0000"/>
                </a:solidFill>
              </a:rPr>
              <a:t>algorithms in </a:t>
            </a:r>
            <a:r>
              <a:rPr lang="en-US" sz="2000" dirty="0" smtClean="0">
                <a:solidFill>
                  <a:srgbClr val="FF0000"/>
                </a:solidFill>
              </a:rPr>
              <a:t>Mantid</a:t>
            </a:r>
            <a:endParaRPr lang="en-US" sz="2000" dirty="0">
              <a:solidFill>
                <a:srgbClr val="FF0000"/>
              </a:solidFill>
            </a:endParaRPr>
          </a:p>
          <a:p>
            <a:pPr lvl="0">
              <a:buFont typeface="Wingdings" charset="2"/>
              <a:buChar char="u"/>
            </a:pPr>
            <a:r>
              <a:rPr lang="en-US" sz="2000" dirty="0" smtClean="0"/>
              <a:t>Learn about </a:t>
            </a:r>
            <a:r>
              <a:rPr lang="en-US" sz="2000" dirty="0" smtClean="0">
                <a:solidFill>
                  <a:srgbClr val="FF0000"/>
                </a:solidFill>
              </a:rPr>
              <a:t>Python </a:t>
            </a:r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cripting </a:t>
            </a:r>
            <a:r>
              <a:rPr lang="en-US" sz="2000" dirty="0"/>
              <a:t>in Mantid </a:t>
            </a:r>
            <a:endParaRPr lang="en-US" sz="2000" dirty="0" smtClean="0"/>
          </a:p>
          <a:p>
            <a:pPr lvl="0">
              <a:buFont typeface="Wingdings" charset="2"/>
              <a:buChar char="u"/>
            </a:pPr>
            <a:endParaRPr lang="en-US" sz="2000" dirty="0"/>
          </a:p>
          <a:p>
            <a:pPr>
              <a:buFont typeface="Wingdings" charset="2"/>
              <a:buChar char="u"/>
            </a:pPr>
            <a:r>
              <a:rPr lang="en-US" sz="2000" dirty="0" err="1"/>
              <a:t>McStas</a:t>
            </a:r>
            <a:r>
              <a:rPr lang="en-US" sz="2000" dirty="0"/>
              <a:t> </a:t>
            </a:r>
            <a:r>
              <a:rPr lang="en-US" sz="2000" dirty="0" smtClean="0"/>
              <a:t>files:</a:t>
            </a:r>
            <a:endParaRPr lang="en-US" sz="2000" dirty="0"/>
          </a:p>
          <a:p>
            <a:pPr lvl="1">
              <a:buFont typeface="Wingdings" charset="2"/>
              <a:buChar char="u"/>
            </a:pPr>
            <a:r>
              <a:rPr lang="en-US" sz="2000" dirty="0" err="1"/>
              <a:t>templateSANS.instr</a:t>
            </a:r>
            <a:r>
              <a:rPr lang="en-US" sz="2000" dirty="0"/>
              <a:t> </a:t>
            </a:r>
          </a:p>
          <a:p>
            <a:pPr lvl="1">
              <a:buFont typeface="Wingdings" charset="2"/>
              <a:buChar char="u"/>
            </a:pPr>
            <a:r>
              <a:rPr lang="en-US" sz="2000" dirty="0" err="1" smtClean="0"/>
              <a:t>templatedSANS_Mantid.instr</a:t>
            </a:r>
            <a:endParaRPr lang="en-US" sz="2000" dirty="0" smtClean="0"/>
          </a:p>
          <a:p>
            <a:pPr lvl="1">
              <a:buFont typeface="Wingdings" charset="2"/>
              <a:buChar char="u"/>
            </a:pPr>
            <a:r>
              <a:rPr lang="en-US" sz="2000" dirty="0" err="1" smtClean="0"/>
              <a:t>templatedSasview_Mantid.instr</a:t>
            </a:r>
            <a:endParaRPr lang="en-US" sz="2000" dirty="0"/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lvl="0">
              <a:buFont typeface="Wingdings" charset="2"/>
              <a:buChar char="u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586403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McStas</a:t>
            </a:r>
            <a:r>
              <a:rPr lang="en-US" dirty="0" smtClean="0"/>
              <a:t>-Mantid workflow</a:t>
            </a:r>
            <a:endParaRPr lang="en-US" dirty="0"/>
          </a:p>
        </p:txBody>
      </p:sp>
      <p:pic>
        <p:nvPicPr>
          <p:cNvPr id="13" name="Picture 12" descr="mcstas_logo_371x2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42" y="1815353"/>
            <a:ext cx="2772606" cy="1629186"/>
          </a:xfrm>
          <a:prstGeom prst="rect">
            <a:avLst/>
          </a:prstGeom>
        </p:spPr>
      </p:pic>
      <p:pic>
        <p:nvPicPr>
          <p:cNvPr id="14" name="Picture 13" descr="67149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34" y="1306607"/>
            <a:ext cx="1920688" cy="1920688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107999" y="4108821"/>
            <a:ext cx="8408935" cy="3107764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sz="2400" dirty="0" smtClean="0"/>
              <a:t>The </a:t>
            </a:r>
            <a:r>
              <a:rPr lang="en-US" sz="2400" dirty="0" err="1" smtClean="0"/>
              <a:t>McStas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Nexus file </a:t>
            </a:r>
            <a:r>
              <a:rPr lang="en-US" sz="2400" dirty="0" smtClean="0"/>
              <a:t>must contain:</a:t>
            </a:r>
          </a:p>
          <a:p>
            <a:pPr>
              <a:buFont typeface="Wingdings" charset="2"/>
              <a:buChar char="u"/>
            </a:pPr>
            <a:r>
              <a:rPr lang="en-US" sz="2400" dirty="0" smtClean="0">
                <a:solidFill>
                  <a:srgbClr val="FF0000"/>
                </a:solidFill>
              </a:rPr>
              <a:t>Event data</a:t>
            </a:r>
            <a:r>
              <a:rPr lang="en-US" sz="2400" dirty="0" smtClean="0"/>
              <a:t>, </a:t>
            </a:r>
            <a:r>
              <a:rPr lang="en-US" sz="2400" dirty="0" err="1" smtClean="0"/>
              <a:t>i.e</a:t>
            </a:r>
            <a:r>
              <a:rPr lang="en-US" sz="2400" dirty="0" smtClean="0"/>
              <a:t> each neutron has a pixel id and a time stamp</a:t>
            </a:r>
            <a:endParaRPr lang="en-US" sz="2400" dirty="0"/>
          </a:p>
          <a:p>
            <a:pPr>
              <a:buFont typeface="Wingdings" charset="2"/>
              <a:buChar char="u"/>
            </a:pPr>
            <a:r>
              <a:rPr lang="en-US" sz="2400" dirty="0" smtClean="0"/>
              <a:t>An </a:t>
            </a:r>
            <a:r>
              <a:rPr lang="en-US" sz="2400" dirty="0" smtClean="0">
                <a:solidFill>
                  <a:srgbClr val="FF0000"/>
                </a:solidFill>
              </a:rPr>
              <a:t>IDF</a:t>
            </a:r>
            <a:r>
              <a:rPr lang="en-US" sz="2400" dirty="0" smtClean="0"/>
              <a:t> </a:t>
            </a:r>
          </a:p>
          <a:p>
            <a:pPr>
              <a:buFont typeface="Wingdings" charset="2"/>
              <a:buChar char="u"/>
            </a:pPr>
            <a:r>
              <a:rPr lang="en-US" sz="2400" dirty="0" err="1" smtClean="0"/>
              <a:t>McStas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monitor_nD</a:t>
            </a:r>
            <a:r>
              <a:rPr lang="en-US" sz="2400" dirty="0" smtClean="0"/>
              <a:t> gives </a:t>
            </a:r>
            <a:r>
              <a:rPr lang="en-US" sz="2400" dirty="0" err="1" smtClean="0"/>
              <a:t>pixle</a:t>
            </a:r>
            <a:r>
              <a:rPr lang="en-US" sz="2400" dirty="0" smtClean="0"/>
              <a:t> id &amp; time for each event</a:t>
            </a:r>
          </a:p>
          <a:p>
            <a:pPr>
              <a:buFont typeface="Wingdings" charset="2"/>
              <a:buChar char="u"/>
            </a:pPr>
            <a:r>
              <a:rPr lang="en-US" sz="2400" dirty="0" err="1">
                <a:solidFill>
                  <a:srgbClr val="FF0000"/>
                </a:solidFill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</a:rPr>
              <a:t>cdisplay</a:t>
            </a:r>
            <a:r>
              <a:rPr lang="en-US" sz="2400" dirty="0" smtClean="0"/>
              <a:t> can auto-generate an IDF </a:t>
            </a:r>
          </a:p>
          <a:p>
            <a:pPr>
              <a:buFont typeface="Wingdings" charset="2"/>
              <a:buChar char="u"/>
            </a:pPr>
            <a:endParaRPr lang="en-US" sz="2400" dirty="0"/>
          </a:p>
          <a:p>
            <a:pPr>
              <a:buFont typeface="Wingdings" charset="2"/>
              <a:buChar char="u"/>
            </a:pPr>
            <a:endParaRPr lang="en-US" sz="2400" dirty="0"/>
          </a:p>
        </p:txBody>
      </p:sp>
      <p:sp>
        <p:nvSpPr>
          <p:cNvPr id="17" name="Oval 16"/>
          <p:cNvSpPr/>
          <p:nvPr/>
        </p:nvSpPr>
        <p:spPr>
          <a:xfrm>
            <a:off x="107999" y="1247588"/>
            <a:ext cx="3137880" cy="2883647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251122" y="1247588"/>
            <a:ext cx="3137880" cy="2883647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3899936" y="2823882"/>
            <a:ext cx="836768" cy="403413"/>
          </a:xfrm>
          <a:prstGeom prst="right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50513" y="2454554"/>
            <a:ext cx="110582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Nexus file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30936" y="3384775"/>
            <a:ext cx="1249146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Mantid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195772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NeXus</a:t>
            </a:r>
            <a:r>
              <a:rPr lang="en-US" dirty="0" smtClean="0"/>
              <a:t> </a:t>
            </a:r>
            <a:r>
              <a:rPr lang="en-US" dirty="0" err="1" smtClean="0"/>
              <a:t>fileformat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79" y="1371600"/>
            <a:ext cx="8558358" cy="5577841"/>
          </a:xfrm>
        </p:spPr>
        <p:txBody>
          <a:bodyPr/>
          <a:lstStyle/>
          <a:p>
            <a:pPr>
              <a:buFont typeface="Wingdings" charset="2"/>
              <a:buChar char="u"/>
            </a:pPr>
            <a:r>
              <a:rPr lang="en-GB" dirty="0"/>
              <a:t>A number of large-scale neutron facilities use the </a:t>
            </a:r>
            <a:r>
              <a:rPr lang="en-GB" dirty="0" err="1"/>
              <a:t>NeXus</a:t>
            </a:r>
            <a:r>
              <a:rPr lang="en-GB" dirty="0"/>
              <a:t> data </a:t>
            </a:r>
            <a:r>
              <a:rPr lang="en-GB" dirty="0" smtClean="0"/>
              <a:t>format for </a:t>
            </a:r>
            <a:r>
              <a:rPr lang="en-GB" dirty="0"/>
              <a:t>storing neutron data. </a:t>
            </a:r>
            <a:endParaRPr lang="en-GB" dirty="0" smtClean="0"/>
          </a:p>
          <a:p>
            <a:pPr>
              <a:buFont typeface="Wingdings" charset="2"/>
              <a:buChar char="u"/>
            </a:pPr>
            <a:endParaRPr lang="en-GB" dirty="0"/>
          </a:p>
          <a:p>
            <a:pPr>
              <a:buFont typeface="Wingdings" charset="2"/>
              <a:buChar char="u"/>
            </a:pPr>
            <a:r>
              <a:rPr lang="en-GB" dirty="0" err="1" smtClean="0"/>
              <a:t>NeXus</a:t>
            </a:r>
            <a:r>
              <a:rPr lang="en-GB" dirty="0" smtClean="0"/>
              <a:t> </a:t>
            </a:r>
            <a:r>
              <a:rPr lang="en-GB" dirty="0"/>
              <a:t>is derived from the Hierarchical Data Format (HDF) </a:t>
            </a:r>
            <a:endParaRPr lang="en-GB" dirty="0" smtClean="0"/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smtClean="0"/>
              <a:t>Mantid </a:t>
            </a:r>
            <a:r>
              <a:rPr lang="en-US" dirty="0"/>
              <a:t>uses the Nexus file format</a:t>
            </a:r>
          </a:p>
          <a:p>
            <a:pPr>
              <a:buFont typeface="Wingdings" charset="2"/>
              <a:buChar char="u"/>
            </a:pPr>
            <a:endParaRPr lang="en-US" dirty="0" smtClean="0"/>
          </a:p>
          <a:p>
            <a:pPr>
              <a:buFont typeface="Wingdings" charset="2"/>
              <a:buChar char="u"/>
            </a:pPr>
            <a:r>
              <a:rPr lang="en-US" dirty="0" err="1" smtClean="0"/>
              <a:t>McStas</a:t>
            </a:r>
            <a:r>
              <a:rPr lang="en-US" dirty="0" smtClean="0"/>
              <a:t> </a:t>
            </a:r>
            <a:r>
              <a:rPr lang="en-US" dirty="0"/>
              <a:t>can out put Nexus file format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971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information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Information only available on detector planes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744534"/>
              </p:ext>
            </p:extLst>
          </p:nvPr>
        </p:nvGraphicFramePr>
        <p:xfrm>
          <a:off x="871633" y="4035393"/>
          <a:ext cx="6714068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7034"/>
                <a:gridCol w="335703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# 2 </a:t>
                      </a:r>
                      <a:r>
                        <a:rPr lang="en-US" b="1" dirty="0" err="1" smtClean="0"/>
                        <a:t>paramtes</a:t>
                      </a:r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# 11 parameters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pixel 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t: time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r: coordinates </a:t>
                      </a:r>
                      <a:r>
                        <a:rPr lang="en-US" dirty="0" err="1" smtClean="0"/>
                        <a:t>x,y,z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v:</a:t>
                      </a:r>
                      <a:r>
                        <a:rPr lang="en-US" baseline="0" dirty="0" smtClean="0"/>
                        <a:t> velocity </a:t>
                      </a:r>
                      <a:r>
                        <a:rPr lang="en-US" baseline="0" dirty="0" err="1" smtClean="0"/>
                        <a:t>vx,vy,vz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s:</a:t>
                      </a:r>
                      <a:r>
                        <a:rPr lang="en-US" baseline="0" dirty="0" smtClean="0"/>
                        <a:t> spin </a:t>
                      </a:r>
                      <a:r>
                        <a:rPr lang="en-US" baseline="0" dirty="0" err="1" smtClean="0"/>
                        <a:t>sx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sy,sz</a:t>
                      </a:r>
                      <a:r>
                        <a:rPr lang="en-US" dirty="0" smtClean="0"/>
                        <a:t>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p:</a:t>
                      </a:r>
                      <a:r>
                        <a:rPr lang="en-US" baseline="0" dirty="0" smtClean="0"/>
                        <a:t> neutron weight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273758" y="1979500"/>
            <a:ext cx="1958695" cy="1800000"/>
            <a:chOff x="5266064" y="1247588"/>
            <a:chExt cx="3137880" cy="2883647"/>
          </a:xfrm>
        </p:grpSpPr>
        <p:pic>
          <p:nvPicPr>
            <p:cNvPr id="15" name="Picture 14" descr="671496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7934" y="1306607"/>
              <a:ext cx="1920688" cy="1920688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5266064" y="1247588"/>
              <a:ext cx="3137880" cy="2883647"/>
            </a:xfrm>
            <a:prstGeom prst="ellips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11248" y="3360840"/>
              <a:ext cx="1471664" cy="6409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"/>
                </a:rPr>
                <a:t>Mantid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4851906" y="1979500"/>
            <a:ext cx="1958695" cy="1800000"/>
            <a:chOff x="107999" y="1247588"/>
            <a:chExt cx="3137880" cy="2883647"/>
          </a:xfrm>
        </p:grpSpPr>
        <p:pic>
          <p:nvPicPr>
            <p:cNvPr id="20" name="Picture 19" descr="mcstas_logo_371x21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42" y="1815353"/>
              <a:ext cx="2772606" cy="1629186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107999" y="1247588"/>
              <a:ext cx="3137880" cy="2883647"/>
            </a:xfrm>
            <a:prstGeom prst="ellips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8994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Mantid: IDF &amp; TOF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79" y="1371600"/>
            <a:ext cx="8618127" cy="557784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3000" dirty="0" smtClean="0"/>
              <a:t>Mantid was designed </a:t>
            </a:r>
            <a:r>
              <a:rPr lang="en-US" sz="3000" dirty="0"/>
              <a:t>for </a:t>
            </a:r>
            <a:r>
              <a:rPr lang="en-US" sz="3000" dirty="0" smtClean="0"/>
              <a:t>data </a:t>
            </a:r>
            <a:r>
              <a:rPr lang="en-US" sz="3000" dirty="0"/>
              <a:t>reduction at TOF spallation neutron </a:t>
            </a:r>
            <a:r>
              <a:rPr lang="en-US" sz="3000" dirty="0" smtClean="0"/>
              <a:t>sources</a:t>
            </a:r>
          </a:p>
          <a:p>
            <a:pPr marL="0" indent="0">
              <a:buNone/>
            </a:pPr>
            <a:endParaRPr lang="en-US" sz="3000" dirty="0"/>
          </a:p>
          <a:p>
            <a:pPr>
              <a:buFont typeface="Wingdings" charset="2"/>
              <a:buChar char="u"/>
            </a:pPr>
            <a:r>
              <a:rPr lang="en-US" sz="3000" dirty="0" err="1" smtClean="0"/>
              <a:t>Mantid’s</a:t>
            </a:r>
            <a:r>
              <a:rPr lang="en-US" sz="3000" dirty="0" smtClean="0"/>
              <a:t> IDF store </a:t>
            </a:r>
            <a:r>
              <a:rPr lang="en-US" sz="3000" dirty="0"/>
              <a:t>geometry </a:t>
            </a:r>
            <a:r>
              <a:rPr lang="en-US" sz="3000" dirty="0" smtClean="0"/>
              <a:t>information use in TOF analysis</a:t>
            </a:r>
          </a:p>
          <a:p>
            <a:pPr>
              <a:buFont typeface="Wingdings" charset="2"/>
              <a:buChar char="u"/>
            </a:pPr>
            <a:endParaRPr lang="en-US" sz="3000" dirty="0" smtClean="0"/>
          </a:p>
          <a:p>
            <a:pPr>
              <a:buFont typeface="Wingdings" charset="2"/>
              <a:buChar char="u"/>
            </a:pPr>
            <a:r>
              <a:rPr lang="en-US" sz="3000" dirty="0" smtClean="0"/>
              <a:t>This </a:t>
            </a:r>
            <a:r>
              <a:rPr lang="en-US" sz="3000" dirty="0"/>
              <a:t>implies parsing information about:  </a:t>
            </a:r>
          </a:p>
          <a:p>
            <a:pPr lvl="1">
              <a:buFont typeface="Wingdings" charset="2"/>
              <a:buChar char="u"/>
            </a:pPr>
            <a:r>
              <a:rPr lang="en-US" sz="3000" dirty="0"/>
              <a:t>where the neutron source is located, </a:t>
            </a:r>
          </a:p>
          <a:p>
            <a:pPr lvl="1">
              <a:buFont typeface="Wingdings" charset="2"/>
              <a:buChar char="u"/>
            </a:pPr>
            <a:r>
              <a:rPr lang="en-US" sz="3000" dirty="0"/>
              <a:t>where the sample is located, </a:t>
            </a:r>
          </a:p>
          <a:p>
            <a:pPr lvl="1">
              <a:buFont typeface="Wingdings" charset="2"/>
              <a:buChar char="u"/>
            </a:pPr>
            <a:r>
              <a:rPr lang="en-US" sz="3000" dirty="0"/>
              <a:t>where each individual detector pixel is located.  </a:t>
            </a:r>
          </a:p>
          <a:p>
            <a:pPr>
              <a:buFont typeface="Wingdings" charset="2"/>
              <a:buChar char="u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6639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McStas</a:t>
            </a:r>
            <a:r>
              <a:rPr lang="en-US" sz="3200" dirty="0" smtClean="0"/>
              <a:t> – Mantid: Rules I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400" dirty="0"/>
              <a:t>How-to generate </a:t>
            </a:r>
            <a:r>
              <a:rPr lang="en-US" sz="3400" dirty="0" err="1"/>
              <a:t>McStas</a:t>
            </a:r>
            <a:r>
              <a:rPr lang="en-US" sz="3400" dirty="0"/>
              <a:t> event data for </a:t>
            </a:r>
            <a:r>
              <a:rPr lang="en-US" sz="3400" dirty="0" smtClean="0"/>
              <a:t>Mantid</a:t>
            </a:r>
          </a:p>
          <a:p>
            <a:pPr>
              <a:buFont typeface="Wingdings" charset="2"/>
              <a:buChar char="u"/>
            </a:pPr>
            <a:endParaRPr lang="en-US" dirty="0"/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Step 1. </a:t>
            </a:r>
            <a:r>
              <a:rPr lang="en-GB" dirty="0"/>
              <a:t>Compile </a:t>
            </a:r>
            <a:r>
              <a:rPr lang="en-GB" dirty="0" err="1"/>
              <a:t>McStas</a:t>
            </a:r>
            <a:r>
              <a:rPr lang="en-GB" dirty="0"/>
              <a:t> instrument code:</a:t>
            </a:r>
            <a:endParaRPr lang="en-US" dirty="0"/>
          </a:p>
          <a:p>
            <a:pPr>
              <a:buFont typeface="Wingdings" charset="2"/>
              <a:buChar char="u"/>
            </a:pPr>
            <a:r>
              <a:rPr lang="en-GB" sz="2600" dirty="0" err="1"/>
              <a:t>mcstas</a:t>
            </a:r>
            <a:r>
              <a:rPr lang="en-GB" sz="2600" dirty="0"/>
              <a:t> </a:t>
            </a:r>
            <a:r>
              <a:rPr lang="en-GB" sz="2600" dirty="0" err="1"/>
              <a:t>templateSANS_Mantid.instr</a:t>
            </a:r>
            <a:r>
              <a:rPr lang="en-GB" sz="2600" dirty="0"/>
              <a:t> </a:t>
            </a:r>
            <a:r>
              <a:rPr lang="en-GB" sz="2600" dirty="0" smtClean="0"/>
              <a:t>–trace</a:t>
            </a:r>
            <a:endParaRPr lang="en-US" sz="2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Step </a:t>
            </a:r>
            <a:r>
              <a:rPr lang="en-GB" dirty="0">
                <a:solidFill>
                  <a:srgbClr val="FF0000"/>
                </a:solidFill>
              </a:rPr>
              <a:t>2. </a:t>
            </a:r>
            <a:r>
              <a:rPr lang="en-GB" dirty="0"/>
              <a:t>Compile c code:</a:t>
            </a:r>
            <a:endParaRPr lang="en-US" dirty="0"/>
          </a:p>
          <a:p>
            <a:pPr>
              <a:buFont typeface="Wingdings" charset="2"/>
              <a:buChar char="u"/>
            </a:pPr>
            <a:r>
              <a:rPr lang="en-GB" sz="2400" dirty="0" err="1"/>
              <a:t>gcc</a:t>
            </a:r>
            <a:r>
              <a:rPr lang="en-GB" sz="2400" dirty="0"/>
              <a:t> -o </a:t>
            </a:r>
            <a:r>
              <a:rPr lang="en-GB" sz="2400" dirty="0" err="1"/>
              <a:t>templateSANS_Mantid.out</a:t>
            </a:r>
            <a:r>
              <a:rPr lang="en-GB" sz="2400" dirty="0"/>
              <a:t> </a:t>
            </a:r>
            <a:r>
              <a:rPr lang="en-GB" sz="2400" dirty="0" err="1"/>
              <a:t>templateSANS_Mantid.c</a:t>
            </a:r>
            <a:r>
              <a:rPr lang="en-GB" sz="2400" dirty="0"/>
              <a:t> </a:t>
            </a:r>
            <a:r>
              <a:rPr lang="en-GB" sz="2400" dirty="0" smtClean="0"/>
              <a:t>  -lm                       -DUSE_NEXUS </a:t>
            </a:r>
            <a:r>
              <a:rPr lang="en-GB" sz="2400" dirty="0"/>
              <a:t>-</a:t>
            </a:r>
            <a:r>
              <a:rPr lang="en-GB" sz="2400" dirty="0" err="1"/>
              <a:t>lNeXus</a:t>
            </a:r>
            <a:endParaRPr lang="en-US" sz="2400" dirty="0"/>
          </a:p>
          <a:p>
            <a:pPr marL="0" indent="0">
              <a:buNone/>
            </a:pPr>
            <a:r>
              <a:rPr lang="en-GB" dirty="0"/>
              <a:t> </a:t>
            </a:r>
            <a:endParaRPr lang="en-US" dirty="0"/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Step </a:t>
            </a:r>
            <a:r>
              <a:rPr lang="en-GB" dirty="0">
                <a:solidFill>
                  <a:srgbClr val="FF0000"/>
                </a:solidFill>
              </a:rPr>
              <a:t>3. </a:t>
            </a:r>
            <a:r>
              <a:rPr lang="en-GB" dirty="0"/>
              <a:t>Generate IDF:</a:t>
            </a:r>
            <a:endParaRPr lang="en-US" dirty="0"/>
          </a:p>
          <a:p>
            <a:pPr>
              <a:buFont typeface="Wingdings" charset="2"/>
              <a:buChar char="u"/>
            </a:pPr>
            <a:r>
              <a:rPr lang="en-GB" sz="2600" dirty="0" err="1"/>
              <a:t>mcdisplay</a:t>
            </a:r>
            <a:r>
              <a:rPr lang="en-GB" sz="2600" dirty="0"/>
              <a:t> </a:t>
            </a:r>
            <a:r>
              <a:rPr lang="en-GB" sz="2600" dirty="0" err="1"/>
              <a:t>templateSANS_Mantid.instr</a:t>
            </a:r>
            <a:r>
              <a:rPr lang="en-GB" sz="2600" dirty="0"/>
              <a:t> --format=Mantid -n0</a:t>
            </a:r>
            <a:endParaRPr lang="en-US" sz="2600" dirty="0"/>
          </a:p>
          <a:p>
            <a:pPr marL="0" indent="0">
              <a:buNone/>
            </a:pPr>
            <a:r>
              <a:rPr lang="en-GB" dirty="0"/>
              <a:t> </a:t>
            </a:r>
            <a:endParaRPr lang="en-US" dirty="0"/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Step </a:t>
            </a:r>
            <a:r>
              <a:rPr lang="en-GB" dirty="0">
                <a:solidFill>
                  <a:srgbClr val="FF0000"/>
                </a:solidFill>
              </a:rPr>
              <a:t>4. </a:t>
            </a:r>
            <a:r>
              <a:rPr lang="en-GB" dirty="0"/>
              <a:t>Run simulation:</a:t>
            </a:r>
            <a:endParaRPr lang="en-US" dirty="0"/>
          </a:p>
          <a:p>
            <a:pPr>
              <a:buFont typeface="Wingdings" charset="2"/>
              <a:buChar char="u"/>
            </a:pPr>
            <a:r>
              <a:rPr lang="en-GB" sz="2400" dirty="0"/>
              <a:t>./</a:t>
            </a:r>
            <a:r>
              <a:rPr lang="en-GB" sz="2400" dirty="0" err="1"/>
              <a:t>templateSANS_Mantid.out</a:t>
            </a:r>
            <a:r>
              <a:rPr lang="en-GB" sz="2400" dirty="0"/>
              <a:t> --format=Nexus</a:t>
            </a:r>
            <a:endParaRPr lang="en-US" sz="2400" dirty="0"/>
          </a:p>
          <a:p>
            <a:pPr>
              <a:buFont typeface="Wingdings" charset="2"/>
              <a:buChar char="u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9903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McStas</a:t>
            </a:r>
            <a:r>
              <a:rPr lang="en-US" sz="3200" dirty="0"/>
              <a:t> – Mantid: Rules </a:t>
            </a:r>
            <a:r>
              <a:rPr lang="en-US" sz="3200" dirty="0" smtClean="0"/>
              <a:t>II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800" dirty="0" err="1"/>
              <a:t>McStas</a:t>
            </a:r>
            <a:r>
              <a:rPr lang="en-US" sz="3800" dirty="0"/>
              <a:t> event data </a:t>
            </a:r>
            <a:r>
              <a:rPr lang="en-US" sz="3800" dirty="0" smtClean="0"/>
              <a:t>conventions</a:t>
            </a:r>
          </a:p>
          <a:p>
            <a:pPr>
              <a:buFont typeface="Wingdings" charset="2"/>
              <a:buChar char="u"/>
            </a:pPr>
            <a:endParaRPr lang="en-US" dirty="0"/>
          </a:p>
          <a:p>
            <a:pPr marL="0" indent="0">
              <a:buNone/>
            </a:pPr>
            <a:r>
              <a:rPr lang="en-GB" dirty="0" err="1"/>
              <a:t>McStas</a:t>
            </a:r>
            <a:r>
              <a:rPr lang="en-GB" dirty="0"/>
              <a:t> instrument </a:t>
            </a:r>
            <a:r>
              <a:rPr lang="en-GB" dirty="0">
                <a:solidFill>
                  <a:srgbClr val="FF0000"/>
                </a:solidFill>
              </a:rPr>
              <a:t>file name</a:t>
            </a:r>
            <a:r>
              <a:rPr lang="en-GB" dirty="0"/>
              <a:t> and the </a:t>
            </a:r>
            <a:r>
              <a:rPr lang="en-GB" dirty="0" err="1"/>
              <a:t>McStas</a:t>
            </a:r>
            <a:r>
              <a:rPr lang="en-GB" dirty="0"/>
              <a:t> defined name of the instrument must be the same:</a:t>
            </a:r>
            <a:endParaRPr lang="en-US" dirty="0"/>
          </a:p>
          <a:p>
            <a:pPr>
              <a:buFont typeface="Wingdings" charset="2"/>
              <a:buChar char="u"/>
            </a:pPr>
            <a:r>
              <a:rPr lang="en-GB" dirty="0"/>
              <a:t>E.g. </a:t>
            </a:r>
            <a:r>
              <a:rPr lang="en-GB" dirty="0" err="1"/>
              <a:t>templateSANS_Mantid.instr</a:t>
            </a:r>
            <a:r>
              <a:rPr lang="en-GB" dirty="0"/>
              <a:t> and “DEFINE INSTRUMENT </a:t>
            </a:r>
            <a:r>
              <a:rPr lang="en-GB" dirty="0" err="1"/>
              <a:t>templateSANS_Mantid</a:t>
            </a:r>
            <a:r>
              <a:rPr lang="en-GB" dirty="0"/>
              <a:t>(…. )”</a:t>
            </a:r>
            <a:endParaRPr lang="en-US" dirty="0"/>
          </a:p>
          <a:p>
            <a:pPr>
              <a:buFont typeface="Wingdings" charset="2"/>
              <a:buChar char="u"/>
            </a:pPr>
            <a:endParaRPr lang="en-US" dirty="0"/>
          </a:p>
          <a:p>
            <a:pPr marL="0" indent="0">
              <a:buNone/>
            </a:pPr>
            <a:r>
              <a:rPr lang="en-GB" dirty="0"/>
              <a:t>In the </a:t>
            </a:r>
            <a:r>
              <a:rPr lang="en-GB" dirty="0" err="1"/>
              <a:t>McStas</a:t>
            </a:r>
            <a:r>
              <a:rPr lang="en-GB" dirty="0"/>
              <a:t> instrument file </a:t>
            </a:r>
            <a:r>
              <a:rPr lang="en-GB" dirty="0">
                <a:solidFill>
                  <a:srgbClr val="FF0000"/>
                </a:solidFill>
              </a:rPr>
              <a:t>the source </a:t>
            </a:r>
            <a:r>
              <a:rPr lang="en-GB" dirty="0"/>
              <a:t>must be named “</a:t>
            </a:r>
            <a:r>
              <a:rPr lang="en-GB" dirty="0" err="1"/>
              <a:t>sourceMantid</a:t>
            </a:r>
            <a:r>
              <a:rPr lang="en-GB" dirty="0"/>
              <a:t>”</a:t>
            </a:r>
            <a:endParaRPr lang="en-US" dirty="0"/>
          </a:p>
          <a:p>
            <a:pPr>
              <a:buFont typeface="Wingdings" charset="2"/>
              <a:buChar char="u"/>
            </a:pPr>
            <a:r>
              <a:rPr lang="en-GB" dirty="0"/>
              <a:t>E.g. "COMPONENT </a:t>
            </a:r>
            <a:r>
              <a:rPr lang="en-GB" dirty="0" err="1"/>
              <a:t>sourceMantid</a:t>
            </a:r>
            <a:r>
              <a:rPr lang="en-GB" dirty="0"/>
              <a:t> = </a:t>
            </a:r>
            <a:r>
              <a:rPr lang="en-GB" dirty="0" err="1"/>
              <a:t>Source_simple</a:t>
            </a:r>
            <a:r>
              <a:rPr lang="en-GB" dirty="0"/>
              <a:t>(…. )"</a:t>
            </a:r>
            <a:endParaRPr lang="en-US" dirty="0"/>
          </a:p>
          <a:p>
            <a:pPr marL="0" indent="0">
              <a:buNone/>
            </a:pPr>
            <a:r>
              <a:rPr lang="en-GB" dirty="0"/>
              <a:t> </a:t>
            </a:r>
            <a:endParaRPr lang="en-US" dirty="0"/>
          </a:p>
          <a:p>
            <a:pPr marL="0" indent="0">
              <a:buNone/>
            </a:pPr>
            <a:r>
              <a:rPr lang="en-GB" dirty="0"/>
              <a:t>In the </a:t>
            </a:r>
            <a:r>
              <a:rPr lang="en-GB" dirty="0" err="1"/>
              <a:t>McStas</a:t>
            </a:r>
            <a:r>
              <a:rPr lang="en-GB" dirty="0"/>
              <a:t> instrument file </a:t>
            </a:r>
            <a:r>
              <a:rPr lang="en-GB" dirty="0">
                <a:solidFill>
                  <a:srgbClr val="FF0000"/>
                </a:solidFill>
              </a:rPr>
              <a:t>the sample </a:t>
            </a:r>
            <a:r>
              <a:rPr lang="en-GB" dirty="0"/>
              <a:t>must be named “</a:t>
            </a:r>
            <a:r>
              <a:rPr lang="en-GB" dirty="0" err="1"/>
              <a:t>sampleMantid</a:t>
            </a:r>
            <a:r>
              <a:rPr lang="en-GB" dirty="0"/>
              <a:t>”</a:t>
            </a:r>
            <a:endParaRPr lang="en-US" dirty="0"/>
          </a:p>
          <a:p>
            <a:pPr>
              <a:buFont typeface="Wingdings" charset="2"/>
              <a:buChar char="u"/>
            </a:pPr>
            <a:r>
              <a:rPr lang="en-GB" dirty="0"/>
              <a:t>E.g. "COMPONENT </a:t>
            </a:r>
            <a:r>
              <a:rPr lang="en-GB" dirty="0" err="1"/>
              <a:t>sampleMantid</a:t>
            </a:r>
            <a:r>
              <a:rPr lang="en-GB" dirty="0"/>
              <a:t> = </a:t>
            </a:r>
            <a:r>
              <a:rPr lang="en-GB" dirty="0" err="1"/>
              <a:t>Sans_spheres</a:t>
            </a:r>
            <a:r>
              <a:rPr lang="en-GB" dirty="0"/>
              <a:t>(…. )"</a:t>
            </a:r>
            <a:endParaRPr lang="en-US" dirty="0"/>
          </a:p>
          <a:p>
            <a:pPr marL="0" indent="0">
              <a:buNone/>
            </a:pPr>
            <a:r>
              <a:rPr lang="en-GB" dirty="0"/>
              <a:t> </a:t>
            </a:r>
            <a:endParaRPr lang="en-US" dirty="0"/>
          </a:p>
          <a:p>
            <a:pPr marL="0" indent="0">
              <a:buNone/>
            </a:pPr>
            <a:r>
              <a:rPr lang="en-GB" dirty="0"/>
              <a:t>In the </a:t>
            </a:r>
            <a:r>
              <a:rPr lang="en-GB" dirty="0" err="1"/>
              <a:t>McStas</a:t>
            </a:r>
            <a:r>
              <a:rPr lang="en-GB" dirty="0"/>
              <a:t> instrument file the </a:t>
            </a:r>
            <a:r>
              <a:rPr lang="en-GB" dirty="0">
                <a:solidFill>
                  <a:srgbClr val="FF0000"/>
                </a:solidFill>
              </a:rPr>
              <a:t>event monitors </a:t>
            </a:r>
            <a:r>
              <a:rPr lang="en-GB" dirty="0"/>
              <a:t>must be named “</a:t>
            </a:r>
            <a:r>
              <a:rPr lang="en-GB" dirty="0" err="1"/>
              <a:t>nD_Mantid</a:t>
            </a:r>
            <a:r>
              <a:rPr lang="en-GB" dirty="0"/>
              <a:t>_#”</a:t>
            </a:r>
            <a:endParaRPr lang="en-US" dirty="0"/>
          </a:p>
          <a:p>
            <a:pPr>
              <a:buFont typeface="Wingdings" charset="2"/>
              <a:buChar char="u"/>
            </a:pPr>
            <a:r>
              <a:rPr lang="en-GB" dirty="0"/>
              <a:t>E.g. "COMPONENT nD_Mantid_1 = </a:t>
            </a:r>
            <a:r>
              <a:rPr lang="en-GB" dirty="0" err="1"/>
              <a:t>Monitor_nD</a:t>
            </a:r>
            <a:r>
              <a:rPr lang="en-GB" dirty="0"/>
              <a:t>(…. )"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47684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I: </a:t>
            </a:r>
            <a:r>
              <a:rPr lang="en-US" dirty="0" err="1"/>
              <a:t>McStas</a:t>
            </a:r>
            <a:r>
              <a:rPr lang="en-US" dirty="0"/>
              <a:t>-Mantid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2000" dirty="0"/>
              <a:t>Load  </a:t>
            </a:r>
            <a:r>
              <a:rPr lang="en-US" sz="2000" dirty="0" err="1" smtClean="0"/>
              <a:t>templateSANS.instr</a:t>
            </a:r>
            <a:endParaRPr lang="en-US" sz="2000" dirty="0" smtClean="0"/>
          </a:p>
          <a:p>
            <a:pPr>
              <a:buFont typeface="Wingdings" charset="2"/>
              <a:buChar char="u"/>
            </a:pPr>
            <a:r>
              <a:rPr lang="en-US" sz="2000" dirty="0" smtClean="0"/>
              <a:t>Run simulation in </a:t>
            </a:r>
            <a:r>
              <a:rPr lang="en-US" sz="2000" dirty="0" err="1" smtClean="0"/>
              <a:t>mcgui</a:t>
            </a:r>
            <a:r>
              <a:rPr lang="en-US" sz="2000" dirty="0"/>
              <a:t> (only </a:t>
            </a:r>
            <a:r>
              <a:rPr lang="en-US" sz="2000" dirty="0" err="1" smtClean="0"/>
              <a:t>ascii</a:t>
            </a:r>
            <a:r>
              <a:rPr lang="en-US" sz="2000" dirty="0" smtClean="0"/>
              <a:t> </a:t>
            </a:r>
            <a:r>
              <a:rPr lang="en-US" sz="2000" dirty="0"/>
              <a:t>– no Nexus yet</a:t>
            </a:r>
            <a:r>
              <a:rPr lang="en-US" sz="2000" dirty="0" smtClean="0"/>
              <a:t>)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Plot data </a:t>
            </a:r>
          </a:p>
          <a:p>
            <a:pPr>
              <a:buFont typeface="Wingdings" charset="2"/>
              <a:buChar char="u"/>
            </a:pPr>
            <a:endParaRPr lang="en-US" sz="2000" dirty="0"/>
          </a:p>
          <a:p>
            <a:pPr>
              <a:buFont typeface="Wingdings" charset="2"/>
              <a:buChar char="u"/>
            </a:pPr>
            <a:r>
              <a:rPr lang="en-US" sz="2000" dirty="0" smtClean="0"/>
              <a:t>Load  </a:t>
            </a:r>
            <a:r>
              <a:rPr lang="en-US" sz="2000" dirty="0" err="1" smtClean="0"/>
              <a:t>templateSANS_Mantid.instr</a:t>
            </a:r>
            <a:endParaRPr lang="en-US" sz="2000" dirty="0" smtClean="0"/>
          </a:p>
          <a:p>
            <a:pPr>
              <a:buFont typeface="Wingdings" charset="2"/>
              <a:buChar char="u"/>
            </a:pPr>
            <a:r>
              <a:rPr lang="en-US" sz="2000" dirty="0"/>
              <a:t>Run simulation in </a:t>
            </a:r>
            <a:r>
              <a:rPr lang="en-US" sz="2000" dirty="0" err="1" smtClean="0"/>
              <a:t>mcgui</a:t>
            </a:r>
            <a:r>
              <a:rPr lang="en-US" sz="2000" dirty="0" smtClean="0"/>
              <a:t> </a:t>
            </a:r>
            <a:r>
              <a:rPr lang="en-US" sz="2000" dirty="0"/>
              <a:t>(only </a:t>
            </a:r>
            <a:r>
              <a:rPr lang="en-US" sz="2000" dirty="0" err="1" smtClean="0"/>
              <a:t>ascii</a:t>
            </a:r>
            <a:r>
              <a:rPr lang="en-US" sz="2000" dirty="0" smtClean="0"/>
              <a:t> </a:t>
            </a:r>
            <a:r>
              <a:rPr lang="en-US" sz="2000" dirty="0"/>
              <a:t>– no Nexus yet</a:t>
            </a:r>
            <a:r>
              <a:rPr lang="en-US" sz="2000" dirty="0" smtClean="0"/>
              <a:t>)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Plot data</a:t>
            </a:r>
          </a:p>
          <a:p>
            <a:pPr marL="0" indent="0">
              <a:buNone/>
            </a:pPr>
            <a:endParaRPr lang="en-US" sz="2000" dirty="0" smtClean="0"/>
          </a:p>
          <a:p>
            <a:pPr>
              <a:buFont typeface="Wingdings" charset="2"/>
              <a:buChar char="u"/>
            </a:pPr>
            <a:r>
              <a:rPr lang="en-US" sz="2000" dirty="0" smtClean="0"/>
              <a:t>Compare results</a:t>
            </a:r>
          </a:p>
          <a:p>
            <a:pPr marL="228600" lvl="1" indent="-228600">
              <a:buSzPct val="45000"/>
              <a:buFont typeface="Wingdings" charset="2"/>
              <a:buChar char="u"/>
            </a:pPr>
            <a:r>
              <a:rPr lang="en-US" sz="2000" dirty="0"/>
              <a:t>Whys does scattering </a:t>
            </a:r>
            <a:r>
              <a:rPr lang="en-US" sz="2000"/>
              <a:t>pattern </a:t>
            </a:r>
            <a:r>
              <a:rPr lang="en-US" sz="2000" smtClean="0"/>
              <a:t>(and intensity) </a:t>
            </a:r>
            <a:r>
              <a:rPr lang="en-US" sz="2000" dirty="0"/>
              <a:t>differ on the two </a:t>
            </a:r>
            <a:r>
              <a:rPr lang="en-US" sz="2000" dirty="0" smtClean="0"/>
              <a:t>versions?</a:t>
            </a:r>
            <a:endParaRPr lang="en-US" sz="2000" dirty="0"/>
          </a:p>
          <a:p>
            <a:pPr>
              <a:buFont typeface="Wingdings" charset="2"/>
              <a:buChar char="u"/>
            </a:pPr>
            <a:endParaRPr lang="en-US" sz="2000" dirty="0"/>
          </a:p>
          <a:p>
            <a:pPr>
              <a:buFont typeface="Wingdings" charset="2"/>
              <a:buChar char="u"/>
            </a:pPr>
            <a:endParaRPr lang="en-US" sz="2000" dirty="0"/>
          </a:p>
          <a:p>
            <a:pPr>
              <a:buFont typeface="Wingdings" charset="2"/>
              <a:buChar char="u"/>
            </a:pPr>
            <a:endParaRPr lang="en-US" sz="2000" dirty="0" smtClean="0"/>
          </a:p>
          <a:p>
            <a:pPr lvl="0">
              <a:buFont typeface="Wingdings" charset="2"/>
              <a:buChar char="u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25538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862</Words>
  <Application>Microsoft Macintosh PowerPoint</Application>
  <PresentationFormat>Custom</PresentationFormat>
  <Paragraphs>198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Exercise: McStas-Mantid</vt:lpstr>
      <vt:lpstr>McStas-Mantid workflow</vt:lpstr>
      <vt:lpstr>NeXus fileformat</vt:lpstr>
      <vt:lpstr>Neutron information</vt:lpstr>
      <vt:lpstr>Mantid: IDF &amp; TOF</vt:lpstr>
      <vt:lpstr>McStas – Mantid: Rules I</vt:lpstr>
      <vt:lpstr>McStas – Mantid: Rules II</vt:lpstr>
      <vt:lpstr>Exercise I: McStas-Mantid</vt:lpstr>
      <vt:lpstr>Exercise II: McStas-Mantid</vt:lpstr>
      <vt:lpstr>Exercise III: McStas-Mantid</vt:lpstr>
      <vt:lpstr>Exercise IV: McStas-Mantid</vt:lpstr>
      <vt:lpstr>Exercise V: McStas-Mantid</vt:lpstr>
      <vt:lpstr>Exercise VI: McStas-Mantid</vt:lpstr>
      <vt:lpstr>Exercise VII: McStas-Mantid</vt:lpstr>
      <vt:lpstr>Exercise VIII: McStas-Mantid</vt:lpstr>
      <vt:lpstr>Summary</vt:lpstr>
      <vt:lpstr>Links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Torben Nielsen</cp:lastModifiedBy>
  <cp:revision>61</cp:revision>
  <cp:lastPrinted>2016-05-30T11:42:07Z</cp:lastPrinted>
  <dcterms:modified xsi:type="dcterms:W3CDTF">2016-05-31T21:31:52Z</dcterms:modified>
</cp:coreProperties>
</file>