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media1.mov" ContentType="audi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00711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" name="Shape 5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8.png"/><Relationship Id="rId4" Type="http://schemas.openxmlformats.org/officeDocument/2006/relationships/image" Target="../media/image3.tif"/><Relationship Id="rId5" Type="http://schemas.openxmlformats.org/officeDocument/2006/relationships/image" Target="../media/image1.png"/><Relationship Id="rId6" Type="http://schemas.openxmlformats.org/officeDocument/2006/relationships/image" Target="../media/image2.tif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6137" y="0"/>
            <a:ext cx="1939027" cy="755650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0" name="Shape 40"/>
          <p:cNvSpPr/>
          <p:nvPr>
            <p:ph type="title"/>
          </p:nvPr>
        </p:nvSpPr>
        <p:spPr>
          <a:xfrm>
            <a:off x="107999" y="193319"/>
            <a:ext cx="9071281" cy="79632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xfrm>
            <a:off x="182879" y="1371600"/>
            <a:ext cx="8961121" cy="557784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>
            <p:ph type="sldNum" sz="quarter" idx="2"/>
          </p:nvPr>
        </p:nvSpPr>
        <p:spPr>
          <a:xfrm>
            <a:off x="68399" y="7211439"/>
            <a:ext cx="356974" cy="3492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70322" y="91121"/>
            <a:ext cx="3733800" cy="873718"/>
          </a:xfrm>
          <a:prstGeom prst="rect">
            <a:avLst/>
          </a:prstGeom>
          <a:ln w="12700">
            <a:solidFill>
              <a:schemeClr val="accent1">
                <a:lumOff val="11862"/>
              </a:schemeClr>
            </a:solidFill>
          </a:ln>
        </p:spPr>
      </p:pic>
      <p:pic>
        <p:nvPicPr>
          <p:cNvPr id="45" name="image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78356" y="6880225"/>
            <a:ext cx="427869" cy="630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81963" y="6880225"/>
            <a:ext cx="1171259" cy="630238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/>
          <p:nvPr/>
        </p:nvSpPr>
        <p:spPr>
          <a:xfrm>
            <a:off x="378747" y="7250013"/>
            <a:ext cx="493867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ESS McStas school May 2016 – P Willendrup – Advanced language etc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3.tif"/><Relationship Id="rId12" Type="http://schemas.openxmlformats.org/officeDocument/2006/relationships/slideLayout" Target="../slideLayouts/slideLayout1.xml"/><Relationship Id="rId13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6137" y="0"/>
            <a:ext cx="1939027" cy="7556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4" name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78356" y="6880225"/>
            <a:ext cx="427869" cy="63023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"/>
          <p:cNvSpPr/>
          <p:nvPr/>
        </p:nvSpPr>
        <p:spPr>
          <a:xfrm>
            <a:off x="378747" y="7250013"/>
            <a:ext cx="4201007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ESS McStas school May 2016 – P Willendrup – McStas intro</a:t>
            </a:r>
          </a:p>
        </p:txBody>
      </p:sp>
      <p:sp>
        <p:nvSpPr>
          <p:cNvPr id="6" name="Shape 6"/>
          <p:cNvSpPr/>
          <p:nvPr>
            <p:ph type="sldNum" sz="quarter" idx="2"/>
          </p:nvPr>
        </p:nvSpPr>
        <p:spPr>
          <a:xfrm>
            <a:off x="55699" y="7211439"/>
            <a:ext cx="356974" cy="349223"/>
          </a:xfrm>
          <a:prstGeom prst="rect">
            <a:avLst/>
          </a:prstGeom>
          <a:ln w="12700">
            <a:miter lim="400000"/>
          </a:ln>
        </p:spPr>
        <p:txBody>
          <a:bodyPr wrap="none" lIns="44999" tIns="44999" rIns="44999" bIns="44999">
            <a:spAutoFit/>
          </a:bodyPr>
          <a:lstStyle/>
          <a:p>
            <a:pPr/>
            <a:fld id="{86CB4B4D-7CA3-9044-876B-883B54F8677D}" type="slidenum"/>
          </a:p>
        </p:txBody>
      </p:sp>
      <p:sp>
        <p:nvSpPr>
          <p:cNvPr id="7" name="Shape 7"/>
          <p:cNvSpPr/>
          <p:nvPr/>
        </p:nvSpPr>
        <p:spPr>
          <a:xfrm>
            <a:off x="107999" y="193319"/>
            <a:ext cx="9071281" cy="79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lnSpc>
                <a:spcPct val="90000"/>
              </a:lnSpc>
              <a:defRPr sz="4400"/>
            </a:lvl1pPr>
          </a:lstStyle>
          <a:p>
            <a:pPr/>
            <a:r>
              <a:t>McStas Introduction</a:t>
            </a:r>
          </a:p>
        </p:txBody>
      </p:sp>
      <p:pic>
        <p:nvPicPr>
          <p:cNvPr id="8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81963" y="6880225"/>
            <a:ext cx="1171259" cy="6302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" name="Group 21"/>
          <p:cNvGrpSpPr/>
          <p:nvPr/>
        </p:nvGrpSpPr>
        <p:grpSpPr>
          <a:xfrm>
            <a:off x="522272" y="2069331"/>
            <a:ext cx="7984712" cy="4360069"/>
            <a:chOff x="0" y="0"/>
            <a:chExt cx="7984711" cy="4360068"/>
          </a:xfrm>
        </p:grpSpPr>
        <p:sp>
          <p:nvSpPr>
            <p:cNvPr id="9" name="Shape 9"/>
            <p:cNvSpPr/>
            <p:nvPr/>
          </p:nvSpPr>
          <p:spPr>
            <a:xfrm>
              <a:off x="104401" y="0"/>
              <a:ext cx="7683387" cy="4360069"/>
            </a:xfrm>
            <a:prstGeom prst="rect">
              <a:avLst/>
            </a:prstGeom>
            <a:solidFill>
              <a:srgbClr val="FFFFFF"/>
            </a:solidFill>
            <a:ln w="88900" cap="flat">
              <a:solidFill>
                <a:schemeClr val="accent1">
                  <a:lumOff val="11862"/>
                </a:schemeClr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850174" y="1715911"/>
              <a:ext cx="6061530" cy="2158426"/>
              <a:chOff x="0" y="0"/>
              <a:chExt cx="6061529" cy="2158425"/>
            </a:xfrm>
          </p:grpSpPr>
          <p:pic>
            <p:nvPicPr>
              <p:cNvPr id="10" name="pasted-image.tif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4011302" cy="21584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</p:pic>
          <p:grpSp>
            <p:nvGrpSpPr>
              <p:cNvPr id="18" name="Group 18"/>
              <p:cNvGrpSpPr/>
              <p:nvPr/>
            </p:nvGrpSpPr>
            <p:grpSpPr>
              <a:xfrm>
                <a:off x="3993948" y="-1"/>
                <a:ext cx="2067582" cy="2158426"/>
                <a:chOff x="0" y="0"/>
                <a:chExt cx="2067581" cy="2158425"/>
              </a:xfrm>
            </p:grpSpPr>
            <p:grpSp>
              <p:nvGrpSpPr>
                <p:cNvPr id="16" name="Group 16"/>
                <p:cNvGrpSpPr/>
                <p:nvPr/>
              </p:nvGrpSpPr>
              <p:grpSpPr>
                <a:xfrm>
                  <a:off x="0" y="0"/>
                  <a:ext cx="2067582" cy="1782464"/>
                  <a:chOff x="0" y="0"/>
                  <a:chExt cx="2067581" cy="1782463"/>
                </a:xfrm>
              </p:grpSpPr>
              <p:pic>
                <p:nvPicPr>
                  <p:cNvPr id="11" name="logoill.pdf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tretch>
                    <a:fillRect/>
                  </a:stretch>
                </p:blipFill>
                <p:spPr>
                  <a:xfrm>
                    <a:off x="1386286" y="1309270"/>
                    <a:ext cx="468021" cy="44737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76200" dist="63500" dir="5400000">
                      <a:srgbClr val="000000">
                        <a:alpha val="45000"/>
                      </a:srgbClr>
                    </a:outerShdw>
                  </a:effectLst>
                </p:spPr>
              </p:pic>
              <p:pic>
                <p:nvPicPr>
                  <p:cNvPr id="12" name="mcstas-logo.pdf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2067582" cy="121491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76200" dist="63500" dir="5400000">
                      <a:srgbClr val="000000">
                        <a:alpha val="45000"/>
                      </a:srgbClr>
                    </a:outerShdw>
                  </a:effectLst>
                </p:spPr>
              </p:pic>
              <p:pic>
                <p:nvPicPr>
                  <p:cNvPr id="13" name="PSI-Logo_trans.png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770159" y="1427756"/>
                    <a:ext cx="582557" cy="21327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76200" dist="63500" dir="5400000">
                      <a:srgbClr val="000000">
                        <a:alpha val="45000"/>
                      </a:srgbClr>
                    </a:outerShdw>
                  </a:effectLst>
                </p:spPr>
              </p:pic>
              <p:pic>
                <p:nvPicPr>
                  <p:cNvPr id="14" name="ku-logo.pdf"/>
                  <p:cNvPicPr>
                    <a:picLocks noChangeAspect="1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373230" y="1285573"/>
                    <a:ext cx="365713" cy="49689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5" name="DTU_logo.png"/>
                  <p:cNvPicPr>
                    <a:picLocks noChangeAspect="1"/>
                  </p:cNvPicPr>
                  <p:nvPr/>
                </p:nvPicPr>
                <p:blipFill>
                  <a:blip r:embed="rId9">
                    <a:extLst/>
                  </a:blip>
                  <a:stretch>
                    <a:fillRect/>
                  </a:stretch>
                </p:blipFill>
                <p:spPr>
                  <a:xfrm>
                    <a:off x="0" y="1285573"/>
                    <a:ext cx="341787" cy="49627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17" name="ESS_Logo_Frugal_Blue_cmyk.png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612258" y="1730286"/>
                  <a:ext cx="795670" cy="4281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20" name="Shape 20"/>
            <p:cNvSpPr/>
            <p:nvPr/>
          </p:nvSpPr>
          <p:spPr>
            <a:xfrm>
              <a:off x="0" y="235930"/>
              <a:ext cx="7984712" cy="17876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b="1" i="1" sz="4600"/>
              </a:pPr>
              <a:r>
                <a:t>ESS McStas Training 2016 </a:t>
              </a:r>
            </a:p>
            <a:p>
              <a:pPr algn="ctr">
                <a:defRPr b="1" i="1" sz="3600"/>
              </a:pPr>
              <a:r>
                <a:t>May 30th - June 1st </a:t>
              </a:r>
            </a:p>
          </p:txBody>
        </p:sp>
      </p:grpSp>
      <p:pic>
        <p:nvPicPr>
          <p:cNvPr id="22" name="pasted-image.tif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270322" y="91121"/>
            <a:ext cx="3733800" cy="873718"/>
          </a:xfrm>
          <a:prstGeom prst="rect">
            <a:avLst/>
          </a:prstGeom>
          <a:ln w="12700">
            <a:solidFill>
              <a:schemeClr val="accent1">
                <a:lumOff val="11862"/>
              </a:schemeClr>
            </a:solidFill>
          </a:ln>
        </p:spPr>
      </p:pic>
      <p:sp>
        <p:nvSpPr>
          <p:cNvPr id="23" name="Shape 23"/>
          <p:cNvSpPr/>
          <p:nvPr>
            <p:ph type="title"/>
          </p:nvPr>
        </p:nvSpPr>
        <p:spPr>
          <a:xfrm>
            <a:off x="503555" y="101453"/>
            <a:ext cx="9063991" cy="166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24" name="Shape 24"/>
          <p:cNvSpPr/>
          <p:nvPr>
            <p:ph type="body" idx="1"/>
          </p:nvPr>
        </p:nvSpPr>
        <p:spPr>
          <a:xfrm>
            <a:off x="503555" y="1763183"/>
            <a:ext cx="9063991" cy="5793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2"/>
    <p:sldLayoutId id="2147483650" r:id="rId13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718457" marR="0" indent="-261257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 typeface="Helvetica"/>
        <a:buChar char="-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19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373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 typeface="Helvetica"/>
        <a:buChar char="-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945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517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089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606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640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20.png"/><Relationship Id="rId4" Type="http://schemas.openxmlformats.org/officeDocument/2006/relationships/image" Target="../media/image18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6.tif"/><Relationship Id="rId4" Type="http://schemas.openxmlformats.org/officeDocument/2006/relationships/image" Target="../media/image18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"/><Relationship Id="rId3" Type="http://schemas.openxmlformats.org/officeDocument/2006/relationships/audi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8.tif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"/><Relationship Id="rId3" Type="http://schemas.openxmlformats.org/officeDocument/2006/relationships/image" Target="../media/image9.tif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xfrm>
            <a:off x="107999" y="193319"/>
            <a:ext cx="5984730" cy="796321"/>
          </a:xfrm>
          <a:prstGeom prst="rect">
            <a:avLst/>
          </a:prstGeom>
        </p:spPr>
        <p:txBody>
          <a:bodyPr/>
          <a:lstStyle/>
          <a:p>
            <a:pPr defTabSz="594359">
              <a:defRPr sz="2859"/>
            </a:pPr>
            <a:r>
              <a:t>McStas advanced language features</a:t>
            </a:r>
          </a:p>
          <a:p>
            <a:pPr defTabSz="594359">
              <a:defRPr i="1" sz="1754"/>
            </a:pPr>
            <a:r>
              <a:t>- and other important, not so well known details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defRPr sz="1400"/>
            </a:pPr>
          </a:p>
          <a:p>
            <a:pPr marL="0" indent="0">
              <a:defRPr b="1" sz="1400"/>
            </a:pPr>
            <a:r>
              <a:t>Peter Willendrup</a:t>
            </a:r>
            <a:r>
              <a:rPr baseline="31999"/>
              <a:t>1,5</a:t>
            </a:r>
          </a:p>
          <a:p>
            <a:pPr marL="0" indent="0">
              <a:defRPr sz="1400"/>
            </a:pPr>
            <a:r>
              <a:t>Emmanuel Farhi</a:t>
            </a:r>
            <a:r>
              <a:rPr baseline="31999"/>
              <a:t>2</a:t>
            </a:r>
          </a:p>
          <a:p>
            <a:pPr marL="0" indent="0">
              <a:defRPr sz="1400"/>
            </a:pPr>
            <a:r>
              <a:t>Erik Knudsen</a:t>
            </a:r>
            <a:r>
              <a:rPr baseline="31999"/>
              <a:t>1,5</a:t>
            </a:r>
            <a:endParaRPr baseline="31999"/>
          </a:p>
          <a:p>
            <a:pPr marL="0" indent="0">
              <a:defRPr sz="1400"/>
            </a:pPr>
            <a:r>
              <a:t>Uwe Filges</a:t>
            </a:r>
            <a:r>
              <a:rPr baseline="31999"/>
              <a:t>3</a:t>
            </a:r>
          </a:p>
          <a:p>
            <a:pPr marL="0" indent="0">
              <a:defRPr sz="1400"/>
            </a:pPr>
            <a:r>
              <a:t>Kim Lefmann</a:t>
            </a:r>
            <a:r>
              <a:rPr baseline="31999"/>
              <a:t>4,5</a:t>
            </a:r>
          </a:p>
          <a:p>
            <a:pPr marL="0" indent="0">
              <a:defRPr sz="1400"/>
            </a:pPr>
          </a:p>
          <a:p>
            <a:pPr marL="0" indent="0">
              <a:defRPr sz="1400"/>
            </a:pPr>
            <a:r>
              <a:rPr baseline="31999"/>
              <a:t>1</a:t>
            </a:r>
            <a:r>
              <a:t>DTU Physics, Lyngby, Denmark</a:t>
            </a:r>
          </a:p>
          <a:p>
            <a:pPr marL="0" indent="0">
              <a:defRPr sz="1400"/>
            </a:pPr>
            <a:r>
              <a:rPr baseline="31999"/>
              <a:t>2</a:t>
            </a:r>
            <a:r>
              <a:t>Calcul Scientifique, Institut Laue-Langevin (ILL), Grenoble, France</a:t>
            </a:r>
          </a:p>
          <a:p>
            <a:pPr marL="0" indent="0">
              <a:defRPr sz="1400"/>
            </a:pPr>
            <a:r>
              <a:rPr baseline="31999"/>
              <a:t>3</a:t>
            </a:r>
            <a:r>
              <a:t>Niels Bohr Institute, University of Copenhagen, Copenhagen, Denmark</a:t>
            </a:r>
          </a:p>
          <a:p>
            <a:pPr marL="0" indent="0">
              <a:defRPr baseline="31999" sz="1400"/>
            </a:pPr>
            <a:r>
              <a:t>4</a:t>
            </a:r>
            <a:r>
              <a:rPr baseline="0"/>
              <a:t>Paul Scherrer Institut, Villigen, Switzerland</a:t>
            </a:r>
          </a:p>
          <a:p>
            <a:pPr marL="0" indent="0">
              <a:defRPr baseline="31999" sz="1400"/>
            </a:pPr>
            <a:r>
              <a:t>5</a:t>
            </a:r>
            <a:r>
              <a:rPr baseline="0"/>
              <a:t>ESS DMSC, Copenhagen, Denmark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66" name="Group 66"/>
          <p:cNvGrpSpPr/>
          <p:nvPr/>
        </p:nvGrpSpPr>
        <p:grpSpPr>
          <a:xfrm>
            <a:off x="6789930" y="1942869"/>
            <a:ext cx="2041236" cy="2130923"/>
            <a:chOff x="0" y="0"/>
            <a:chExt cx="2041235" cy="2130921"/>
          </a:xfrm>
        </p:grpSpPr>
        <p:grpSp>
          <p:nvGrpSpPr>
            <p:cNvPr id="64" name="Group 64"/>
            <p:cNvGrpSpPr/>
            <p:nvPr/>
          </p:nvGrpSpPr>
          <p:grpSpPr>
            <a:xfrm>
              <a:off x="0" y="0"/>
              <a:ext cx="2041236" cy="1759752"/>
              <a:chOff x="0" y="0"/>
              <a:chExt cx="2041235" cy="1759751"/>
            </a:xfrm>
          </p:grpSpPr>
          <p:pic>
            <p:nvPicPr>
              <p:cNvPr id="59" name="logoill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68621" y="1292587"/>
                <a:ext cx="462058" cy="4416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5000"/>
                  </a:srgbClr>
                </a:outerShdw>
              </a:effectLst>
            </p:spPr>
          </p:pic>
          <p:pic>
            <p:nvPicPr>
              <p:cNvPr id="60" name="mcstas-logo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2041236" cy="11994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5000"/>
                  </a:srgbClr>
                </a:outerShdw>
              </a:effectLst>
            </p:spPr>
          </p:pic>
          <p:pic>
            <p:nvPicPr>
              <p:cNvPr id="61" name="PSI-Logo_trans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760345" y="1409563"/>
                <a:ext cx="575134" cy="2105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5000"/>
                  </a:srgbClr>
                </a:outerShdw>
              </a:effectLst>
            </p:spPr>
          </p:pic>
          <p:pic>
            <p:nvPicPr>
              <p:cNvPr id="62" name="ku-logo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68475" y="1269192"/>
                <a:ext cx="361052" cy="4905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" name="DTU_logo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1269192"/>
                <a:ext cx="337432" cy="4899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65" name="ESS_Logo_Frugal_Blue_cmyk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04457" y="1708238"/>
              <a:ext cx="785531" cy="4226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From the “list of frequent questions”</a:t>
            </a:r>
          </a:p>
        </p:txBody>
      </p:sp>
      <p:sp>
        <p:nvSpPr>
          <p:cNvPr id="132" name="Shape 1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70534" indent="-289559"/>
          </a:lstStyle>
          <a:p>
            <a:pPr/>
            <a:r>
              <a:t>Why do you need to have the components in this order?</a:t>
            </a:r>
          </a:p>
        </p:txBody>
      </p:sp>
      <p:sp>
        <p:nvSpPr>
          <p:cNvPr id="133" name="Shape 13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05255">
              <a:defRPr sz="4356"/>
            </a:lvl1pPr>
          </a:lstStyle>
          <a:p>
            <a:pPr/>
            <a:r>
              <a:t>Order of components is important	</a:t>
            </a:r>
          </a:p>
        </p:txBody>
      </p:sp>
      <p:sp>
        <p:nvSpPr>
          <p:cNvPr id="136" name="Shape 13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0534" indent="-289559"/>
          </a:p>
        </p:txBody>
      </p:sp>
      <p:sp>
        <p:nvSpPr>
          <p:cNvPr id="137" name="Shape 137"/>
          <p:cNvSpPr/>
          <p:nvPr>
            <p:ph type="sldNum" sz="quarter" idx="2"/>
          </p:nvPr>
        </p:nvSpPr>
        <p:spPr>
          <a:xfrm>
            <a:off x="68399" y="7211439"/>
            <a:ext cx="34000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8" name="Shape 138"/>
          <p:cNvSpPr/>
          <p:nvPr/>
        </p:nvSpPr>
        <p:spPr>
          <a:xfrm flipH="1" flipV="1">
            <a:off x="1081856" y="2755428"/>
            <a:ext cx="518109" cy="4625"/>
          </a:xfrm>
          <a:prstGeom prst="line">
            <a:avLst/>
          </a:prstGeom>
          <a:ln w="25400">
            <a:solidFill>
              <a:srgbClr val="0061FF"/>
            </a:solidFill>
            <a:miter lim="400000"/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39" name="Shape 139"/>
          <p:cNvSpPr/>
          <p:nvPr/>
        </p:nvSpPr>
        <p:spPr>
          <a:xfrm>
            <a:off x="934330" y="2273486"/>
            <a:ext cx="147527" cy="98350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9505" tIns="29505" rIns="29505" bIns="29505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0" name="Shape 140"/>
          <p:cNvSpPr/>
          <p:nvPr/>
        </p:nvSpPr>
        <p:spPr>
          <a:xfrm flipH="1" flipV="1">
            <a:off x="1081856" y="4624065"/>
            <a:ext cx="518109" cy="4624"/>
          </a:xfrm>
          <a:prstGeom prst="line">
            <a:avLst/>
          </a:prstGeom>
          <a:ln w="25400">
            <a:solidFill>
              <a:srgbClr val="0061FF"/>
            </a:solidFill>
            <a:miter lim="400000"/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41" name="Shape 141"/>
          <p:cNvSpPr/>
          <p:nvPr/>
        </p:nvSpPr>
        <p:spPr>
          <a:xfrm>
            <a:off x="934330" y="4142147"/>
            <a:ext cx="147527" cy="98350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9505" tIns="29505" rIns="29505" bIns="29505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2" name="Shape 142"/>
          <p:cNvSpPr/>
          <p:nvPr/>
        </p:nvSpPr>
        <p:spPr>
          <a:xfrm>
            <a:off x="3560291" y="2352166"/>
            <a:ext cx="5994" cy="811393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43" name="Shape 143"/>
          <p:cNvSpPr/>
          <p:nvPr/>
        </p:nvSpPr>
        <p:spPr>
          <a:xfrm>
            <a:off x="3560291" y="4220827"/>
            <a:ext cx="5994" cy="811393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44" name="Shape 144"/>
          <p:cNvSpPr/>
          <p:nvPr/>
        </p:nvSpPr>
        <p:spPr>
          <a:xfrm>
            <a:off x="7061572" y="2430846"/>
            <a:ext cx="5994" cy="811394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45" name="Shape 145"/>
          <p:cNvSpPr/>
          <p:nvPr/>
        </p:nvSpPr>
        <p:spPr>
          <a:xfrm>
            <a:off x="7061572" y="4299508"/>
            <a:ext cx="5994" cy="811393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46" name="Shape 146"/>
          <p:cNvSpPr/>
          <p:nvPr/>
        </p:nvSpPr>
        <p:spPr>
          <a:xfrm>
            <a:off x="904825" y="3335672"/>
            <a:ext cx="218908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1</a:t>
            </a:r>
          </a:p>
        </p:txBody>
      </p:sp>
      <p:sp>
        <p:nvSpPr>
          <p:cNvPr id="147" name="Shape 147"/>
          <p:cNvSpPr/>
          <p:nvPr/>
        </p:nvSpPr>
        <p:spPr>
          <a:xfrm>
            <a:off x="904825" y="5174828"/>
            <a:ext cx="218908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1</a:t>
            </a:r>
          </a:p>
        </p:txBody>
      </p:sp>
      <p:sp>
        <p:nvSpPr>
          <p:cNvPr id="148" name="Shape 148"/>
          <p:cNvSpPr/>
          <p:nvPr/>
        </p:nvSpPr>
        <p:spPr>
          <a:xfrm>
            <a:off x="6963221" y="3335672"/>
            <a:ext cx="218908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2</a:t>
            </a:r>
          </a:p>
        </p:txBody>
      </p:sp>
      <p:sp>
        <p:nvSpPr>
          <p:cNvPr id="149" name="Shape 149"/>
          <p:cNvSpPr/>
          <p:nvPr/>
        </p:nvSpPr>
        <p:spPr>
          <a:xfrm>
            <a:off x="3461940" y="5174828"/>
            <a:ext cx="218908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2</a:t>
            </a:r>
          </a:p>
        </p:txBody>
      </p:sp>
      <p:sp>
        <p:nvSpPr>
          <p:cNvPr id="150" name="Shape 150"/>
          <p:cNvSpPr/>
          <p:nvPr/>
        </p:nvSpPr>
        <p:spPr>
          <a:xfrm>
            <a:off x="3461940" y="3335672"/>
            <a:ext cx="218908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3</a:t>
            </a:r>
          </a:p>
        </p:txBody>
      </p:sp>
      <p:sp>
        <p:nvSpPr>
          <p:cNvPr id="151" name="Shape 151"/>
          <p:cNvSpPr/>
          <p:nvPr/>
        </p:nvSpPr>
        <p:spPr>
          <a:xfrm>
            <a:off x="6963221" y="5174828"/>
            <a:ext cx="218908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3</a:t>
            </a:r>
          </a:p>
        </p:txBody>
      </p:sp>
      <p:sp>
        <p:nvSpPr>
          <p:cNvPr id="152" name="Shape 152"/>
          <p:cNvSpPr/>
          <p:nvPr/>
        </p:nvSpPr>
        <p:spPr>
          <a:xfrm>
            <a:off x="1062186" y="5794437"/>
            <a:ext cx="2666569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Starting at the source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05255">
              <a:defRPr sz="4356"/>
            </a:lvl1pPr>
          </a:lstStyle>
          <a:p>
            <a:pPr/>
            <a:r>
              <a:t>Order of components is important	</a:t>
            </a:r>
          </a:p>
        </p:txBody>
      </p:sp>
      <p:sp>
        <p:nvSpPr>
          <p:cNvPr id="155" name="Shape 15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0534" indent="-289559"/>
          </a:p>
        </p:txBody>
      </p:sp>
      <p:sp>
        <p:nvSpPr>
          <p:cNvPr id="156" name="Shape 15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7" name="Shape 157"/>
          <p:cNvSpPr/>
          <p:nvPr/>
        </p:nvSpPr>
        <p:spPr>
          <a:xfrm flipH="1" flipV="1">
            <a:off x="7051737" y="2755428"/>
            <a:ext cx="518108" cy="4625"/>
          </a:xfrm>
          <a:prstGeom prst="line">
            <a:avLst/>
          </a:prstGeom>
          <a:ln w="25400">
            <a:solidFill>
              <a:srgbClr val="0061FF"/>
            </a:solidFill>
            <a:miter lim="400000"/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58" name="Shape 158"/>
          <p:cNvSpPr/>
          <p:nvPr/>
        </p:nvSpPr>
        <p:spPr>
          <a:xfrm>
            <a:off x="934330" y="2273486"/>
            <a:ext cx="147527" cy="98350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9505" tIns="29505" rIns="29505" bIns="29505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9" name="Shape 159"/>
          <p:cNvSpPr/>
          <p:nvPr/>
        </p:nvSpPr>
        <p:spPr>
          <a:xfrm flipH="1" flipV="1">
            <a:off x="3550456" y="4624065"/>
            <a:ext cx="518108" cy="4624"/>
          </a:xfrm>
          <a:prstGeom prst="line">
            <a:avLst/>
          </a:prstGeom>
          <a:ln w="25400">
            <a:solidFill>
              <a:srgbClr val="0061FF"/>
            </a:solidFill>
            <a:miter lim="400000"/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60" name="Shape 160"/>
          <p:cNvSpPr/>
          <p:nvPr/>
        </p:nvSpPr>
        <p:spPr>
          <a:xfrm>
            <a:off x="934330" y="4142147"/>
            <a:ext cx="147527" cy="98350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9505" tIns="29505" rIns="29505" bIns="29505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1" name="Shape 161"/>
          <p:cNvSpPr/>
          <p:nvPr/>
        </p:nvSpPr>
        <p:spPr>
          <a:xfrm>
            <a:off x="3560291" y="2352166"/>
            <a:ext cx="5994" cy="811393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62" name="Shape 162"/>
          <p:cNvSpPr/>
          <p:nvPr/>
        </p:nvSpPr>
        <p:spPr>
          <a:xfrm>
            <a:off x="3560291" y="4220827"/>
            <a:ext cx="5994" cy="811393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63" name="Shape 163"/>
          <p:cNvSpPr/>
          <p:nvPr/>
        </p:nvSpPr>
        <p:spPr>
          <a:xfrm>
            <a:off x="7061572" y="2430846"/>
            <a:ext cx="5994" cy="811394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64" name="Shape 164"/>
          <p:cNvSpPr/>
          <p:nvPr/>
        </p:nvSpPr>
        <p:spPr>
          <a:xfrm>
            <a:off x="7061572" y="4299508"/>
            <a:ext cx="5994" cy="811393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65" name="Shape 165"/>
          <p:cNvSpPr/>
          <p:nvPr/>
        </p:nvSpPr>
        <p:spPr>
          <a:xfrm>
            <a:off x="904825" y="3335672"/>
            <a:ext cx="218908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1</a:t>
            </a:r>
          </a:p>
        </p:txBody>
      </p:sp>
      <p:sp>
        <p:nvSpPr>
          <p:cNvPr id="166" name="Shape 166"/>
          <p:cNvSpPr/>
          <p:nvPr/>
        </p:nvSpPr>
        <p:spPr>
          <a:xfrm>
            <a:off x="904825" y="5174828"/>
            <a:ext cx="218908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1</a:t>
            </a:r>
          </a:p>
        </p:txBody>
      </p:sp>
      <p:sp>
        <p:nvSpPr>
          <p:cNvPr id="167" name="Shape 167"/>
          <p:cNvSpPr/>
          <p:nvPr/>
        </p:nvSpPr>
        <p:spPr>
          <a:xfrm>
            <a:off x="6963221" y="3335672"/>
            <a:ext cx="218908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2</a:t>
            </a:r>
          </a:p>
        </p:txBody>
      </p:sp>
      <p:sp>
        <p:nvSpPr>
          <p:cNvPr id="168" name="Shape 168"/>
          <p:cNvSpPr/>
          <p:nvPr/>
        </p:nvSpPr>
        <p:spPr>
          <a:xfrm>
            <a:off x="3461940" y="5174828"/>
            <a:ext cx="218908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2</a:t>
            </a:r>
          </a:p>
        </p:txBody>
      </p:sp>
      <p:sp>
        <p:nvSpPr>
          <p:cNvPr id="169" name="Shape 169"/>
          <p:cNvSpPr/>
          <p:nvPr/>
        </p:nvSpPr>
        <p:spPr>
          <a:xfrm>
            <a:off x="3461940" y="3335672"/>
            <a:ext cx="218908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3</a:t>
            </a:r>
          </a:p>
        </p:txBody>
      </p:sp>
      <p:sp>
        <p:nvSpPr>
          <p:cNvPr id="170" name="Shape 170"/>
          <p:cNvSpPr/>
          <p:nvPr/>
        </p:nvSpPr>
        <p:spPr>
          <a:xfrm>
            <a:off x="6963221" y="5174828"/>
            <a:ext cx="218908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3</a:t>
            </a:r>
          </a:p>
        </p:txBody>
      </p:sp>
      <p:sp>
        <p:nvSpPr>
          <p:cNvPr id="171" name="Shape 171"/>
          <p:cNvSpPr/>
          <p:nvPr/>
        </p:nvSpPr>
        <p:spPr>
          <a:xfrm>
            <a:off x="1062186" y="5794437"/>
            <a:ext cx="3694410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Moving to first comp in the list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05255">
              <a:defRPr sz="4356"/>
            </a:lvl1pPr>
          </a:lstStyle>
          <a:p>
            <a:pPr/>
            <a:r>
              <a:t>Order of components is important	</a:t>
            </a:r>
          </a:p>
        </p:txBody>
      </p:sp>
      <p:sp>
        <p:nvSpPr>
          <p:cNvPr id="174" name="Shape 17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0534" indent="-289559"/>
          </a:p>
        </p:txBody>
      </p:sp>
      <p:sp>
        <p:nvSpPr>
          <p:cNvPr id="175" name="Shape 17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6" name="Shape 176"/>
          <p:cNvSpPr/>
          <p:nvPr/>
        </p:nvSpPr>
        <p:spPr>
          <a:xfrm flipH="1" flipV="1">
            <a:off x="7051737" y="2755428"/>
            <a:ext cx="518108" cy="4625"/>
          </a:xfrm>
          <a:prstGeom prst="line">
            <a:avLst/>
          </a:prstGeom>
          <a:ln w="25400" cap="rnd">
            <a:solidFill>
              <a:srgbClr val="B51A00"/>
            </a:solidFill>
            <a:custDash>
              <a:ds d="100000" sp="200000"/>
            </a:custDash>
            <a:miter lim="400000"/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77" name="Shape 177"/>
          <p:cNvSpPr/>
          <p:nvPr/>
        </p:nvSpPr>
        <p:spPr>
          <a:xfrm>
            <a:off x="934330" y="2273486"/>
            <a:ext cx="147527" cy="98350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9505" tIns="29505" rIns="29505" bIns="29505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8" name="Shape 178"/>
          <p:cNvSpPr/>
          <p:nvPr/>
        </p:nvSpPr>
        <p:spPr>
          <a:xfrm flipH="1" flipV="1">
            <a:off x="7051737" y="4624065"/>
            <a:ext cx="518108" cy="4624"/>
          </a:xfrm>
          <a:prstGeom prst="line">
            <a:avLst/>
          </a:prstGeom>
          <a:ln w="25400">
            <a:solidFill>
              <a:srgbClr val="0061FF"/>
            </a:solidFill>
            <a:miter lim="400000"/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79" name="Shape 179"/>
          <p:cNvSpPr/>
          <p:nvPr/>
        </p:nvSpPr>
        <p:spPr>
          <a:xfrm>
            <a:off x="934330" y="4142147"/>
            <a:ext cx="147527" cy="98350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9505" tIns="29505" rIns="29505" bIns="29505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0" name="Shape 180"/>
          <p:cNvSpPr/>
          <p:nvPr/>
        </p:nvSpPr>
        <p:spPr>
          <a:xfrm>
            <a:off x="3560291" y="2352166"/>
            <a:ext cx="5994" cy="811393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81" name="Shape 181"/>
          <p:cNvSpPr/>
          <p:nvPr/>
        </p:nvSpPr>
        <p:spPr>
          <a:xfrm>
            <a:off x="3560291" y="4220827"/>
            <a:ext cx="5994" cy="811393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82" name="Shape 182"/>
          <p:cNvSpPr/>
          <p:nvPr/>
        </p:nvSpPr>
        <p:spPr>
          <a:xfrm>
            <a:off x="7061572" y="2430846"/>
            <a:ext cx="5994" cy="811394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83" name="Shape 183"/>
          <p:cNvSpPr/>
          <p:nvPr/>
        </p:nvSpPr>
        <p:spPr>
          <a:xfrm>
            <a:off x="7061572" y="4299508"/>
            <a:ext cx="5994" cy="811393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84" name="Shape 184"/>
          <p:cNvSpPr/>
          <p:nvPr/>
        </p:nvSpPr>
        <p:spPr>
          <a:xfrm>
            <a:off x="904825" y="3335672"/>
            <a:ext cx="218908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1</a:t>
            </a:r>
          </a:p>
        </p:txBody>
      </p:sp>
      <p:sp>
        <p:nvSpPr>
          <p:cNvPr id="185" name="Shape 185"/>
          <p:cNvSpPr/>
          <p:nvPr/>
        </p:nvSpPr>
        <p:spPr>
          <a:xfrm>
            <a:off x="904825" y="5174828"/>
            <a:ext cx="218908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1</a:t>
            </a:r>
          </a:p>
        </p:txBody>
      </p:sp>
      <p:sp>
        <p:nvSpPr>
          <p:cNvPr id="186" name="Shape 186"/>
          <p:cNvSpPr/>
          <p:nvPr/>
        </p:nvSpPr>
        <p:spPr>
          <a:xfrm>
            <a:off x="6963221" y="3335672"/>
            <a:ext cx="218908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2</a:t>
            </a:r>
          </a:p>
        </p:txBody>
      </p:sp>
      <p:sp>
        <p:nvSpPr>
          <p:cNvPr id="187" name="Shape 187"/>
          <p:cNvSpPr/>
          <p:nvPr/>
        </p:nvSpPr>
        <p:spPr>
          <a:xfrm>
            <a:off x="3461940" y="5174828"/>
            <a:ext cx="218908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2</a:t>
            </a:r>
          </a:p>
        </p:txBody>
      </p:sp>
      <p:sp>
        <p:nvSpPr>
          <p:cNvPr id="188" name="Shape 188"/>
          <p:cNvSpPr/>
          <p:nvPr/>
        </p:nvSpPr>
        <p:spPr>
          <a:xfrm>
            <a:off x="3461940" y="3335672"/>
            <a:ext cx="218908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3</a:t>
            </a:r>
          </a:p>
        </p:txBody>
      </p:sp>
      <p:sp>
        <p:nvSpPr>
          <p:cNvPr id="189" name="Shape 189"/>
          <p:cNvSpPr/>
          <p:nvPr/>
        </p:nvSpPr>
        <p:spPr>
          <a:xfrm>
            <a:off x="6963221" y="5174828"/>
            <a:ext cx="218908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3</a:t>
            </a:r>
          </a:p>
        </p:txBody>
      </p:sp>
      <p:sp>
        <p:nvSpPr>
          <p:cNvPr id="190" name="Shape 190"/>
          <p:cNvSpPr/>
          <p:nvPr/>
        </p:nvSpPr>
        <p:spPr>
          <a:xfrm flipH="1" flipV="1">
            <a:off x="3550456" y="2755403"/>
            <a:ext cx="518108" cy="4625"/>
          </a:xfrm>
          <a:prstGeom prst="line">
            <a:avLst/>
          </a:prstGeom>
          <a:ln w="25400" cap="rnd">
            <a:solidFill>
              <a:srgbClr val="B51A00"/>
            </a:solidFill>
            <a:custDash>
              <a:ds d="100000" sp="200000"/>
            </a:custDash>
            <a:miter lim="400000"/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91" name="Shape 191"/>
          <p:cNvSpPr/>
          <p:nvPr/>
        </p:nvSpPr>
        <p:spPr>
          <a:xfrm>
            <a:off x="4168451" y="2765238"/>
            <a:ext cx="2898500" cy="5333"/>
          </a:xfrm>
          <a:prstGeom prst="line">
            <a:avLst/>
          </a:prstGeom>
          <a:ln w="25400" cap="rnd">
            <a:solidFill>
              <a:srgbClr val="FF6A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92" name="Shape 192"/>
          <p:cNvSpPr/>
          <p:nvPr/>
        </p:nvSpPr>
        <p:spPr>
          <a:xfrm>
            <a:off x="1062186" y="5794437"/>
            <a:ext cx="6987580" cy="119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/>
          <a:p>
            <a:pPr>
              <a:buClr>
                <a:srgbClr val="000000"/>
              </a:buClr>
            </a:pPr>
            <a:r>
              <a:t>Moving to 3rd comp in list requires “moving back in time”.</a:t>
            </a:r>
          </a:p>
          <a:p>
            <a:pPr>
              <a:buClr>
                <a:srgbClr val="000000"/>
              </a:buClr>
            </a:pPr>
            <a:r>
              <a:t>Default behavior is to ABSORB this type of neutron.</a:t>
            </a:r>
          </a:p>
          <a:p>
            <a:pPr>
              <a:buClr>
                <a:srgbClr val="000000"/>
              </a:buClr>
            </a:pPr>
            <a:r>
              <a:t>For monitors use restore_neutron=1 in this case.</a:t>
            </a:r>
          </a:p>
          <a:p>
            <a:pPr>
              <a:buClr>
                <a:srgbClr val="000000"/>
              </a:buClr>
            </a:pPr>
            <a:r>
              <a:t>For homegrown comps use ALLOW_BACKPROP macro.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rental_cello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4414" y="-791650"/>
            <a:ext cx="3638973" cy="9739739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Advanced language features</a:t>
            </a:r>
          </a:p>
        </p:txBody>
      </p:sp>
      <p:sp>
        <p:nvSpPr>
          <p:cNvPr id="196" name="Shape 1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70534" indent="-289559"/>
          </a:lstStyle>
          <a:p>
            <a:pPr/>
            <a:r>
              <a:t>Macros and tricks for your instrument...</a:t>
            </a:r>
          </a:p>
        </p:txBody>
      </p:sp>
      <p:sp>
        <p:nvSpPr>
          <p:cNvPr id="197" name="Shape 19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flags-globe-thumb5414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2396" y="670371"/>
            <a:ext cx="2950519" cy="2950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85674" y="4760166"/>
            <a:ext cx="1263574" cy="1726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Timeline_0578_Kern_Rich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24104" y="3715063"/>
            <a:ext cx="1623752" cy="1071677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DECLARE / INITIALIZE</a:t>
            </a:r>
          </a:p>
        </p:txBody>
      </p:sp>
      <p:sp>
        <p:nvSpPr>
          <p:cNvPr id="203" name="Shape 20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9374" indent="-202691" defTabSz="640079">
              <a:spcBef>
                <a:spcPts val="700"/>
              </a:spcBef>
              <a:defRPr sz="2240"/>
            </a:pPr>
            <a:r>
              <a:t>Use the DECLARE section define user variables and functions.</a:t>
            </a:r>
          </a:p>
          <a:p>
            <a:pPr lvl="2" marL="572071" indent="-192023" defTabSz="640079">
              <a:spcBef>
                <a:spcPts val="700"/>
              </a:spcBef>
              <a:defRPr sz="2240"/>
            </a:pPr>
            <a:r>
              <a:t>DECLARE %{</a:t>
            </a:r>
          </a:p>
          <a:p>
            <a:pPr lvl="2" marL="572071" indent="-192023" defTabSz="640079">
              <a:spcBef>
                <a:spcPts val="700"/>
              </a:spcBef>
              <a:defRPr sz="2240"/>
            </a:pPr>
            <a:r>
              <a:t>   double myvar;</a:t>
            </a:r>
          </a:p>
          <a:p>
            <a:pPr lvl="2" marL="572071" indent="-192023" defTabSz="640079">
              <a:spcBef>
                <a:spcPts val="700"/>
              </a:spcBef>
              <a:defRPr sz="2240"/>
            </a:pPr>
            <a:r>
              <a:t>%}</a:t>
            </a:r>
          </a:p>
          <a:p>
            <a:pPr lvl="2" marL="572071" indent="-192023" defTabSz="640079">
              <a:spcBef>
                <a:spcPts val="700"/>
              </a:spcBef>
              <a:defRPr sz="2240"/>
            </a:pPr>
          </a:p>
          <a:p>
            <a:pPr marL="329374" indent="-202691" defTabSz="640079">
              <a:spcBef>
                <a:spcPts val="700"/>
              </a:spcBef>
              <a:defRPr sz="2240"/>
            </a:pPr>
            <a:r>
              <a:t>Use INITIALIZE for initialization of user variables and calculations.</a:t>
            </a:r>
          </a:p>
          <a:p>
            <a:pPr lvl="2" marL="572071" indent="-192023" defTabSz="640079">
              <a:spcBef>
                <a:spcPts val="700"/>
              </a:spcBef>
              <a:defRPr sz="2240"/>
            </a:pPr>
            <a:r>
              <a:t>INITIALIZE %{</a:t>
            </a:r>
          </a:p>
          <a:p>
            <a:pPr lvl="2" marL="572071" indent="-192023" defTabSz="640079">
              <a:spcBef>
                <a:spcPts val="700"/>
              </a:spcBef>
              <a:defRPr sz="2240"/>
            </a:pPr>
            <a:r>
              <a:t>   myvar = sqrt(PI*input_var)*rand01();</a:t>
            </a:r>
          </a:p>
          <a:p>
            <a:pPr lvl="2" marL="572071" indent="-192023" defTabSz="640079">
              <a:spcBef>
                <a:spcPts val="700"/>
              </a:spcBef>
              <a:defRPr sz="2240"/>
            </a:pPr>
            <a:r>
              <a:t>%}</a:t>
            </a:r>
          </a:p>
          <a:p>
            <a:pPr lvl="2" marL="572071" indent="-192023" defTabSz="640079">
              <a:spcBef>
                <a:spcPts val="700"/>
              </a:spcBef>
              <a:defRPr sz="2240"/>
            </a:pPr>
          </a:p>
          <a:p>
            <a:pPr marL="329374" indent="-202691" defTabSz="640079">
              <a:spcBef>
                <a:spcPts val="700"/>
              </a:spcBef>
              <a:defRPr sz="2240"/>
            </a:pPr>
            <a:r>
              <a:t>- Both use normal c-syntax.</a:t>
            </a:r>
          </a:p>
          <a:p>
            <a:pPr marL="329374" indent="-202691" defTabSz="640079">
              <a:spcBef>
                <a:spcPts val="700"/>
              </a:spcBef>
              <a:defRPr sz="2240"/>
            </a:pPr>
          </a:p>
          <a:p>
            <a:pPr marL="329374" indent="-202691" defTabSz="640079">
              <a:spcBef>
                <a:spcPts val="700"/>
              </a:spcBef>
              <a:defRPr sz="2240"/>
            </a:pPr>
            <a:r>
              <a:t>BEWARE: (example) What you do in the c-style areas is c-standard, e.g. trigonometric functions from math.h use radians! - McStas placement specifiers work in degrees, etc...</a:t>
            </a:r>
          </a:p>
        </p:txBody>
      </p:sp>
      <p:sp>
        <p:nvSpPr>
          <p:cNvPr id="204" name="Shape 20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5" name="Shape 205"/>
          <p:cNvSpPr/>
          <p:nvPr/>
        </p:nvSpPr>
        <p:spPr>
          <a:xfrm>
            <a:off x="9087594" y="3394682"/>
            <a:ext cx="456841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  <a:defRPr sz="1000"/>
            </a:lvl1pPr>
          </a:lstStyle>
          <a:p>
            <a:pPr/>
            <a:r>
              <a:t>K &amp; 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%include</a:t>
            </a:r>
          </a:p>
        </p:txBody>
      </p:sp>
      <p:sp>
        <p:nvSpPr>
          <p:cNvPr id="208" name="Shape 20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0534" indent="-289559"/>
            <a:r>
              <a:t>Instrumentfiles can include external c-code or other instrumentfiles... See the examples:</a:t>
            </a:r>
          </a:p>
          <a:p>
            <a:pPr marL="470534" indent="-289559"/>
          </a:p>
          <a:p>
            <a:pPr marL="470534" indent="-289559"/>
            <a:r>
              <a:t>ILL_H15_IN6.instr:%include "monitor_nd-lib"</a:t>
            </a:r>
          </a:p>
          <a:p>
            <a:pPr marL="470534" indent="-289559"/>
            <a:r>
              <a:t>ILL_H16_IN5.instr:%include "ILL_H16.instr"</a:t>
            </a:r>
          </a:p>
          <a:p>
            <a:pPr marL="470534" indent="-289559"/>
            <a:r>
              <a:t>ILL_H25_IN22.instr:%include "ILL_H25.instr"</a:t>
            </a:r>
          </a:p>
          <a:p>
            <a:pPr marL="470534" indent="-289559"/>
            <a:r>
              <a:t>ILL_H25_IN22.instr:%include "templateTAS.instr"</a:t>
            </a:r>
          </a:p>
          <a:p>
            <a:pPr marL="470534" indent="-289559"/>
          </a:p>
          <a:p>
            <a:pPr marL="470534" indent="-289559"/>
            <a:r>
              <a:t>Used in the DECLARE section</a:t>
            </a:r>
          </a:p>
        </p:txBody>
      </p:sp>
      <p:pic>
        <p:nvPicPr>
          <p:cNvPr id="209" name="include-everyon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69354" y="4671151"/>
            <a:ext cx="2684972" cy="2322501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confused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89612" y="3837260"/>
            <a:ext cx="3957485" cy="2970189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Syntax in one, complex view...</a:t>
            </a:r>
          </a:p>
        </p:txBody>
      </p:sp>
      <p:sp>
        <p:nvSpPr>
          <p:cNvPr id="214" name="Shape 21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35421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00">
                <a:latin typeface="Times"/>
                <a:ea typeface="Times"/>
                <a:cs typeface="Times"/>
                <a:sym typeface="Times"/>
              </a:defRPr>
            </a:pPr>
          </a:p>
        </p:txBody>
      </p:sp>
      <p:sp>
        <p:nvSpPr>
          <p:cNvPr id="215" name="Shape 21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6" name="Shape 216"/>
          <p:cNvSpPr/>
          <p:nvPr/>
        </p:nvSpPr>
        <p:spPr>
          <a:xfrm>
            <a:off x="186866" y="1978434"/>
            <a:ext cx="9717039" cy="2340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9505" tIns="29505" rIns="29505" bIns="29505">
            <a:spAutoFit/>
          </a:bodyPr>
          <a:lstStyle/>
          <a:p>
            <a:pPr defTabSz="354210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{</a:t>
            </a:r>
            <a:r>
              <a:rPr>
                <a:solidFill>
                  <a:srgbClr val="B51A00"/>
                </a:solidFill>
              </a:rPr>
              <a:t>SPLIT</a:t>
            </a:r>
            <a:r>
              <a:t>} COMPONENT name = comp(parameters) {</a:t>
            </a:r>
            <a:r>
              <a:rPr>
                <a:solidFill>
                  <a:srgbClr val="3A88FE"/>
                </a:solidFill>
              </a:rPr>
              <a:t>WHEN condition</a:t>
            </a:r>
            <a:r>
              <a:t>}</a:t>
            </a:r>
          </a:p>
          <a:p>
            <a:pPr defTabSz="354210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 AT (...) [RELATIVE</a:t>
            </a:r>
            <a:r>
              <a:rPr>
                <a:solidFill>
                  <a:srgbClr val="4F7A28"/>
                </a:solidFill>
              </a:rPr>
              <a:t> </a:t>
            </a:r>
            <a:r>
              <a:t>[</a:t>
            </a:r>
            <a:r>
              <a:rPr>
                <a:solidFill>
                  <a:srgbClr val="4F7A28"/>
                </a:solidFill>
              </a:rPr>
              <a:t>reference</a:t>
            </a:r>
            <a:r>
              <a:t>|</a:t>
            </a:r>
            <a:r>
              <a:rPr>
                <a:solidFill>
                  <a:srgbClr val="4F7A28"/>
                </a:solidFill>
              </a:rPr>
              <a:t>PREVIOUS</a:t>
            </a:r>
            <a:r>
              <a:t>]</a:t>
            </a:r>
            <a:r>
              <a:rPr>
                <a:solidFill>
                  <a:srgbClr val="4F7A28"/>
                </a:solidFill>
              </a:rPr>
              <a:t> </a:t>
            </a:r>
            <a:r>
              <a:t>|</a:t>
            </a:r>
            <a:r>
              <a:rPr>
                <a:solidFill>
                  <a:srgbClr val="4F7A28"/>
                </a:solidFill>
              </a:rPr>
              <a:t> ABSOLUTE</a:t>
            </a:r>
            <a:r>
              <a:t>]</a:t>
            </a:r>
          </a:p>
          <a:p>
            <a:pPr defTabSz="354210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 {ROTATED {RELATIVE [</a:t>
            </a:r>
            <a:r>
              <a:rPr>
                <a:solidFill>
                  <a:srgbClr val="4F7A28"/>
                </a:solidFill>
              </a:rPr>
              <a:t>reference</a:t>
            </a:r>
            <a:r>
              <a:t>|</a:t>
            </a:r>
            <a:r>
              <a:rPr>
                <a:solidFill>
                  <a:srgbClr val="4F7A28"/>
                </a:solidFill>
              </a:rPr>
              <a:t>PREVIOUS</a:t>
            </a:r>
            <a:r>
              <a:t>] | </a:t>
            </a:r>
            <a:r>
              <a:rPr>
                <a:solidFill>
                  <a:srgbClr val="4F7A28"/>
                </a:solidFill>
              </a:rPr>
              <a:t>ABSOLUTE</a:t>
            </a:r>
            <a:r>
              <a:t>} }</a:t>
            </a:r>
          </a:p>
          <a:p>
            <a:pPr defTabSz="354210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 {</a:t>
            </a:r>
            <a:r>
              <a:rPr>
                <a:solidFill>
                  <a:srgbClr val="B51A00"/>
                </a:solidFill>
              </a:rPr>
              <a:t>GROUP</a:t>
            </a:r>
            <a:r>
              <a:t> group_name}</a:t>
            </a:r>
          </a:p>
          <a:p>
            <a:pPr defTabSz="354210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 {</a:t>
            </a:r>
            <a:r>
              <a:rPr>
                <a:solidFill>
                  <a:srgbClr val="B51A00"/>
                </a:solidFill>
              </a:rPr>
              <a:t>EXTEND</a:t>
            </a:r>
            <a:r>
              <a:t> C_code}</a:t>
            </a:r>
          </a:p>
          <a:p>
            <a:pPr defTabSz="354210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 {</a:t>
            </a:r>
            <a:r>
              <a:rPr>
                <a:solidFill>
                  <a:srgbClr val="B51A00"/>
                </a:solidFill>
              </a:rPr>
              <a:t>JUMP </a:t>
            </a:r>
            <a:r>
              <a:t>[</a:t>
            </a:r>
            <a:r>
              <a:rPr>
                <a:solidFill>
                  <a:srgbClr val="4F7A28"/>
                </a:solidFill>
              </a:rPr>
              <a:t>reference|PREVIOUS|MYSELF|NEXT</a:t>
            </a:r>
            <a:r>
              <a:t>] [</a:t>
            </a:r>
            <a:r>
              <a:rPr>
                <a:solidFill>
                  <a:srgbClr val="874EFE"/>
                </a:solidFill>
              </a:rPr>
              <a:t>ITERATE</a:t>
            </a:r>
            <a:r>
              <a:t> number_of_times | </a:t>
            </a:r>
            <a:r>
              <a:rPr>
                <a:solidFill>
                  <a:srgbClr val="3A88FE"/>
                </a:solidFill>
              </a:rPr>
              <a:t>WHEN condition</a:t>
            </a:r>
            <a:r>
              <a:t>] }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SPLIT</a:t>
            </a:r>
          </a:p>
        </p:txBody>
      </p:sp>
      <p:sp>
        <p:nvSpPr>
          <p:cNvPr id="219" name="Shape 2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0553" indent="-191109" defTabSz="603504">
              <a:spcBef>
                <a:spcPts val="600"/>
              </a:spcBef>
              <a:defRPr sz="2112"/>
            </a:pPr>
            <a:r>
              <a:t>Increase statistics beyond this point in the instrumentfile</a:t>
            </a:r>
          </a:p>
          <a:p>
            <a:pPr marL="310553" indent="-191109" defTabSz="603504">
              <a:spcBef>
                <a:spcPts val="600"/>
              </a:spcBef>
              <a:defRPr sz="2112"/>
            </a:pPr>
          </a:p>
          <a:p>
            <a:pPr marL="310553" indent="-191109" defTabSz="603504">
              <a:spcBef>
                <a:spcPts val="600"/>
              </a:spcBef>
              <a:defRPr sz="2112"/>
            </a:pPr>
            <a:r>
              <a:t>SPLIT n MyArm = Arm()</a:t>
            </a:r>
          </a:p>
          <a:p>
            <a:pPr marL="310553" indent="-191109" defTabSz="603504">
              <a:spcBef>
                <a:spcPts val="600"/>
              </a:spcBef>
              <a:defRPr sz="2112"/>
            </a:pPr>
            <a:r>
              <a:t>AT somewhere</a:t>
            </a:r>
          </a:p>
          <a:p>
            <a:pPr marL="310553" indent="-191109" defTabSz="603504">
              <a:spcBef>
                <a:spcPts val="600"/>
              </a:spcBef>
              <a:defRPr sz="2112"/>
            </a:pPr>
          </a:p>
          <a:p>
            <a:pPr marL="310553" indent="-191109" defTabSz="603504">
              <a:spcBef>
                <a:spcPts val="600"/>
              </a:spcBef>
              <a:defRPr sz="2112"/>
            </a:pPr>
            <a:r>
              <a:t>will “formulate an if-statement”:</a:t>
            </a:r>
          </a:p>
          <a:p>
            <a:pPr marL="310553" indent="-191109" defTabSz="603504">
              <a:spcBef>
                <a:spcPts val="600"/>
              </a:spcBef>
              <a:defRPr sz="2112"/>
            </a:pPr>
          </a:p>
          <a:p>
            <a:pPr marL="310553" indent="-191109" defTabSz="603504">
              <a:spcBef>
                <a:spcPts val="600"/>
              </a:spcBef>
              <a:defRPr sz="2112"/>
            </a:pPr>
            <a:r>
              <a:t>for j=1:n</a:t>
            </a:r>
          </a:p>
          <a:p>
            <a:pPr marL="310553" indent="-191109" defTabSz="603504">
              <a:spcBef>
                <a:spcPts val="600"/>
              </a:spcBef>
              <a:defRPr sz="2112"/>
            </a:pPr>
            <a:r>
              <a:t>   comp1</a:t>
            </a:r>
          </a:p>
          <a:p>
            <a:pPr marL="310553" indent="-191109" defTabSz="603504">
              <a:spcBef>
                <a:spcPts val="600"/>
              </a:spcBef>
              <a:defRPr sz="2112"/>
            </a:pPr>
            <a:r>
              <a:t>   comp2</a:t>
            </a:r>
          </a:p>
          <a:p>
            <a:pPr marL="310553" indent="-191109" defTabSz="603504">
              <a:spcBef>
                <a:spcPts val="600"/>
              </a:spcBef>
              <a:defRPr sz="2112"/>
            </a:pPr>
            <a:r>
              <a:t>   comp3</a:t>
            </a:r>
          </a:p>
          <a:p>
            <a:pPr marL="310553" indent="-191109" defTabSz="603504">
              <a:spcBef>
                <a:spcPts val="600"/>
              </a:spcBef>
              <a:defRPr sz="2112"/>
            </a:pPr>
            <a:r>
              <a:t>   ...</a:t>
            </a:r>
          </a:p>
          <a:p>
            <a:pPr marL="310553" indent="-191109" defTabSz="603504">
              <a:spcBef>
                <a:spcPts val="600"/>
              </a:spcBef>
              <a:defRPr sz="2112"/>
            </a:pPr>
            <a:r>
              <a:t>end (of instrument)</a:t>
            </a:r>
          </a:p>
          <a:p>
            <a:pPr marL="310553" indent="-191109" defTabSz="603504">
              <a:spcBef>
                <a:spcPts val="600"/>
              </a:spcBef>
              <a:defRPr sz="2112"/>
            </a:pPr>
          </a:p>
          <a:p>
            <a:pPr marL="310553" indent="-191109" defTabSz="603504">
              <a:spcBef>
                <a:spcPts val="600"/>
              </a:spcBef>
              <a:defRPr sz="2112"/>
            </a:pPr>
            <a:r>
              <a:t>ONLY meaningful in case of Monte      Carlo choices after SPLIT point...</a:t>
            </a:r>
          </a:p>
        </p:txBody>
      </p:sp>
      <p:sp>
        <p:nvSpPr>
          <p:cNvPr id="220" name="Shape 22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1" name="Shape 221"/>
          <p:cNvSpPr/>
          <p:nvPr/>
        </p:nvSpPr>
        <p:spPr>
          <a:xfrm flipH="1">
            <a:off x="3943858" y="5670691"/>
            <a:ext cx="618611" cy="743355"/>
          </a:xfrm>
          <a:prstGeom prst="line">
            <a:avLst/>
          </a:prstGeom>
          <a:ln w="50800">
            <a:solidFill>
              <a:srgbClr val="0061FF"/>
            </a:solidFill>
            <a:miter lim="400000"/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22" name="Shape 222"/>
          <p:cNvSpPr/>
          <p:nvPr/>
        </p:nvSpPr>
        <p:spPr>
          <a:xfrm>
            <a:off x="4543797" y="4663405"/>
            <a:ext cx="983506" cy="983507"/>
          </a:xfrm>
          <a:prstGeom prst="ellips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9505" tIns="29505" rIns="29505" bIns="29505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3" name="Shape 223"/>
          <p:cNvSpPr/>
          <p:nvPr/>
        </p:nvSpPr>
        <p:spPr>
          <a:xfrm>
            <a:off x="4744416" y="3325645"/>
            <a:ext cx="104268" cy="1156619"/>
          </a:xfrm>
          <a:prstGeom prst="line">
            <a:avLst/>
          </a:prstGeom>
          <a:ln w="50800">
            <a:solidFill>
              <a:srgbClr val="0061FF"/>
            </a:solidFill>
            <a:miter lim="400000"/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24" name="Shape 224"/>
          <p:cNvSpPr/>
          <p:nvPr/>
        </p:nvSpPr>
        <p:spPr>
          <a:xfrm flipH="1">
            <a:off x="5277507" y="3312467"/>
            <a:ext cx="442579" cy="1160154"/>
          </a:xfrm>
          <a:prstGeom prst="line">
            <a:avLst/>
          </a:prstGeom>
          <a:ln w="50800">
            <a:solidFill>
              <a:srgbClr val="0061FF"/>
            </a:solidFill>
            <a:miter lim="400000"/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25" name="Shape 225"/>
          <p:cNvSpPr/>
          <p:nvPr/>
        </p:nvSpPr>
        <p:spPr>
          <a:xfrm flipH="1">
            <a:off x="5552889" y="4073416"/>
            <a:ext cx="1138716" cy="674587"/>
          </a:xfrm>
          <a:prstGeom prst="line">
            <a:avLst/>
          </a:prstGeom>
          <a:ln w="50800">
            <a:solidFill>
              <a:srgbClr val="0061FF"/>
            </a:solidFill>
            <a:miter lim="400000"/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26" name="Shape 226"/>
          <p:cNvSpPr/>
          <p:nvPr/>
        </p:nvSpPr>
        <p:spPr>
          <a:xfrm flipH="1" flipV="1">
            <a:off x="5739755" y="5151320"/>
            <a:ext cx="1102065" cy="381"/>
          </a:xfrm>
          <a:prstGeom prst="line">
            <a:avLst/>
          </a:prstGeom>
          <a:ln w="50800">
            <a:solidFill>
              <a:srgbClr val="0061FF"/>
            </a:solidFill>
            <a:miter lim="400000"/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5674" y="5645322"/>
            <a:ext cx="1263574" cy="1726235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hape 2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WHEN</a:t>
            </a:r>
          </a:p>
        </p:txBody>
      </p:sp>
      <p:sp>
        <p:nvSpPr>
          <p:cNvPr id="230" name="Shape 23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89560" indent="-108585">
              <a:defRPr sz="1500"/>
            </a:pPr>
            <a:r>
              <a:t>Syntax:</a:t>
            </a:r>
          </a:p>
          <a:p>
            <a:pPr marL="289560" indent="-108585">
              <a:defRPr sz="1500"/>
            </a:pPr>
          </a:p>
          <a:p>
            <a:pPr marL="289560" indent="-108585">
              <a:defRPr sz="1500"/>
            </a:pPr>
            <a:r>
              <a:t>COMPONENT Mine = Yours(blah, blah)</a:t>
            </a:r>
          </a:p>
          <a:p>
            <a:pPr marL="289560" indent="-108585">
              <a:defRPr sz="1500"/>
            </a:pPr>
            <a:r>
              <a:t>WHEN (c-expression) AT (....)</a:t>
            </a:r>
          </a:p>
          <a:p>
            <a:pPr marL="289560" indent="-108585">
              <a:defRPr sz="1500"/>
            </a:pPr>
          </a:p>
          <a:p>
            <a:pPr marL="289560" indent="-108585">
              <a:defRPr sz="1500"/>
            </a:pPr>
            <a:r>
              <a:t>Is very powerful when combined with EXTEND and user variables, or as a method to let input parameters select if certain components are active.</a:t>
            </a:r>
          </a:p>
          <a:p>
            <a:pPr marL="289560" indent="-108585">
              <a:defRPr sz="1500"/>
            </a:pPr>
          </a:p>
          <a:p>
            <a:pPr marL="289560" indent="-108585">
              <a:defRPr sz="1500"/>
            </a:pPr>
            <a:r>
              <a:t>Example: Use EXTEND to flag if neutron was scattered on one monochromator blade or another. Then later use WHEN to only show contribution from blade N at sample position?</a:t>
            </a:r>
          </a:p>
          <a:p>
            <a:pPr marL="289560" indent="-108585">
              <a:defRPr sz="1500"/>
            </a:pPr>
          </a:p>
          <a:p>
            <a:pPr marL="289560" indent="-108585">
              <a:defRPr sz="1500"/>
            </a:pPr>
            <a:r>
              <a:t>COMPONENT Mon = PSD_monitor(...)</a:t>
            </a:r>
          </a:p>
          <a:p>
            <a:pPr marL="289560" indent="-108585">
              <a:defRPr sz="1500"/>
            </a:pPr>
            <a:r>
              <a:t>WHEN (myvar==1) AT (0,0,0) RELATIVE Sample</a:t>
            </a:r>
          </a:p>
        </p:txBody>
      </p:sp>
      <p:pic>
        <p:nvPicPr>
          <p:cNvPr id="231" name="110314DoneWhe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15723" y="4525714"/>
            <a:ext cx="2360415" cy="2341135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hape 23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3" name="Timeline_0578_Kern_Rich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24104" y="4600219"/>
            <a:ext cx="1623752" cy="107167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hape 234"/>
          <p:cNvSpPr/>
          <p:nvPr/>
        </p:nvSpPr>
        <p:spPr>
          <a:xfrm>
            <a:off x="9087594" y="5542422"/>
            <a:ext cx="456841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  <a:defRPr sz="1000"/>
            </a:lvl1pPr>
          </a:lstStyle>
          <a:p>
            <a:pPr/>
            <a:r>
              <a:t>K &amp; 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Topics</a:t>
            </a:r>
          </a:p>
        </p:txBody>
      </p:sp>
      <p:sp>
        <p:nvSpPr>
          <p:cNvPr id="69" name="Shape 6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0534" indent="-289559"/>
          </a:p>
          <a:p>
            <a:pPr marL="470534" indent="-289559"/>
            <a:r>
              <a:t>A quick recap of the most important vocabulary</a:t>
            </a:r>
          </a:p>
          <a:p>
            <a:pPr marL="470534" indent="-289559"/>
          </a:p>
          <a:p>
            <a:pPr marL="470534" indent="-289559"/>
            <a:r>
              <a:t>McStas language macros</a:t>
            </a:r>
          </a:p>
          <a:p>
            <a:pPr marL="470534" indent="-289559"/>
          </a:p>
          <a:p>
            <a:pPr marL="470534" indent="-289559"/>
            <a:r>
              <a:t>Other important details</a:t>
            </a:r>
          </a:p>
        </p:txBody>
      </p:sp>
      <p:sp>
        <p:nvSpPr>
          <p:cNvPr id="70" name="Shape 70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roup_member_450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64993" y="3906105"/>
            <a:ext cx="4406107" cy="2694807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hape 2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4672">
              <a:defRPr sz="3872"/>
            </a:lvl1pPr>
          </a:lstStyle>
          <a:p>
            <a:pPr/>
            <a:r>
              <a:t>GROUP - components working in parallel</a:t>
            </a:r>
          </a:p>
        </p:txBody>
      </p:sp>
      <p:sp>
        <p:nvSpPr>
          <p:cNvPr id="238" name="Shape 2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0534" indent="-289559"/>
          </a:p>
        </p:txBody>
      </p:sp>
      <p:sp>
        <p:nvSpPr>
          <p:cNvPr id="239" name="Shape 23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0" name="Shape 240"/>
          <p:cNvSpPr/>
          <p:nvPr/>
        </p:nvSpPr>
        <p:spPr>
          <a:xfrm>
            <a:off x="79011" y="1413342"/>
            <a:ext cx="8566337" cy="3039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9505" tIns="29505" rIns="29505" bIns="29505">
            <a:spAutoFit/>
          </a:bodyPr>
          <a:lstStyle/>
          <a:p>
            <a:pPr lvl="1" indent="0" defTabSz="1003597">
              <a:spcBef>
                <a:spcPts val="400"/>
              </a:spcBef>
              <a:buClr>
                <a:srgbClr val="AD4642"/>
              </a:buClr>
              <a:defRPr sz="15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t>COMPONENT Mono1 = Monochromator_curved(...)</a:t>
            </a:r>
          </a:p>
          <a:p>
            <a:pPr lvl="1" indent="0" defTabSz="1003597">
              <a:spcBef>
                <a:spcPts val="400"/>
              </a:spcBef>
              <a:buClr>
                <a:srgbClr val="AD4642"/>
              </a:buClr>
              <a:defRPr sz="1500"/>
            </a:pPr>
            <a:r>
              <a:t>AT (0,0, -LMM) RELATIVE Cradle ROTATED (0,A1/2,0) RELATIVE Cradle</a:t>
            </a:r>
          </a:p>
          <a:p>
            <a:pPr lvl="1" indent="0" defTabSz="1003597">
              <a:spcBef>
                <a:spcPts val="400"/>
              </a:spcBef>
              <a:buClr>
                <a:srgbClr val="AD4642"/>
              </a:buClr>
              <a:defRPr sz="1500"/>
            </a:pPr>
            <a:r>
              <a:t>GROUP IN6Monoks</a:t>
            </a:r>
          </a:p>
          <a:p>
            <a:pPr lvl="1" indent="0" defTabSz="1003597">
              <a:spcBef>
                <a:spcPts val="400"/>
              </a:spcBef>
              <a:buClr>
                <a:srgbClr val="AD4642"/>
              </a:buClr>
              <a:defRPr sz="15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</a:p>
          <a:p>
            <a:pPr lvl="1" indent="0" defTabSz="1003597">
              <a:spcBef>
                <a:spcPts val="400"/>
              </a:spcBef>
              <a:buClr>
                <a:srgbClr val="AD4642"/>
              </a:buClr>
              <a:defRPr sz="15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t>COMPONENT Mono2 = Monochromator_curved(...)</a:t>
            </a:r>
          </a:p>
          <a:p>
            <a:pPr lvl="1" indent="0" defTabSz="1003597">
              <a:spcBef>
                <a:spcPts val="400"/>
              </a:spcBef>
              <a:buClr>
                <a:srgbClr val="AD4642"/>
              </a:buClr>
              <a:defRPr sz="1500"/>
            </a:pPr>
            <a:r>
              <a:t>AT (0,0, 0) RELATIVE Cradle ROTATED (0,A2/2,0) RELATIVE Cradle</a:t>
            </a:r>
          </a:p>
          <a:p>
            <a:pPr lvl="1" indent="0" defTabSz="1003597">
              <a:spcBef>
                <a:spcPts val="400"/>
              </a:spcBef>
              <a:buClr>
                <a:srgbClr val="AD4642"/>
              </a:buClr>
              <a:defRPr sz="1500"/>
            </a:pPr>
            <a:r>
              <a:t>GROUP IN6Monoks</a:t>
            </a:r>
          </a:p>
          <a:p>
            <a:pPr lvl="1" indent="0" defTabSz="1003597">
              <a:spcBef>
                <a:spcPts val="400"/>
              </a:spcBef>
              <a:buClr>
                <a:srgbClr val="AD4642"/>
              </a:buClr>
              <a:defRPr sz="1500"/>
            </a:pPr>
          </a:p>
          <a:p>
            <a:pPr lvl="1" indent="0" defTabSz="1003597">
              <a:spcBef>
                <a:spcPts val="400"/>
              </a:spcBef>
              <a:buClr>
                <a:srgbClr val="AD4642"/>
              </a:buClr>
              <a:defRPr sz="1500"/>
            </a:pPr>
            <a:r>
              <a:t>- One comp after the other is “tried” in sequential order until the neutron was SCATTERED.</a:t>
            </a:r>
          </a:p>
          <a:p>
            <a:pPr defTabSz="1003597">
              <a:spcBef>
                <a:spcPts val="400"/>
              </a:spcBef>
              <a:buClr>
                <a:srgbClr val="AD4642"/>
              </a:buClr>
              <a:defRPr sz="1500"/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5674" y="5842023"/>
            <a:ext cx="1263574" cy="1726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extending_pol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01035" y="2834084"/>
            <a:ext cx="4241959" cy="2212889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Shape 2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EXTEND</a:t>
            </a:r>
          </a:p>
        </p:txBody>
      </p:sp>
      <p:sp>
        <p:nvSpPr>
          <p:cNvPr id="245" name="Shape 24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14070" indent="-254812" defTabSz="804672">
              <a:spcBef>
                <a:spcPts val="800"/>
              </a:spcBef>
              <a:defRPr sz="2816"/>
            </a:pPr>
            <a:r>
              <a:t>Enrich component behaviour using EXTEND:</a:t>
            </a:r>
          </a:p>
          <a:p>
            <a:pPr marL="414070" indent="-254812" defTabSz="804672">
              <a:spcBef>
                <a:spcPts val="800"/>
              </a:spcBef>
              <a:defRPr sz="2816"/>
            </a:pPr>
          </a:p>
          <a:p>
            <a:pPr marL="414070" indent="-254812" defTabSz="804672">
              <a:spcBef>
                <a:spcPts val="800"/>
              </a:spcBef>
              <a:defRPr sz="2816"/>
            </a:pPr>
          </a:p>
          <a:p>
            <a:pPr marL="414070" indent="-254812" defTabSz="804672">
              <a:spcBef>
                <a:spcPts val="800"/>
              </a:spcBef>
              <a:defRPr sz="2816"/>
            </a:pPr>
            <a:r>
              <a:t>COMPONENT Mono1 = Monochromator_curved(...)</a:t>
            </a:r>
          </a:p>
          <a:p>
            <a:pPr marL="254812" indent="-95554" defTabSz="804672">
              <a:spcBef>
                <a:spcPts val="800"/>
              </a:spcBef>
              <a:defRPr sz="1056"/>
            </a:pPr>
            <a:r>
              <a:t>AT (0,0, -LMM) RELATIVE Cradle ROTATED (0,A1/2,0) RELATIVE Cradle</a:t>
            </a:r>
          </a:p>
          <a:p>
            <a:pPr marL="254812" indent="-95554" defTabSz="804672">
              <a:spcBef>
                <a:spcPts val="800"/>
              </a:spcBef>
              <a:defRPr sz="1056"/>
            </a:pPr>
            <a:r>
              <a:t>GROUP IN6Monoks</a:t>
            </a:r>
          </a:p>
          <a:p>
            <a:pPr marL="254812" indent="-95554" defTabSz="804672">
              <a:spcBef>
                <a:spcPts val="800"/>
              </a:spcBef>
              <a:defRPr sz="1056"/>
            </a:pPr>
            <a:r>
              <a:t>EXTEND</a:t>
            </a:r>
          </a:p>
          <a:p>
            <a:pPr marL="254812" indent="-95554" defTabSz="804672">
              <a:spcBef>
                <a:spcPts val="800"/>
              </a:spcBef>
              <a:defRPr sz="1056"/>
            </a:pPr>
            <a:r>
              <a:t>%{</a:t>
            </a:r>
          </a:p>
          <a:p>
            <a:pPr marL="254812" indent="-95554" defTabSz="804672">
              <a:spcBef>
                <a:spcPts val="800"/>
              </a:spcBef>
              <a:defRPr sz="1056"/>
            </a:pPr>
            <a:r>
              <a:t>  if (SCATTERED) { myvar = ;1 }</a:t>
            </a:r>
          </a:p>
          <a:p>
            <a:pPr marL="254812" indent="-95554" defTabSz="804672">
              <a:spcBef>
                <a:spcPts val="800"/>
              </a:spcBef>
              <a:defRPr sz="1056"/>
            </a:pPr>
            <a:r>
              <a:t>%}</a:t>
            </a:r>
          </a:p>
          <a:p>
            <a:pPr marL="414070" indent="-254812" defTabSz="804672">
              <a:spcBef>
                <a:spcPts val="800"/>
              </a:spcBef>
              <a:defRPr sz="2816"/>
            </a:pPr>
            <a:r>
              <a:t>...</a:t>
            </a:r>
          </a:p>
          <a:p>
            <a:pPr marL="414070" indent="-254812" defTabSz="804672">
              <a:spcBef>
                <a:spcPts val="800"/>
              </a:spcBef>
              <a:defRPr sz="2816"/>
            </a:pPr>
            <a:r>
              <a:t>COMPONENT Mono2 = Monochromator_curved(...)</a:t>
            </a:r>
          </a:p>
          <a:p>
            <a:pPr marL="254812" indent="-95554" defTabSz="804672">
              <a:spcBef>
                <a:spcPts val="800"/>
              </a:spcBef>
              <a:defRPr sz="1056"/>
            </a:pPr>
            <a:r>
              <a:t>AT (0,0, 0) RELATIVE Cradle ROTATED (0,A2/2,0) RELATIVE Cradle</a:t>
            </a:r>
          </a:p>
          <a:p>
            <a:pPr marL="254812" indent="-95554" defTabSz="804672">
              <a:spcBef>
                <a:spcPts val="800"/>
              </a:spcBef>
              <a:defRPr sz="1056"/>
            </a:pPr>
            <a:r>
              <a:t>GROUP IN6Monoks</a:t>
            </a:r>
          </a:p>
          <a:p>
            <a:pPr marL="254812" indent="-95554" defTabSz="804672">
              <a:spcBef>
                <a:spcPts val="800"/>
              </a:spcBef>
              <a:defRPr sz="1056"/>
            </a:pPr>
            <a:r>
              <a:t>%{</a:t>
            </a:r>
          </a:p>
          <a:p>
            <a:pPr marL="254812" indent="-95554" defTabSz="804672">
              <a:spcBef>
                <a:spcPts val="800"/>
              </a:spcBef>
              <a:defRPr sz="1056"/>
            </a:pPr>
            <a:r>
              <a:t>  if (SCATTERED) { myvar = 2 }</a:t>
            </a:r>
          </a:p>
          <a:p>
            <a:pPr marL="254812" indent="-95554" defTabSz="804672">
              <a:spcBef>
                <a:spcPts val="800"/>
              </a:spcBef>
              <a:defRPr sz="1056"/>
            </a:pPr>
            <a:r>
              <a:t>%}</a:t>
            </a:r>
          </a:p>
        </p:txBody>
      </p:sp>
      <p:sp>
        <p:nvSpPr>
          <p:cNvPr id="246" name="Shape 24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7" name="Timeline_0578_Kern_Rich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24104" y="4796920"/>
            <a:ext cx="1623752" cy="1071677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/>
          <p:nvPr/>
        </p:nvSpPr>
        <p:spPr>
          <a:xfrm>
            <a:off x="9087594" y="4476539"/>
            <a:ext cx="456841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  <a:defRPr sz="1000"/>
            </a:lvl1pPr>
          </a:lstStyle>
          <a:p>
            <a:pPr/>
            <a:r>
              <a:t>K &amp; 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JUMP</a:t>
            </a:r>
          </a:p>
        </p:txBody>
      </p:sp>
      <p:sp>
        <p:nvSpPr>
          <p:cNvPr id="251" name="Shape 25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52901" indent="-217169" defTabSz="685800">
              <a:spcBef>
                <a:spcPts val="700"/>
              </a:spcBef>
              <a:defRPr sz="2400"/>
            </a:pPr>
            <a:r>
              <a:t>A goto. Be careful. Can be used in two situations:</a:t>
            </a:r>
          </a:p>
          <a:p>
            <a:pPr marL="352901" indent="-217169" defTabSz="685800">
              <a:spcBef>
                <a:spcPts val="700"/>
              </a:spcBef>
              <a:defRPr sz="2400"/>
            </a:pPr>
            <a:r>
              <a:t>JUMP to myself</a:t>
            </a:r>
          </a:p>
          <a:p>
            <a:pPr marL="352901" indent="-217169" defTabSz="685800">
              <a:spcBef>
                <a:spcPts val="700"/>
              </a:spcBef>
              <a:defRPr sz="2400"/>
            </a:pPr>
            <a:r>
              <a:t>JUMP to an Arm</a:t>
            </a:r>
          </a:p>
          <a:p>
            <a:pPr marL="352901" indent="-217169" defTabSz="685800">
              <a:spcBef>
                <a:spcPts val="700"/>
              </a:spcBef>
              <a:defRPr sz="2400"/>
            </a:pPr>
          </a:p>
          <a:p>
            <a:pPr marL="352901" indent="-217169" defTabSz="685800">
              <a:spcBef>
                <a:spcPts val="700"/>
              </a:spcBef>
              <a:defRPr sz="2400"/>
            </a:pPr>
            <a:r>
              <a:t>No coordinate transformations are applied... (Meaning that if the Arms you JUMP between do not coincide you will “move” / “reorient” the neutrons...)</a:t>
            </a:r>
          </a:p>
          <a:p>
            <a:pPr marL="352901" indent="-217169" defTabSz="685800">
              <a:spcBef>
                <a:spcPts val="700"/>
              </a:spcBef>
              <a:defRPr sz="2400"/>
            </a:pPr>
          </a:p>
          <a:p>
            <a:pPr marL="352901" indent="-217169" defTabSz="685800">
              <a:spcBef>
                <a:spcPts val="700"/>
              </a:spcBef>
              <a:defRPr sz="2400"/>
            </a:pPr>
            <a:r>
              <a:t>Syntaxes:</a:t>
            </a:r>
          </a:p>
          <a:p>
            <a:pPr marL="352901" indent="-217169" defTabSz="685800">
              <a:spcBef>
                <a:spcPts val="700"/>
              </a:spcBef>
              <a:defRPr sz="2400"/>
            </a:pPr>
            <a:r>
              <a:t>COMPONENT a=b(...)</a:t>
            </a:r>
          </a:p>
          <a:p>
            <a:pPr marL="352901" indent="-217169" defTabSz="685800">
              <a:spcBef>
                <a:spcPts val="700"/>
              </a:spcBef>
              <a:defRPr sz="2400"/>
            </a:pPr>
            <a:r>
              <a:t>WHEN (expr) AT (...) JUMP somewhere</a:t>
            </a:r>
          </a:p>
          <a:p>
            <a:pPr marL="352901" indent="-217169" defTabSz="685800">
              <a:spcBef>
                <a:spcPts val="700"/>
              </a:spcBef>
              <a:defRPr sz="2400"/>
            </a:pPr>
          </a:p>
          <a:p>
            <a:pPr marL="352901" indent="-217169" defTabSz="685800">
              <a:spcBef>
                <a:spcPts val="700"/>
              </a:spcBef>
              <a:defRPr sz="2400"/>
            </a:pPr>
            <a:r>
              <a:t>COMPONENT a=b(...)</a:t>
            </a:r>
          </a:p>
          <a:p>
            <a:pPr marL="352901" indent="-217169" defTabSz="685800">
              <a:spcBef>
                <a:spcPts val="700"/>
              </a:spcBef>
              <a:defRPr sz="2400"/>
            </a:pPr>
            <a:r>
              <a:t>WHEN (expr) AT (...) JUMP somewhere</a:t>
            </a:r>
          </a:p>
        </p:txBody>
      </p:sp>
      <p:sp>
        <p:nvSpPr>
          <p:cNvPr id="252" name="Shape 25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3" name="article-1043871-0240B7CC00000578-453_468x297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9800" y="3959524"/>
            <a:ext cx="3486277" cy="2212445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6157146" y="5745992"/>
            <a:ext cx="1524281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Van Halen...</a:t>
            </a:r>
          </a:p>
        </p:txBody>
      </p:sp>
      <p:pic>
        <p:nvPicPr>
          <p:cNvPr id="255" name="Van Halen - Jump HQ music video-1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770003" y="6404210"/>
            <a:ext cx="521259" cy="5212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88" fill="hold"/>
                                        <p:tgtEl>
                                          <p:spTgt spid="2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5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JUMP</a:t>
            </a:r>
          </a:p>
        </p:txBody>
      </p:sp>
      <p:sp>
        <p:nvSpPr>
          <p:cNvPr id="258" name="Shape 25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52901" indent="-217169" defTabSz="685800">
              <a:spcBef>
                <a:spcPts val="700"/>
              </a:spcBef>
              <a:defRPr sz="2400"/>
            </a:pPr>
            <a:r>
              <a:t>A goto. Be careful. Can be used in two situations:</a:t>
            </a:r>
          </a:p>
          <a:p>
            <a:pPr marL="352901" indent="-217169" defTabSz="685800">
              <a:spcBef>
                <a:spcPts val="700"/>
              </a:spcBef>
              <a:defRPr sz="2400"/>
            </a:pPr>
            <a:r>
              <a:t>JUMP to myself</a:t>
            </a:r>
          </a:p>
          <a:p>
            <a:pPr marL="352901" indent="-217169" defTabSz="685800">
              <a:spcBef>
                <a:spcPts val="700"/>
              </a:spcBef>
              <a:defRPr sz="2400"/>
            </a:pPr>
            <a:r>
              <a:t>JUMP to an Arm</a:t>
            </a:r>
          </a:p>
          <a:p>
            <a:pPr marL="352901" indent="-217169" defTabSz="685800">
              <a:spcBef>
                <a:spcPts val="700"/>
              </a:spcBef>
              <a:defRPr sz="2400"/>
            </a:pPr>
          </a:p>
          <a:p>
            <a:pPr marL="352901" indent="-217169" defTabSz="685800">
              <a:spcBef>
                <a:spcPts val="700"/>
              </a:spcBef>
              <a:defRPr sz="2400"/>
            </a:pPr>
            <a:r>
              <a:t>No coordinate transformations are applied... (Meaning that if the Arms you JUMP between do not coincide you will “move” / “reorient” the neutrons...)</a:t>
            </a:r>
          </a:p>
          <a:p>
            <a:pPr marL="352901" indent="-217169" defTabSz="685800">
              <a:spcBef>
                <a:spcPts val="700"/>
              </a:spcBef>
              <a:defRPr sz="2400"/>
            </a:pPr>
          </a:p>
          <a:p>
            <a:pPr marL="352901" indent="-217169" defTabSz="685800">
              <a:spcBef>
                <a:spcPts val="700"/>
              </a:spcBef>
              <a:defRPr sz="2400"/>
            </a:pPr>
            <a:r>
              <a:t>Syntaxes:</a:t>
            </a:r>
          </a:p>
          <a:p>
            <a:pPr marL="352901" indent="-217169" defTabSz="685800">
              <a:spcBef>
                <a:spcPts val="700"/>
              </a:spcBef>
              <a:defRPr sz="2400"/>
            </a:pPr>
            <a:r>
              <a:t>COMPONENT a=b(...)</a:t>
            </a:r>
          </a:p>
          <a:p>
            <a:pPr marL="352901" indent="-217169" defTabSz="685800">
              <a:spcBef>
                <a:spcPts val="700"/>
              </a:spcBef>
              <a:defRPr sz="2400"/>
            </a:pPr>
            <a:r>
              <a:t>WHEN (expr) AT (...) JUMP somewhere</a:t>
            </a:r>
          </a:p>
          <a:p>
            <a:pPr marL="352901" indent="-217169" defTabSz="685800">
              <a:spcBef>
                <a:spcPts val="700"/>
              </a:spcBef>
              <a:defRPr sz="2400"/>
            </a:pPr>
          </a:p>
          <a:p>
            <a:pPr marL="352901" indent="-217169" defTabSz="685800">
              <a:spcBef>
                <a:spcPts val="700"/>
              </a:spcBef>
              <a:defRPr sz="2400"/>
            </a:pPr>
            <a:r>
              <a:t>COMPONENT a=b(...)</a:t>
            </a:r>
          </a:p>
          <a:p>
            <a:pPr marL="352901" indent="-217169" defTabSz="685800">
              <a:spcBef>
                <a:spcPts val="700"/>
              </a:spcBef>
              <a:defRPr sz="2400"/>
            </a:pPr>
            <a:r>
              <a:t>WHEN (expr) AT (...) JUMP somewhere</a:t>
            </a:r>
          </a:p>
        </p:txBody>
      </p:sp>
      <p:sp>
        <p:nvSpPr>
          <p:cNvPr id="259" name="Shape 259"/>
          <p:cNvSpPr/>
          <p:nvPr>
            <p:ph type="sldNum" sz="quarter" idx="2"/>
          </p:nvPr>
        </p:nvSpPr>
        <p:spPr>
          <a:xfrm>
            <a:off x="-288573" y="7211439"/>
            <a:ext cx="356973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  <p:pic>
        <p:nvPicPr>
          <p:cNvPr id="260" name="article-1043871-0240B7CC00000578-453_468x297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9800" y="3959524"/>
            <a:ext cx="3486277" cy="2212445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hape 261"/>
          <p:cNvSpPr/>
          <p:nvPr/>
        </p:nvSpPr>
        <p:spPr>
          <a:xfrm>
            <a:off x="4632865" y="5745992"/>
            <a:ext cx="1524282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 algn="r">
              <a:buClr>
                <a:srgbClr val="000000"/>
              </a:buCl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Van Halen...</a:t>
            </a:r>
          </a:p>
        </p:txBody>
      </p:sp>
      <p:sp>
        <p:nvSpPr>
          <p:cNvPr id="262" name="Shape 262"/>
          <p:cNvSpPr/>
          <p:nvPr/>
        </p:nvSpPr>
        <p:spPr>
          <a:xfrm>
            <a:off x="-6027635" y="4132867"/>
            <a:ext cx="6702253" cy="677393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2">
                <a:satOff val="-4966"/>
                <a:lumOff val="-10549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 algn="r">
              <a:buClr>
                <a:srgbClr val="000000"/>
              </a:buClr>
              <a:defRPr b="1" sz="40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</a:defRPr>
            </a:lvl1pPr>
          </a:lstStyle>
          <a:p>
            <a:pPr/>
            <a:r>
              <a:t>BEWARE - This IS a GOTO!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JUMP</a:t>
            </a:r>
          </a:p>
        </p:txBody>
      </p:sp>
      <p:sp>
        <p:nvSpPr>
          <p:cNvPr id="265" name="Shape 26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52901" indent="-217169" defTabSz="685800">
              <a:spcBef>
                <a:spcPts val="700"/>
              </a:spcBef>
              <a:defRPr sz="2400"/>
            </a:pPr>
            <a:r>
              <a:t>A goto. Be careful. Can be used in two situations:</a:t>
            </a:r>
          </a:p>
          <a:p>
            <a:pPr marL="352901" indent="-217169" defTabSz="685800">
              <a:spcBef>
                <a:spcPts val="700"/>
              </a:spcBef>
              <a:defRPr sz="2400"/>
            </a:pPr>
            <a:r>
              <a:t>JUMP to myself</a:t>
            </a:r>
          </a:p>
          <a:p>
            <a:pPr marL="352901" indent="-217169" defTabSz="685800">
              <a:spcBef>
                <a:spcPts val="700"/>
              </a:spcBef>
              <a:defRPr sz="2400"/>
            </a:pPr>
            <a:r>
              <a:t>JUMP to an Arm</a:t>
            </a:r>
          </a:p>
          <a:p>
            <a:pPr marL="352901" indent="-217169" defTabSz="685800">
              <a:spcBef>
                <a:spcPts val="700"/>
              </a:spcBef>
              <a:defRPr sz="2400"/>
            </a:pPr>
          </a:p>
          <a:p>
            <a:pPr marL="352901" indent="-217169" defTabSz="685800">
              <a:spcBef>
                <a:spcPts val="700"/>
              </a:spcBef>
              <a:defRPr sz="2400"/>
            </a:pPr>
            <a:r>
              <a:t>No coordinate transformations are applied... (Meaning that if the Arms you JUMP between do not coincide you will “move” / “reorient” the neutrons...)</a:t>
            </a:r>
          </a:p>
          <a:p>
            <a:pPr marL="352901" indent="-217169" defTabSz="685800">
              <a:spcBef>
                <a:spcPts val="700"/>
              </a:spcBef>
              <a:defRPr sz="2400"/>
            </a:pPr>
          </a:p>
          <a:p>
            <a:pPr marL="352901" indent="-217169" defTabSz="685800">
              <a:spcBef>
                <a:spcPts val="700"/>
              </a:spcBef>
              <a:defRPr sz="2400"/>
            </a:pPr>
            <a:r>
              <a:t>Syntaxes:</a:t>
            </a:r>
          </a:p>
          <a:p>
            <a:pPr marL="352901" indent="-217169" defTabSz="685800">
              <a:spcBef>
                <a:spcPts val="700"/>
              </a:spcBef>
              <a:defRPr sz="2400"/>
            </a:pPr>
            <a:r>
              <a:t>COMPONENT a=b(...)</a:t>
            </a:r>
          </a:p>
          <a:p>
            <a:pPr marL="352901" indent="-217169" defTabSz="685800">
              <a:spcBef>
                <a:spcPts val="700"/>
              </a:spcBef>
              <a:defRPr sz="2400"/>
            </a:pPr>
            <a:r>
              <a:t>WHEN (expr) AT (...) JUMP somewhere</a:t>
            </a:r>
          </a:p>
          <a:p>
            <a:pPr marL="352901" indent="-217169" defTabSz="685800">
              <a:spcBef>
                <a:spcPts val="700"/>
              </a:spcBef>
              <a:defRPr sz="2400"/>
            </a:pPr>
          </a:p>
          <a:p>
            <a:pPr marL="352901" indent="-217169" defTabSz="685800">
              <a:spcBef>
                <a:spcPts val="700"/>
              </a:spcBef>
              <a:defRPr sz="2400"/>
            </a:pPr>
            <a:r>
              <a:t>COMPONENT a=b(...)</a:t>
            </a:r>
          </a:p>
          <a:p>
            <a:pPr marL="352901" indent="-217169" defTabSz="685800">
              <a:spcBef>
                <a:spcPts val="700"/>
              </a:spcBef>
              <a:defRPr sz="2400"/>
            </a:pPr>
            <a:r>
              <a:t>WHEN (expr) AT (...) JUMP somewhere</a:t>
            </a:r>
          </a:p>
        </p:txBody>
      </p:sp>
      <p:sp>
        <p:nvSpPr>
          <p:cNvPr id="266" name="Shape 266"/>
          <p:cNvSpPr/>
          <p:nvPr>
            <p:ph type="sldNum" sz="quarter" idx="2"/>
          </p:nvPr>
        </p:nvSpPr>
        <p:spPr>
          <a:xfrm>
            <a:off x="-288573" y="7211439"/>
            <a:ext cx="356973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  <p:pic>
        <p:nvPicPr>
          <p:cNvPr id="267" name="article-1043871-0240B7CC00000578-453_468x297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9800" y="3959524"/>
            <a:ext cx="3486277" cy="2212445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/>
        </p:nvSpPr>
        <p:spPr>
          <a:xfrm>
            <a:off x="4632865" y="5745992"/>
            <a:ext cx="1524282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 algn="r">
              <a:buClr>
                <a:srgbClr val="000000"/>
              </a:buCl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Van Halen...</a:t>
            </a:r>
          </a:p>
        </p:txBody>
      </p:sp>
      <p:sp>
        <p:nvSpPr>
          <p:cNvPr id="269" name="Shape 269"/>
          <p:cNvSpPr/>
          <p:nvPr/>
        </p:nvSpPr>
        <p:spPr>
          <a:xfrm>
            <a:off x="-6027635" y="4132867"/>
            <a:ext cx="6702253" cy="677393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2">
                <a:satOff val="-4966"/>
                <a:lumOff val="-10549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 algn="r">
              <a:buClr>
                <a:srgbClr val="000000"/>
              </a:buClr>
              <a:defRPr b="1" sz="40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</a:defRPr>
            </a:lvl1pPr>
          </a:lstStyle>
          <a:p>
            <a:pPr/>
            <a:r>
              <a:t>BEWARE - This IS a GOTO!</a:t>
            </a:r>
          </a:p>
        </p:txBody>
      </p:sp>
      <p:pic>
        <p:nvPicPr>
          <p:cNvPr id="270" name="goto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57115" y="876907"/>
            <a:ext cx="4829014" cy="5331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87839" y="5137929"/>
            <a:ext cx="2510316" cy="1673544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hape 2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COPY- inside instruments</a:t>
            </a:r>
          </a:p>
        </p:txBody>
      </p:sp>
      <p:sp>
        <p:nvSpPr>
          <p:cNvPr id="274" name="Shape 27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5258" indent="-194005" defTabSz="612648">
              <a:spcBef>
                <a:spcPts val="600"/>
              </a:spcBef>
              <a:defRPr sz="2144"/>
            </a:pPr>
            <a:r>
              <a:t>In instruments: (see ILL_H25.instr)</a:t>
            </a:r>
          </a:p>
          <a:p>
            <a:pPr marL="315258" indent="-194005" defTabSz="612648">
              <a:spcBef>
                <a:spcPts val="600"/>
              </a:spcBef>
              <a:defRPr sz="2144"/>
            </a:pPr>
          </a:p>
          <a:p>
            <a:pPr marL="315258" indent="-194005" defTabSz="612648">
              <a:spcBef>
                <a:spcPts val="600"/>
              </a:spcBef>
              <a:defRPr sz="2144"/>
            </a:pPr>
            <a:r>
              <a:t>COMPONENT H25_1 = Guide_gravity(</a:t>
            </a:r>
          </a:p>
          <a:p>
            <a:pPr marL="315258" indent="-194005" defTabSz="612648">
              <a:spcBef>
                <a:spcPts val="600"/>
              </a:spcBef>
              <a:defRPr sz="2144"/>
            </a:pPr>
            <a:r>
              <a:t>  w1=0.03, h1=0.2, w2=0.03, h2=0.2, l=L_H25_1,</a:t>
            </a:r>
          </a:p>
          <a:p>
            <a:pPr marL="315258" indent="-194005" defTabSz="612648">
              <a:spcBef>
                <a:spcPts val="600"/>
              </a:spcBef>
              <a:defRPr sz="2144"/>
            </a:pPr>
            <a:r>
              <a:t>  R0=gR0, Qc=gQc, alpha=gAlpha, m=m, W=gW)</a:t>
            </a:r>
          </a:p>
          <a:p>
            <a:pPr marL="315258" indent="-194005" defTabSz="612648">
              <a:spcBef>
                <a:spcPts val="600"/>
              </a:spcBef>
              <a:defRPr sz="2144"/>
            </a:pPr>
            <a:r>
              <a:t>AT (0,0,Al_Thickness+gGap) RELATIVE PREVIOUS </a:t>
            </a:r>
          </a:p>
          <a:p>
            <a:pPr marL="315258" indent="-194005" defTabSz="612648">
              <a:spcBef>
                <a:spcPts val="600"/>
              </a:spcBef>
              <a:defRPr sz="2144"/>
            </a:pPr>
            <a:r>
              <a:t>ROTATED (0,Rh_H25_1,0) RELATIVE PREVIOUS</a:t>
            </a:r>
          </a:p>
          <a:p>
            <a:pPr marL="315258" indent="-194005" defTabSz="612648">
              <a:spcBef>
                <a:spcPts val="600"/>
              </a:spcBef>
              <a:defRPr sz="2144"/>
            </a:pPr>
          </a:p>
          <a:p>
            <a:pPr marL="315258" indent="-194005" defTabSz="612648">
              <a:spcBef>
                <a:spcPts val="600"/>
              </a:spcBef>
              <a:defRPr sz="2144"/>
            </a:pPr>
            <a:r>
              <a:t>COMPONENT COPY(H25_1) = COPY(H25_1)</a:t>
            </a:r>
          </a:p>
          <a:p>
            <a:pPr marL="315258" indent="-194005" defTabSz="612648">
              <a:spcBef>
                <a:spcPts val="600"/>
              </a:spcBef>
              <a:defRPr sz="2144"/>
            </a:pPr>
            <a:r>
              <a:t>AT (0,0,L_H25_1+gGap) RELATIVE PREVIOUS </a:t>
            </a:r>
          </a:p>
          <a:p>
            <a:pPr marL="315258" indent="-194005" defTabSz="612648">
              <a:spcBef>
                <a:spcPts val="600"/>
              </a:spcBef>
              <a:defRPr sz="2144"/>
            </a:pPr>
            <a:r>
              <a:t>ROTATED (0,Rh_H25_1,0) RELATIVE PREVIOUS</a:t>
            </a:r>
          </a:p>
          <a:p>
            <a:pPr marL="315258" indent="-194005" defTabSz="612648">
              <a:spcBef>
                <a:spcPts val="600"/>
              </a:spcBef>
              <a:defRPr sz="2144"/>
            </a:pPr>
          </a:p>
          <a:p>
            <a:pPr marL="315258" indent="-194005" defTabSz="612648">
              <a:spcBef>
                <a:spcPts val="600"/>
              </a:spcBef>
              <a:defRPr sz="2144"/>
            </a:pPr>
            <a:r>
              <a:t>COMPONENT COPY(H25_1) = COPY(H25_1)(W=2*gW)</a:t>
            </a:r>
          </a:p>
          <a:p>
            <a:pPr marL="315258" indent="-194005" defTabSz="612648">
              <a:spcBef>
                <a:spcPts val="600"/>
              </a:spcBef>
              <a:defRPr sz="2144"/>
            </a:pPr>
            <a:r>
              <a:t>AT (0,0,L_H25_1+gGap) RELATIVE PREVIOUS </a:t>
            </a:r>
          </a:p>
          <a:p>
            <a:pPr marL="315258" indent="-194005" defTabSz="612648">
              <a:spcBef>
                <a:spcPts val="600"/>
              </a:spcBef>
              <a:defRPr sz="2144"/>
            </a:pPr>
            <a:r>
              <a:t>ROTATED (0,Rh_H25_1,0) RELATIVE PREVIOUS</a:t>
            </a:r>
          </a:p>
        </p:txBody>
      </p:sp>
      <p:sp>
        <p:nvSpPr>
          <p:cNvPr id="275" name="Shape 27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6" name="frog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74767" y="178618"/>
            <a:ext cx="1803565" cy="1573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frog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74767" y="3595169"/>
            <a:ext cx="1803565" cy="1573610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hape 278"/>
          <p:cNvSpPr/>
          <p:nvPr/>
        </p:nvSpPr>
        <p:spPr>
          <a:xfrm flipH="1" flipV="1">
            <a:off x="7037598" y="1509617"/>
            <a:ext cx="1" cy="2130906"/>
          </a:xfrm>
          <a:prstGeom prst="line">
            <a:avLst/>
          </a:prstGeom>
          <a:ln w="25400">
            <a:solidFill>
              <a:schemeClr val="accent1"/>
            </a:solidFill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79" name="Shape 279"/>
          <p:cNvSpPr/>
          <p:nvPr/>
        </p:nvSpPr>
        <p:spPr>
          <a:xfrm flipH="1" flipV="1">
            <a:off x="8074584" y="1506351"/>
            <a:ext cx="255905" cy="3335590"/>
          </a:xfrm>
          <a:prstGeom prst="line">
            <a:avLst/>
          </a:prstGeom>
          <a:ln w="25400">
            <a:solidFill>
              <a:schemeClr val="accent1"/>
            </a:solidFill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electronic_component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0743" y="2086619"/>
            <a:ext cx="4966706" cy="4966706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Shape 2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Other advanced topics</a:t>
            </a:r>
          </a:p>
        </p:txBody>
      </p:sp>
      <p:sp>
        <p:nvSpPr>
          <p:cNvPr id="283" name="Shape 28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70534" indent="-289559"/>
          </a:lstStyle>
          <a:p>
            <a:pPr/>
            <a:r>
              <a:t>Tricks, macros and functions for your components</a:t>
            </a:r>
          </a:p>
        </p:txBody>
      </p:sp>
      <p:sp>
        <p:nvSpPr>
          <p:cNvPr id="284" name="Shape 28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he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701" y="1174092"/>
            <a:ext cx="1691631" cy="1547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PreviewScreenSnapz0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8511" y="1474882"/>
            <a:ext cx="8069108" cy="595021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Shape 2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COPY In components:</a:t>
            </a:r>
          </a:p>
        </p:txBody>
      </p:sp>
      <p:sp>
        <p:nvSpPr>
          <p:cNvPr id="289" name="Shape 28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0534" indent="-289559"/>
            <a:r>
              <a:t>In components:</a:t>
            </a:r>
          </a:p>
          <a:p>
            <a:pPr marL="470534" indent="-289559"/>
          </a:p>
        </p:txBody>
      </p:sp>
      <p:sp>
        <p:nvSpPr>
          <p:cNvPr id="290" name="Shape 29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1" name="eierlegende_wollmilchsau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7856" y="5833163"/>
            <a:ext cx="2743982" cy="1350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cow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08186" y="3927909"/>
            <a:ext cx="2468601" cy="1976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tumblr_lqo2t1bWIp1qzo4t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6536" y="2875557"/>
            <a:ext cx="1067934" cy="1013012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hape 294"/>
          <p:cNvSpPr/>
          <p:nvPr/>
        </p:nvSpPr>
        <p:spPr>
          <a:xfrm>
            <a:off x="1258887" y="2610011"/>
            <a:ext cx="35859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  <a:defRPr sz="26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295" name="Shape 295"/>
          <p:cNvSpPr/>
          <p:nvPr/>
        </p:nvSpPr>
        <p:spPr>
          <a:xfrm>
            <a:off x="1258887" y="3711537"/>
            <a:ext cx="35859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  <a:defRPr sz="26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296" name="Shape 296"/>
          <p:cNvSpPr/>
          <p:nvPr/>
        </p:nvSpPr>
        <p:spPr>
          <a:xfrm>
            <a:off x="1254354" y="5649044"/>
            <a:ext cx="35859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  <a:defRPr sz="26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</a:defRPr>
            </a:lvl1pPr>
          </a:lstStyle>
          <a:p>
            <a:pPr/>
            <a:r>
              <a:t>=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Simulation statistics</a:t>
            </a:r>
          </a:p>
        </p:txBody>
      </p:sp>
      <p:sp>
        <p:nvSpPr>
          <p:cNvPr id="299" name="Shape 29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61124" indent="-283768" defTabSz="896111">
              <a:spcBef>
                <a:spcPts val="900"/>
              </a:spcBef>
              <a:defRPr sz="3136"/>
            </a:pPr>
            <a:r>
              <a:t>Neutron weights (intensities) in McStas are “per unit time”</a:t>
            </a:r>
          </a:p>
          <a:p>
            <a:pPr marL="461124" indent="-283768" defTabSz="896111">
              <a:spcBef>
                <a:spcPts val="900"/>
              </a:spcBef>
              <a:defRPr sz="3136"/>
            </a:pPr>
          </a:p>
          <a:p>
            <a:pPr marL="461124" indent="-283768" defTabSz="896111">
              <a:spcBef>
                <a:spcPts val="900"/>
              </a:spcBef>
              <a:defRPr sz="3136"/>
            </a:pPr>
            <a:r>
              <a:t>At a detector bin, N rays with weight </a:t>
            </a:r>
            <a:r>
              <a:rPr i="1"/>
              <a:t>p</a:t>
            </a:r>
            <a:r>
              <a:rPr baseline="-5999"/>
              <a:t>i</a:t>
            </a:r>
            <a:r>
              <a:t> arrive. We record:</a:t>
            </a:r>
          </a:p>
          <a:p>
            <a:pPr marL="461124" indent="-283768" defTabSz="896111">
              <a:spcBef>
                <a:spcPts val="900"/>
              </a:spcBef>
              <a:defRPr sz="3136"/>
            </a:pPr>
          </a:p>
          <a:p>
            <a:pPr marL="461124" indent="-283768" defTabSz="896111">
              <a:spcBef>
                <a:spcPts val="900"/>
              </a:spcBef>
              <a:defRPr sz="3136"/>
            </a:pPr>
            <a:r>
              <a:t>Intensity </a:t>
            </a:r>
          </a:p>
          <a:p>
            <a:pPr marL="461124" indent="-283768" defTabSz="896111">
              <a:spcBef>
                <a:spcPts val="900"/>
              </a:spcBef>
              <a:defRPr sz="3136"/>
            </a:pPr>
          </a:p>
          <a:p>
            <a:pPr marL="461124" indent="-283768" defTabSz="896111">
              <a:spcBef>
                <a:spcPts val="900"/>
              </a:spcBef>
              <a:defRPr sz="3136"/>
            </a:pPr>
          </a:p>
          <a:p>
            <a:pPr marL="461124" indent="-283768" defTabSz="896111">
              <a:spcBef>
                <a:spcPts val="900"/>
              </a:spcBef>
              <a:defRPr sz="3136"/>
            </a:pPr>
          </a:p>
          <a:p>
            <a:pPr marL="461124" indent="-283768" defTabSz="896111">
              <a:spcBef>
                <a:spcPts val="900"/>
              </a:spcBef>
              <a:defRPr sz="3136"/>
            </a:pPr>
            <a:r>
              <a:t>Statistical error, root mean square</a:t>
            </a:r>
          </a:p>
        </p:txBody>
      </p:sp>
      <p:sp>
        <p:nvSpPr>
          <p:cNvPr id="300" name="Shape 30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1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915" y="5404212"/>
            <a:ext cx="5576479" cy="855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8788" y="3521853"/>
            <a:ext cx="1603508" cy="11150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defRPr sz="4180"/>
            </a:lvl1pPr>
          </a:lstStyle>
          <a:p>
            <a:pPr/>
            <a:r>
              <a:t>Scaling a simulation to achieve counts</a:t>
            </a:r>
          </a:p>
        </p:txBody>
      </p:sp>
      <p:sp>
        <p:nvSpPr>
          <p:cNvPr id="305" name="Shape 30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5249" indent="-243230" defTabSz="768095">
              <a:spcBef>
                <a:spcPts val="800"/>
              </a:spcBef>
              <a:defRPr sz="2688"/>
            </a:pPr>
            <a:r>
              <a:t>As noted before, McStas intensities are “per second”.</a:t>
            </a:r>
          </a:p>
          <a:p>
            <a:pPr marL="395249" indent="-243230" defTabSz="768095">
              <a:spcBef>
                <a:spcPts val="800"/>
              </a:spcBef>
              <a:defRPr sz="2688"/>
            </a:pPr>
          </a:p>
          <a:p>
            <a:pPr marL="395249" indent="-243230" defTabSz="768095">
              <a:spcBef>
                <a:spcPts val="800"/>
              </a:spcBef>
              <a:defRPr sz="2688"/>
            </a:pPr>
            <a:r>
              <a:t>A maximal “measurement” or integration time can be defined such that</a:t>
            </a:r>
          </a:p>
          <a:p>
            <a:pPr marL="395249" indent="-243230" defTabSz="768095">
              <a:spcBef>
                <a:spcPts val="800"/>
              </a:spcBef>
              <a:defRPr sz="2688"/>
            </a:pPr>
          </a:p>
          <a:p>
            <a:pPr marL="395249" indent="-243230" defTabSz="768095">
              <a:spcBef>
                <a:spcPts val="800"/>
              </a:spcBef>
              <a:defRPr sz="2688"/>
            </a:pPr>
          </a:p>
          <a:p>
            <a:pPr marL="395249" indent="-243230" defTabSz="768095">
              <a:spcBef>
                <a:spcPts val="800"/>
              </a:spcBef>
              <a:defRPr sz="2688"/>
            </a:pPr>
          </a:p>
          <a:p>
            <a:pPr marL="395249" indent="-243230" defTabSz="768095">
              <a:spcBef>
                <a:spcPts val="800"/>
              </a:spcBef>
              <a:defRPr sz="2688"/>
            </a:pPr>
          </a:p>
          <a:p>
            <a:pPr marL="395249" indent="-243230" defTabSz="768095">
              <a:spcBef>
                <a:spcPts val="800"/>
              </a:spcBef>
              <a:defRPr sz="2688"/>
            </a:pPr>
          </a:p>
          <a:p>
            <a:pPr marL="395249" indent="-243230" defTabSz="768095">
              <a:spcBef>
                <a:spcPts val="800"/>
              </a:spcBef>
              <a:defRPr sz="2688"/>
            </a:pPr>
            <a:r>
              <a:t>Or in other words, the poisson-law based squareroot error may not become smaller than the scaled version of the statistical error. When a binned monitor is scaled, the minimal </a:t>
            </a:r>
            <a:r>
              <a:rPr i="1"/>
              <a:t>E</a:t>
            </a:r>
            <a:r>
              <a:rPr baseline="-5999" i="1"/>
              <a:t>m</a:t>
            </a:r>
            <a:r>
              <a:rPr i="1"/>
              <a:t> </a:t>
            </a:r>
            <a:r>
              <a:t>for the detector bank to be used.</a:t>
            </a:r>
          </a:p>
        </p:txBody>
      </p:sp>
      <p:sp>
        <p:nvSpPr>
          <p:cNvPr id="306" name="Shape 30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7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8220" y="3777289"/>
            <a:ext cx="1868662" cy="304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9540" y="4249372"/>
            <a:ext cx="3314415" cy="432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73" name="Shape 7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0534" indent="-289559"/>
          </a:p>
        </p:txBody>
      </p:sp>
      <p:pic>
        <p:nvPicPr>
          <p:cNvPr id="74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959" y="2411176"/>
            <a:ext cx="8488193" cy="4225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84970" y="2332496"/>
            <a:ext cx="4565928" cy="1800029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76"/>
          <p:cNvSpPr/>
          <p:nvPr/>
        </p:nvSpPr>
        <p:spPr>
          <a:xfrm>
            <a:off x="5301096" y="3679899"/>
            <a:ext cx="1039636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Time (t)</a:t>
            </a:r>
          </a:p>
        </p:txBody>
      </p:sp>
      <p:sp>
        <p:nvSpPr>
          <p:cNvPr id="77" name="Shape 77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end</a:t>
            </a:r>
          </a:p>
        </p:txBody>
      </p:sp>
      <p:sp>
        <p:nvSpPr>
          <p:cNvPr id="311" name="Shape 31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hape 31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80" name="Shape 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0534" indent="-289559"/>
          </a:p>
        </p:txBody>
      </p:sp>
      <p:pic>
        <p:nvPicPr>
          <p:cNvPr id="81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959" y="2411176"/>
            <a:ext cx="8488193" cy="4225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84970" y="2332496"/>
            <a:ext cx="4565928" cy="1800029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hape 83"/>
          <p:cNvSpPr/>
          <p:nvPr/>
        </p:nvSpPr>
        <p:spPr>
          <a:xfrm>
            <a:off x="5301096" y="3679899"/>
            <a:ext cx="1039636" cy="34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Time (t)</a:t>
            </a:r>
          </a:p>
        </p:txBody>
      </p:sp>
      <p:sp>
        <p:nvSpPr>
          <p:cNvPr id="84" name="Shape 84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5" name="Shape 85"/>
          <p:cNvSpPr/>
          <p:nvPr/>
        </p:nvSpPr>
        <p:spPr>
          <a:xfrm>
            <a:off x="4720828" y="1044103"/>
            <a:ext cx="4553633" cy="650876"/>
          </a:xfrm>
          <a:prstGeom prst="rect">
            <a:avLst/>
          </a:prstGeom>
          <a:ln w="3175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9505" tIns="29505" rIns="29505" bIns="29505">
            <a:spAutoFit/>
          </a:bodyPr>
          <a:lstStyle>
            <a:lvl1pPr>
              <a:buClr>
                <a:srgbClr val="000000"/>
              </a:buClr>
              <a:defRPr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</a:defRPr>
            </a:lvl1pPr>
          </a:lstStyle>
          <a:p>
            <a:pPr/>
            <a:r>
              <a:t>Neutron state parameters are global variables!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88" name="Shape 8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0534" indent="-289559"/>
          </a:p>
        </p:txBody>
      </p:sp>
      <p:pic>
        <p:nvPicPr>
          <p:cNvPr id="89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959" y="2411176"/>
            <a:ext cx="8488193" cy="4225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43981" y="2440682"/>
            <a:ext cx="4584829" cy="1410717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/>
          <p:nvPr/>
        </p:nvSpPr>
        <p:spPr>
          <a:xfrm flipV="1">
            <a:off x="796639" y="3207816"/>
            <a:ext cx="1555252" cy="164738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2" name="Shape 92"/>
          <p:cNvSpPr/>
          <p:nvPr/>
        </p:nvSpPr>
        <p:spPr>
          <a:xfrm flipH="1" flipV="1">
            <a:off x="7826084" y="2954563"/>
            <a:ext cx="1258888" cy="38111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3" name="Shape 93"/>
          <p:cNvSpPr/>
          <p:nvPr/>
        </p:nvSpPr>
        <p:spPr>
          <a:xfrm flipV="1">
            <a:off x="5518123" y="3957740"/>
            <a:ext cx="191457" cy="141379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97" name="Shape 9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0534" indent="-289559"/>
          </a:p>
        </p:txBody>
      </p:sp>
      <p:pic>
        <p:nvPicPr>
          <p:cNvPr id="98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959" y="2411176"/>
            <a:ext cx="8488193" cy="4225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43981" y="2440682"/>
            <a:ext cx="4584829" cy="1410717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/>
          <p:nvPr/>
        </p:nvSpPr>
        <p:spPr>
          <a:xfrm flipV="1">
            <a:off x="796639" y="3207816"/>
            <a:ext cx="1555252" cy="164738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01" name="Shape 101"/>
          <p:cNvSpPr/>
          <p:nvPr/>
        </p:nvSpPr>
        <p:spPr>
          <a:xfrm flipH="1" flipV="1">
            <a:off x="7826084" y="2954563"/>
            <a:ext cx="1258888" cy="38111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02" name="Shape 102"/>
          <p:cNvSpPr/>
          <p:nvPr/>
        </p:nvSpPr>
        <p:spPr>
          <a:xfrm flipV="1">
            <a:off x="5518123" y="3957740"/>
            <a:ext cx="191457" cy="141379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103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7302" y="4437198"/>
            <a:ext cx="3098045" cy="1742651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107" name="Shape 10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0534" indent="-289559"/>
          </a:p>
        </p:txBody>
      </p:sp>
      <p:pic>
        <p:nvPicPr>
          <p:cNvPr id="108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959" y="2411176"/>
            <a:ext cx="8488193" cy="4225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43981" y="2440682"/>
            <a:ext cx="4584829" cy="1410717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hape 110"/>
          <p:cNvSpPr/>
          <p:nvPr/>
        </p:nvSpPr>
        <p:spPr>
          <a:xfrm flipV="1">
            <a:off x="796639" y="3207816"/>
            <a:ext cx="1555252" cy="164738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11" name="Shape 111"/>
          <p:cNvSpPr/>
          <p:nvPr/>
        </p:nvSpPr>
        <p:spPr>
          <a:xfrm flipH="1" flipV="1">
            <a:off x="7826084" y="2954563"/>
            <a:ext cx="1258888" cy="38111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12" name="Shape 112"/>
          <p:cNvSpPr/>
          <p:nvPr/>
        </p:nvSpPr>
        <p:spPr>
          <a:xfrm flipV="1">
            <a:off x="5518123" y="3957740"/>
            <a:ext cx="191457" cy="141379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354210">
              <a:defRPr sz="9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113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7302" y="4437198"/>
            <a:ext cx="3098045" cy="1742651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Shape 114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5" name="Shape 115"/>
          <p:cNvSpPr/>
          <p:nvPr/>
        </p:nvSpPr>
        <p:spPr>
          <a:xfrm>
            <a:off x="5015879" y="1230969"/>
            <a:ext cx="4120891" cy="363898"/>
          </a:xfrm>
          <a:prstGeom prst="rect">
            <a:avLst/>
          </a:prstGeom>
          <a:ln w="3175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9505" tIns="29505" rIns="29505" bIns="29505">
            <a:spAutoFit/>
          </a:bodyPr>
          <a:lstStyle>
            <a:lvl1pPr>
              <a:buClr>
                <a:srgbClr val="000000"/>
              </a:buClr>
              <a:defRPr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</a:defRPr>
            </a:lvl1pPr>
          </a:lstStyle>
          <a:p>
            <a:pPr/>
            <a:r>
              <a:t>Local, internal coordinate system!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118" name="Shape 11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0534" indent="-289559"/>
          </a:p>
        </p:txBody>
      </p:sp>
      <p:pic>
        <p:nvPicPr>
          <p:cNvPr id="119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959" y="2411176"/>
            <a:ext cx="8488193" cy="4225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32496" y="2165300"/>
            <a:ext cx="4582524" cy="206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64993" y="4447033"/>
            <a:ext cx="3344091" cy="1209714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2703" y="3394682"/>
            <a:ext cx="5341043" cy="386518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Under-the-hood / inner workings</a:t>
            </a:r>
          </a:p>
        </p:txBody>
      </p:sp>
      <p:sp>
        <p:nvSpPr>
          <p:cNvPr id="126" name="Shape 12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9374" indent="-202691" defTabSz="640079">
              <a:spcBef>
                <a:spcPts val="700"/>
              </a:spcBef>
              <a:defRPr sz="2240"/>
            </a:pPr>
            <a:r>
              <a:t>Domain-specific-language (DSL) based on compiler technology (LeX+Yacc)</a:t>
            </a:r>
          </a:p>
          <a:p>
            <a:pPr marL="329374" indent="-202691" defTabSz="640079">
              <a:spcBef>
                <a:spcPts val="700"/>
              </a:spcBef>
              <a:defRPr sz="2240"/>
            </a:pPr>
          </a:p>
          <a:p>
            <a:pPr lvl="2" marL="572071" indent="-192023" defTabSz="640079">
              <a:spcBef>
                <a:spcPts val="700"/>
              </a:spcBef>
              <a:defRPr sz="2240"/>
            </a:pPr>
            <a:r>
              <a:t>Simple Instrument language                        ISO C</a:t>
            </a:r>
          </a:p>
          <a:p>
            <a:pPr marL="329374" indent="-202691" defTabSz="640079">
              <a:spcBef>
                <a:spcPts val="700"/>
              </a:spcBef>
              <a:defRPr sz="2240"/>
            </a:pPr>
          </a:p>
          <a:p>
            <a:pPr marL="329374" indent="-202691" defTabSz="640079">
              <a:spcBef>
                <a:spcPts val="700"/>
              </a:spcBef>
              <a:defRPr sz="2240"/>
            </a:pPr>
            <a:r>
              <a:t>Component codes realizing beamline parts (including user contribs)</a:t>
            </a:r>
          </a:p>
          <a:p>
            <a:pPr marL="329374" indent="-202691" defTabSz="640079">
              <a:spcBef>
                <a:spcPts val="700"/>
              </a:spcBef>
              <a:defRPr sz="2240"/>
            </a:pPr>
          </a:p>
          <a:p>
            <a:pPr marL="329374" indent="-202691" defTabSz="640079">
              <a:spcBef>
                <a:spcPts val="700"/>
              </a:spcBef>
              <a:defRPr sz="2240"/>
            </a:pPr>
            <a:r>
              <a:t>Library of common functions for e.g.</a:t>
            </a:r>
          </a:p>
          <a:p>
            <a:pPr lvl="2" marL="572071" indent="-192023" defTabSz="640079">
              <a:spcBef>
                <a:spcPts val="700"/>
              </a:spcBef>
              <a:defRPr sz="2240"/>
            </a:pPr>
            <a:r>
              <a:t>I/O</a:t>
            </a:r>
          </a:p>
          <a:p>
            <a:pPr lvl="2" marL="572071" indent="-192023" defTabSz="640079">
              <a:spcBef>
                <a:spcPts val="700"/>
              </a:spcBef>
              <a:defRPr sz="2240"/>
            </a:pPr>
            <a:r>
              <a:t>Random numbers</a:t>
            </a:r>
          </a:p>
          <a:p>
            <a:pPr lvl="2" marL="572071" indent="-192023" defTabSz="640079">
              <a:spcBef>
                <a:spcPts val="700"/>
              </a:spcBef>
              <a:defRPr sz="2240"/>
            </a:pPr>
            <a:r>
              <a:t>Physical constants</a:t>
            </a:r>
          </a:p>
          <a:p>
            <a:pPr lvl="2" marL="572071" indent="-192023" defTabSz="640079">
              <a:spcBef>
                <a:spcPts val="700"/>
              </a:spcBef>
              <a:defRPr sz="2240"/>
            </a:pPr>
            <a:r>
              <a:t>Propagation</a:t>
            </a:r>
          </a:p>
          <a:p>
            <a:pPr lvl="2" marL="572071" indent="-192023" defTabSz="640079">
              <a:spcBef>
                <a:spcPts val="700"/>
              </a:spcBef>
              <a:defRPr sz="2240"/>
            </a:pPr>
            <a:r>
              <a:t>Precession in fields</a:t>
            </a:r>
          </a:p>
          <a:p>
            <a:pPr lvl="2" marL="572071" indent="-192023" defTabSz="640079">
              <a:spcBef>
                <a:spcPts val="700"/>
              </a:spcBef>
              <a:defRPr sz="2240"/>
            </a:pPr>
            <a:r>
              <a:t>...</a:t>
            </a:r>
          </a:p>
        </p:txBody>
      </p:sp>
      <p:sp>
        <p:nvSpPr>
          <p:cNvPr id="127" name="Shape 127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8" name="Shape 128"/>
          <p:cNvSpPr/>
          <p:nvPr/>
        </p:nvSpPr>
        <p:spPr>
          <a:xfrm>
            <a:off x="4091384" y="2430846"/>
            <a:ext cx="1347404" cy="127857"/>
          </a:xfrm>
          <a:prstGeom prst="rightArrow">
            <a:avLst>
              <a:gd name="adj1" fmla="val 32000"/>
              <a:gd name="adj2" fmla="val 338462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9505" tIns="29505" rIns="29505" bIns="29505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9" name="Shape 129"/>
          <p:cNvSpPr/>
          <p:nvPr/>
        </p:nvSpPr>
        <p:spPr>
          <a:xfrm>
            <a:off x="4120889" y="2214475"/>
            <a:ext cx="1041422" cy="20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05" tIns="29505" rIns="29505" bIns="29505">
            <a:spAutoFit/>
          </a:bodyPr>
          <a:lstStyle>
            <a:lvl1pPr defTabSz="1003597">
              <a:spcBef>
                <a:spcPts val="400"/>
              </a:spcBef>
              <a:defRPr sz="900"/>
            </a:lvl1pPr>
          </a:lstStyle>
          <a:p>
            <a:pPr/>
            <a:r>
              <a:t>Code generation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