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</p:sldIdLst>
  <p:sldSz cx="10071100" cy="7556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4" name="Shape 5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Arial"/>
      </a:defRPr>
    </a:lvl1pPr>
    <a:lvl2pPr indent="228600" latinLnBrk="0">
      <a:defRPr sz="1200">
        <a:latin typeface="+mj-lt"/>
        <a:ea typeface="+mj-ea"/>
        <a:cs typeface="+mj-cs"/>
        <a:sym typeface="Arial"/>
      </a:defRPr>
    </a:lvl2pPr>
    <a:lvl3pPr indent="457200" latinLnBrk="0">
      <a:defRPr sz="1200">
        <a:latin typeface="+mj-lt"/>
        <a:ea typeface="+mj-ea"/>
        <a:cs typeface="+mj-cs"/>
        <a:sym typeface="Arial"/>
      </a:defRPr>
    </a:lvl3pPr>
    <a:lvl4pPr indent="685800" latinLnBrk="0">
      <a:defRPr sz="1200">
        <a:latin typeface="+mj-lt"/>
        <a:ea typeface="+mj-ea"/>
        <a:cs typeface="+mj-cs"/>
        <a:sym typeface="Arial"/>
      </a:defRPr>
    </a:lvl4pPr>
    <a:lvl5pPr indent="914400" latinLnBrk="0">
      <a:defRPr sz="1200">
        <a:latin typeface="+mj-lt"/>
        <a:ea typeface="+mj-ea"/>
        <a:cs typeface="+mj-cs"/>
        <a:sym typeface="Arial"/>
      </a:defRPr>
    </a:lvl5pPr>
    <a:lvl6pPr indent="1143000" latinLnBrk="0">
      <a:defRPr sz="1200">
        <a:latin typeface="+mj-lt"/>
        <a:ea typeface="+mj-ea"/>
        <a:cs typeface="+mj-cs"/>
        <a:sym typeface="Arial"/>
      </a:defRPr>
    </a:lvl6pPr>
    <a:lvl7pPr indent="1371600" latinLnBrk="0">
      <a:defRPr sz="1200">
        <a:latin typeface="+mj-lt"/>
        <a:ea typeface="+mj-ea"/>
        <a:cs typeface="+mj-cs"/>
        <a:sym typeface="Arial"/>
      </a:defRPr>
    </a:lvl7pPr>
    <a:lvl8pPr indent="1600200" latinLnBrk="0">
      <a:defRPr sz="1200">
        <a:latin typeface="+mj-lt"/>
        <a:ea typeface="+mj-ea"/>
        <a:cs typeface="+mj-cs"/>
        <a:sym typeface="Arial"/>
      </a:defRPr>
    </a:lvl8pPr>
    <a:lvl9pPr indent="1828800" latinLnBrk="0">
      <a:defRPr sz="12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Relationship Id="rId3" Type="http://schemas.openxmlformats.org/officeDocument/2006/relationships/image" Target="../media/image8.png"/><Relationship Id="rId4" Type="http://schemas.openxmlformats.org/officeDocument/2006/relationships/image" Target="../media/image3.tif"/><Relationship Id="rId5" Type="http://schemas.openxmlformats.org/officeDocument/2006/relationships/image" Target="../media/image1.png"/><Relationship Id="rId6" Type="http://schemas.openxmlformats.org/officeDocument/2006/relationships/image" Target="../media/image2.tif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76137" y="0"/>
            <a:ext cx="1939027" cy="7556500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Shape 39"/>
          <p:cNvSpPr/>
          <p:nvPr/>
        </p:nvSpPr>
        <p:spPr>
          <a:xfrm>
            <a:off x="186479" y="1127879"/>
            <a:ext cx="8869682" cy="1"/>
          </a:xfrm>
          <a:prstGeom prst="line">
            <a:avLst/>
          </a:prstGeom>
          <a:ln w="54720">
            <a:solidFill>
              <a:srgbClr val="6666FF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40" name="Shape 40"/>
          <p:cNvSpPr/>
          <p:nvPr>
            <p:ph type="title"/>
          </p:nvPr>
        </p:nvSpPr>
        <p:spPr>
          <a:xfrm>
            <a:off x="107999" y="193319"/>
            <a:ext cx="9071281" cy="79632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1" name="Shape 41"/>
          <p:cNvSpPr/>
          <p:nvPr>
            <p:ph type="body" idx="1"/>
          </p:nvPr>
        </p:nvSpPr>
        <p:spPr>
          <a:xfrm>
            <a:off x="182879" y="1371600"/>
            <a:ext cx="8961121" cy="557784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42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prstGeom prst="rect">
            <a:avLst/>
          </a:prstGeom>
          <a:ln w="12700">
            <a:miter lim="400000"/>
          </a:ln>
        </p:spPr>
      </p:pic>
      <p:sp>
        <p:nvSpPr>
          <p:cNvPr id="43" name="Shape 43"/>
          <p:cNvSpPr/>
          <p:nvPr>
            <p:ph type="sldNum" sz="quarter" idx="2"/>
          </p:nvPr>
        </p:nvSpPr>
        <p:spPr>
          <a:xfrm>
            <a:off x="68399" y="7211439"/>
            <a:ext cx="356974" cy="349223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4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70322" y="91121"/>
            <a:ext cx="3733800" cy="873718"/>
          </a:xfrm>
          <a:prstGeom prst="rect">
            <a:avLst/>
          </a:prstGeom>
          <a:ln w="12700">
            <a:solidFill>
              <a:schemeClr val="accent1">
                <a:lumOff val="11862"/>
              </a:schemeClr>
            </a:solidFill>
          </a:ln>
        </p:spPr>
      </p:pic>
      <p:pic>
        <p:nvPicPr>
          <p:cNvPr id="45" name="image5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478356" y="6880225"/>
            <a:ext cx="427869" cy="630238"/>
          </a:xfrm>
          <a:prstGeom prst="rect">
            <a:avLst/>
          </a:prstGeom>
          <a:ln w="12700">
            <a:miter lim="400000"/>
          </a:ln>
        </p:spPr>
      </p:pic>
      <p:pic>
        <p:nvPicPr>
          <p:cNvPr id="46" name="pasted-image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981963" y="6880225"/>
            <a:ext cx="1171259" cy="630238"/>
          </a:xfrm>
          <a:prstGeom prst="rect">
            <a:avLst/>
          </a:prstGeom>
          <a:ln w="12700">
            <a:miter lim="400000"/>
          </a:ln>
        </p:spPr>
      </p:pic>
      <p:sp>
        <p:nvSpPr>
          <p:cNvPr id="47" name="Shape 47"/>
          <p:cNvSpPr/>
          <p:nvPr/>
        </p:nvSpPr>
        <p:spPr>
          <a:xfrm>
            <a:off x="378747" y="7250013"/>
            <a:ext cx="4698093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pPr/>
            <a:r>
              <a:t>ESS McStas school May 2016 – P Willendrup – Writing components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tif"/><Relationship Id="rId3" Type="http://schemas.openxmlformats.org/officeDocument/2006/relationships/image" Target="../media/image1.png"/><Relationship Id="rId4" Type="http://schemas.openxmlformats.org/officeDocument/2006/relationships/image" Target="../media/image2.tif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3.tif"/><Relationship Id="rId12" Type="http://schemas.openxmlformats.org/officeDocument/2006/relationships/slideLayout" Target="../slideLayouts/slideLayout1.xml"/><Relationship Id="rId13" Type="http://schemas.openxmlformats.org/officeDocument/2006/relationships/slideLayout" Target="../slideLayouts/slideLayout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76137" y="0"/>
            <a:ext cx="1939027" cy="75565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hape 3"/>
          <p:cNvSpPr/>
          <p:nvPr/>
        </p:nvSpPr>
        <p:spPr>
          <a:xfrm>
            <a:off x="186479" y="1127879"/>
            <a:ext cx="8869682" cy="1"/>
          </a:xfrm>
          <a:prstGeom prst="line">
            <a:avLst/>
          </a:prstGeom>
          <a:ln w="54720">
            <a:solidFill>
              <a:srgbClr val="6666FF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pic>
        <p:nvPicPr>
          <p:cNvPr id="4" name="image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78356" y="6880225"/>
            <a:ext cx="427869" cy="630238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5"/>
          <p:cNvSpPr/>
          <p:nvPr/>
        </p:nvSpPr>
        <p:spPr>
          <a:xfrm>
            <a:off x="378747" y="7250013"/>
            <a:ext cx="4698093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pPr/>
            <a:r>
              <a:t>ESS McStas school May 2016 – P Willendrup – Writing components</a:t>
            </a:r>
          </a:p>
        </p:txBody>
      </p:sp>
      <p:sp>
        <p:nvSpPr>
          <p:cNvPr id="6" name="Shape 6"/>
          <p:cNvSpPr/>
          <p:nvPr>
            <p:ph type="sldNum" sz="quarter" idx="2"/>
          </p:nvPr>
        </p:nvSpPr>
        <p:spPr>
          <a:xfrm>
            <a:off x="55699" y="7211439"/>
            <a:ext cx="356974" cy="349223"/>
          </a:xfrm>
          <a:prstGeom prst="rect">
            <a:avLst/>
          </a:prstGeom>
          <a:ln w="12700">
            <a:miter lim="400000"/>
          </a:ln>
        </p:spPr>
        <p:txBody>
          <a:bodyPr wrap="none" lIns="44999" tIns="44999" rIns="44999" bIns="44999">
            <a:spAutoFit/>
          </a:bodyPr>
          <a:lstStyle/>
          <a:p>
            <a:pPr/>
            <a:fld id="{86CB4B4D-7CA3-9044-876B-883B54F8677D}" type="slidenum"/>
          </a:p>
        </p:txBody>
      </p:sp>
      <p:sp>
        <p:nvSpPr>
          <p:cNvPr id="7" name="Shape 7"/>
          <p:cNvSpPr/>
          <p:nvPr/>
        </p:nvSpPr>
        <p:spPr>
          <a:xfrm>
            <a:off x="107999" y="193319"/>
            <a:ext cx="9071281" cy="796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lnSpc>
                <a:spcPct val="90000"/>
              </a:lnSpc>
              <a:defRPr sz="4400"/>
            </a:lvl1pPr>
          </a:lstStyle>
          <a:p>
            <a:pPr/>
            <a:r>
              <a:t>Writing components</a:t>
            </a:r>
          </a:p>
        </p:txBody>
      </p:sp>
      <p:pic>
        <p:nvPicPr>
          <p:cNvPr id="8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981963" y="6880225"/>
            <a:ext cx="1171259" cy="63023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" name="Group 21"/>
          <p:cNvGrpSpPr/>
          <p:nvPr/>
        </p:nvGrpSpPr>
        <p:grpSpPr>
          <a:xfrm>
            <a:off x="522272" y="2069331"/>
            <a:ext cx="7984712" cy="4360069"/>
            <a:chOff x="0" y="0"/>
            <a:chExt cx="7984711" cy="4360068"/>
          </a:xfrm>
        </p:grpSpPr>
        <p:sp>
          <p:nvSpPr>
            <p:cNvPr id="9" name="Shape 9"/>
            <p:cNvSpPr/>
            <p:nvPr/>
          </p:nvSpPr>
          <p:spPr>
            <a:xfrm>
              <a:off x="104401" y="0"/>
              <a:ext cx="7683387" cy="4360069"/>
            </a:xfrm>
            <a:prstGeom prst="rect">
              <a:avLst/>
            </a:prstGeom>
            <a:solidFill>
              <a:srgbClr val="FFFFFF"/>
            </a:solidFill>
            <a:ln w="88900" cap="flat">
              <a:solidFill>
                <a:schemeClr val="accent1">
                  <a:lumOff val="11862"/>
                </a:schemeClr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19" name="Group 19"/>
            <p:cNvGrpSpPr/>
            <p:nvPr/>
          </p:nvGrpSpPr>
          <p:grpSpPr>
            <a:xfrm>
              <a:off x="850174" y="1715911"/>
              <a:ext cx="6061530" cy="2158426"/>
              <a:chOff x="0" y="0"/>
              <a:chExt cx="6061529" cy="2158425"/>
            </a:xfrm>
          </p:grpSpPr>
          <p:pic>
            <p:nvPicPr>
              <p:cNvPr id="10" name="pasted-image.tiff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4011302" cy="215842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</p:pic>
          <p:grpSp>
            <p:nvGrpSpPr>
              <p:cNvPr id="18" name="Group 18"/>
              <p:cNvGrpSpPr/>
              <p:nvPr/>
            </p:nvGrpSpPr>
            <p:grpSpPr>
              <a:xfrm>
                <a:off x="3993948" y="-1"/>
                <a:ext cx="2067582" cy="2158426"/>
                <a:chOff x="0" y="0"/>
                <a:chExt cx="2067581" cy="2158425"/>
              </a:xfrm>
            </p:grpSpPr>
            <p:grpSp>
              <p:nvGrpSpPr>
                <p:cNvPr id="16" name="Group 16"/>
                <p:cNvGrpSpPr/>
                <p:nvPr/>
              </p:nvGrpSpPr>
              <p:grpSpPr>
                <a:xfrm>
                  <a:off x="0" y="0"/>
                  <a:ext cx="2067582" cy="1782464"/>
                  <a:chOff x="0" y="0"/>
                  <a:chExt cx="2067581" cy="1782463"/>
                </a:xfrm>
              </p:grpSpPr>
              <p:pic>
                <p:nvPicPr>
                  <p:cNvPr id="11" name="logoill.pdf"/>
                  <p:cNvPicPr>
                    <a:picLocks noChangeAspect="1"/>
                  </p:cNvPicPr>
                  <p:nvPr/>
                </p:nvPicPr>
                <p:blipFill>
                  <a:blip r:embed="rId5">
                    <a:extLst/>
                  </a:blip>
                  <a:stretch>
                    <a:fillRect/>
                  </a:stretch>
                </p:blipFill>
                <p:spPr>
                  <a:xfrm>
                    <a:off x="1386286" y="1309270"/>
                    <a:ext cx="468021" cy="447373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76200" dist="63500" dir="5400000">
                      <a:srgbClr val="000000">
                        <a:alpha val="45000"/>
                      </a:srgbClr>
                    </a:outerShdw>
                  </a:effectLst>
                </p:spPr>
              </p:pic>
              <p:pic>
                <p:nvPicPr>
                  <p:cNvPr id="12" name="mcstas-logo.pdf"/>
                  <p:cNvPicPr>
                    <a:picLocks noChangeAspect="1"/>
                  </p:cNvPicPr>
                  <p:nvPr/>
                </p:nvPicPr>
                <p:blipFill>
                  <a:blip r:embed="rId6">
                    <a:extLst/>
                  </a:blip>
                  <a:stretch>
                    <a:fillRect/>
                  </a:stretch>
                </p:blipFill>
                <p:spPr>
                  <a:xfrm>
                    <a:off x="0" y="0"/>
                    <a:ext cx="2067582" cy="1214913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76200" dist="63500" dir="5400000">
                      <a:srgbClr val="000000">
                        <a:alpha val="45000"/>
                      </a:srgbClr>
                    </a:outerShdw>
                  </a:effectLst>
                </p:spPr>
              </p:pic>
              <p:pic>
                <p:nvPicPr>
                  <p:cNvPr id="13" name="PSI-Logo_trans.png"/>
                  <p:cNvPicPr>
                    <a:picLocks noChangeAspect="1"/>
                  </p:cNvPicPr>
                  <p:nvPr/>
                </p:nvPicPr>
                <p:blipFill>
                  <a:blip r:embed="rId7">
                    <a:extLst/>
                  </a:blip>
                  <a:stretch>
                    <a:fillRect/>
                  </a:stretch>
                </p:blipFill>
                <p:spPr>
                  <a:xfrm>
                    <a:off x="770159" y="1427756"/>
                    <a:ext cx="582557" cy="21327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76200" dist="63500" dir="5400000">
                      <a:srgbClr val="000000">
                        <a:alpha val="45000"/>
                      </a:srgbClr>
                    </a:outerShdw>
                  </a:effectLst>
                </p:spPr>
              </p:pic>
              <p:pic>
                <p:nvPicPr>
                  <p:cNvPr id="14" name="ku-logo.pdf"/>
                  <p:cNvPicPr>
                    <a:picLocks noChangeAspect="1"/>
                  </p:cNvPicPr>
                  <p:nvPr/>
                </p:nvPicPr>
                <p:blipFill>
                  <a:blip r:embed="rId8">
                    <a:extLst/>
                  </a:blip>
                  <a:stretch>
                    <a:fillRect/>
                  </a:stretch>
                </p:blipFill>
                <p:spPr>
                  <a:xfrm>
                    <a:off x="373230" y="1285573"/>
                    <a:ext cx="365713" cy="496891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15" name="DTU_logo.png"/>
                  <p:cNvPicPr>
                    <a:picLocks noChangeAspect="1"/>
                  </p:cNvPicPr>
                  <p:nvPr/>
                </p:nvPicPr>
                <p:blipFill>
                  <a:blip r:embed="rId9">
                    <a:extLst/>
                  </a:blip>
                  <a:stretch>
                    <a:fillRect/>
                  </a:stretch>
                </p:blipFill>
                <p:spPr>
                  <a:xfrm>
                    <a:off x="0" y="1285573"/>
                    <a:ext cx="341787" cy="496275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pic>
              <p:nvPicPr>
                <p:cNvPr id="17" name="ESS_Logo_Frugal_Blue_cmyk.png"/>
                <p:cNvPicPr>
                  <a:picLocks noChangeAspect="1"/>
                </p:cNvPicPr>
                <p:nvPr/>
              </p:nvPicPr>
              <p:blipFill>
                <a:blip r:embed="rId10">
                  <a:extLst/>
                </a:blip>
                <a:stretch>
                  <a:fillRect/>
                </a:stretch>
              </p:blipFill>
              <p:spPr>
                <a:xfrm>
                  <a:off x="612258" y="1730286"/>
                  <a:ext cx="795670" cy="42813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sp>
          <p:nvSpPr>
            <p:cNvPr id="20" name="Shape 20"/>
            <p:cNvSpPr/>
            <p:nvPr/>
          </p:nvSpPr>
          <p:spPr>
            <a:xfrm>
              <a:off x="0" y="235930"/>
              <a:ext cx="7984712" cy="17876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defRPr b="1" i="1" sz="4600"/>
              </a:pPr>
              <a:r>
                <a:t>ESS McStas Training 2016 </a:t>
              </a:r>
            </a:p>
            <a:p>
              <a:pPr algn="ctr">
                <a:defRPr b="1" i="1" sz="3600"/>
              </a:pPr>
              <a:r>
                <a:t>May 30th - June 1st </a:t>
              </a:r>
            </a:p>
          </p:txBody>
        </p:sp>
      </p:grpSp>
      <p:pic>
        <p:nvPicPr>
          <p:cNvPr id="22" name="pasted-image.tif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270322" y="91121"/>
            <a:ext cx="3733800" cy="873718"/>
          </a:xfrm>
          <a:prstGeom prst="rect">
            <a:avLst/>
          </a:prstGeom>
          <a:ln w="12700">
            <a:solidFill>
              <a:schemeClr val="accent1">
                <a:lumOff val="11862"/>
              </a:schemeClr>
            </a:solidFill>
          </a:ln>
        </p:spPr>
      </p:pic>
      <p:sp>
        <p:nvSpPr>
          <p:cNvPr id="23" name="Shape 23"/>
          <p:cNvSpPr/>
          <p:nvPr>
            <p:ph type="title"/>
          </p:nvPr>
        </p:nvSpPr>
        <p:spPr>
          <a:xfrm>
            <a:off x="503555" y="101453"/>
            <a:ext cx="9063991" cy="16617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/>
            <a:r>
              <a:t>Title Text</a:t>
            </a:r>
          </a:p>
        </p:txBody>
      </p:sp>
      <p:sp>
        <p:nvSpPr>
          <p:cNvPr id="24" name="Shape 24"/>
          <p:cNvSpPr/>
          <p:nvPr>
            <p:ph type="body" idx="1"/>
          </p:nvPr>
        </p:nvSpPr>
        <p:spPr>
          <a:xfrm>
            <a:off x="503555" y="1763183"/>
            <a:ext cx="9063991" cy="57933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2"/>
    <p:sldLayoutId id="2147483650" r:id="rId13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45000"/>
        <a:buFont typeface="Helvetica"/>
        <a:buChar char="l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718457" marR="0" indent="-261257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75000"/>
        <a:buFont typeface="Helvetica"/>
        <a:buChar char="-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12192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45000"/>
        <a:buFont typeface="Helvetica"/>
        <a:buChar char="l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1737360" marR="0" indent="-36576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75000"/>
        <a:buFont typeface="Helvetica"/>
        <a:buChar char="-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2194560" marR="0" indent="-36576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45000"/>
        <a:buFont typeface="Helvetica"/>
        <a:buChar char="l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2651760" marR="0" indent="-36576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45000"/>
        <a:buFont typeface="Helvetica"/>
        <a:buChar char="l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3108960" marR="0" indent="-36576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45000"/>
        <a:buFont typeface="Helvetica"/>
        <a:buChar char="l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3606800" marR="0" indent="-406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Helvetica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4064000" marR="0" indent="-406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Helvetica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"/><Relationship Id="rId3" Type="http://schemas.openxmlformats.org/officeDocument/2006/relationships/image" Target="../media/image20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5.tif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sldNum" sz="quarter" idx="2"/>
          </p:nvPr>
        </p:nvSpPr>
        <p:spPr>
          <a:xfrm>
            <a:off x="55699" y="7211439"/>
            <a:ext cx="229838" cy="3492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7" name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38603" y="7013984"/>
            <a:ext cx="831658" cy="4425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Runtime - component data</a:t>
            </a:r>
          </a:p>
        </p:txBody>
      </p:sp>
      <p:sp>
        <p:nvSpPr>
          <p:cNvPr id="102" name="Shape 10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70534" indent="-289559"/>
            <a:r>
              <a:t>NAME_CURRENT_COMP</a:t>
            </a:r>
          </a:p>
          <a:p>
            <a:pPr marL="470534" indent="-289559"/>
            <a:r>
              <a:t>INDEX_CURRENT_COMP</a:t>
            </a:r>
          </a:p>
          <a:p>
            <a:pPr marL="470534" indent="-289559"/>
          </a:p>
          <a:p>
            <a:pPr marL="470534" indent="-289559"/>
          </a:p>
          <a:p>
            <a:pPr marL="470534" indent="-289559"/>
            <a:r>
              <a:t>POS_A_CURRENT_COMP</a:t>
            </a:r>
          </a:p>
          <a:p>
            <a:pPr marL="470534" indent="-289559"/>
            <a:r>
              <a:t>POS_R_CURRENT_COMP</a:t>
            </a:r>
          </a:p>
          <a:p>
            <a:pPr marL="470534" indent="-289559"/>
            <a:r>
              <a:t>ROT_A_CURRENT_COMP</a:t>
            </a:r>
          </a:p>
          <a:p>
            <a:pPr marL="470534" indent="-289559"/>
            <a:r>
              <a:t>ROT_R_CURRENT_COMP</a:t>
            </a:r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4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8908" y="3252442"/>
            <a:ext cx="7278144" cy="837675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Shape 105"/>
          <p:cNvSpPr/>
          <p:nvPr/>
        </p:nvSpPr>
        <p:spPr>
          <a:xfrm flipH="1">
            <a:off x="1528058" y="3936485"/>
            <a:ext cx="1387972" cy="826976"/>
          </a:xfrm>
          <a:prstGeom prst="line">
            <a:avLst/>
          </a:prstGeom>
          <a:ln w="25400">
            <a:solidFill>
              <a:srgbClr val="E32400"/>
            </a:solidFill>
            <a:miter lim="400000"/>
            <a:headEnd type="stealth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354210">
              <a:defRPr sz="9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106" name="Shape 106"/>
          <p:cNvSpPr/>
          <p:nvPr/>
        </p:nvSpPr>
        <p:spPr>
          <a:xfrm flipH="1" flipV="1">
            <a:off x="1497349" y="2471065"/>
            <a:ext cx="1671113" cy="946429"/>
          </a:xfrm>
          <a:prstGeom prst="line">
            <a:avLst/>
          </a:prstGeom>
          <a:ln w="25400">
            <a:solidFill>
              <a:srgbClr val="E32400"/>
            </a:solidFill>
            <a:miter lim="400000"/>
            <a:headEnd type="stealth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354210">
              <a:defRPr sz="9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107" name="Shape 107"/>
          <p:cNvSpPr/>
          <p:nvPr/>
        </p:nvSpPr>
        <p:spPr>
          <a:xfrm flipH="1">
            <a:off x="1378048" y="3958115"/>
            <a:ext cx="4757737" cy="1946985"/>
          </a:xfrm>
          <a:prstGeom prst="line">
            <a:avLst/>
          </a:prstGeom>
          <a:ln w="25400">
            <a:solidFill>
              <a:srgbClr val="E32400"/>
            </a:solidFill>
            <a:miter lim="400000"/>
            <a:headEnd type="stealth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354210">
              <a:defRPr sz="9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pic>
        <p:nvPicPr>
          <p:cNvPr id="108" name="Globe-puzzle-wallpaper_482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37781" y="4540055"/>
            <a:ext cx="3391536" cy="25436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22959">
              <a:defRPr sz="3959"/>
            </a:lvl1pPr>
          </a:lstStyle>
          <a:p>
            <a:pPr/>
            <a:r>
              <a:t>Runtime - simulation flow / neutron state</a:t>
            </a:r>
          </a:p>
        </p:txBody>
      </p:sp>
      <p:sp>
        <p:nvSpPr>
          <p:cNvPr id="111" name="Shape 11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95249" indent="-243230" defTabSz="768095">
              <a:spcBef>
                <a:spcPts val="800"/>
              </a:spcBef>
              <a:defRPr sz="2688"/>
            </a:pPr>
            <a:r>
              <a:t>SCATTER - really means “please update the neutron state for visualization”</a:t>
            </a:r>
          </a:p>
          <a:p>
            <a:pPr marL="395249" indent="-243230" defTabSz="768095">
              <a:spcBef>
                <a:spcPts val="800"/>
              </a:spcBef>
              <a:defRPr sz="2688"/>
            </a:pPr>
          </a:p>
          <a:p>
            <a:pPr marL="395249" indent="-243230" defTabSz="768095">
              <a:spcBef>
                <a:spcPts val="800"/>
              </a:spcBef>
              <a:defRPr sz="2688"/>
            </a:pPr>
            <a:r>
              <a:t>ABSORB - really means “cancel further processing of this ray”</a:t>
            </a:r>
          </a:p>
          <a:p>
            <a:pPr marL="395249" indent="-243230" defTabSz="768095">
              <a:spcBef>
                <a:spcPts val="800"/>
              </a:spcBef>
              <a:defRPr sz="2688"/>
            </a:pPr>
          </a:p>
          <a:p>
            <a:pPr marL="395249" indent="-243230" defTabSz="768095">
              <a:spcBef>
                <a:spcPts val="800"/>
              </a:spcBef>
              <a:defRPr sz="2688"/>
            </a:pPr>
            <a:r>
              <a:t>STORE_NEUTRON(index, x, y, z, vx, vy, vz, t, sx, sy, sz, p)</a:t>
            </a:r>
          </a:p>
          <a:p>
            <a:pPr marL="395249" indent="-243230" defTabSz="768095">
              <a:spcBef>
                <a:spcPts val="800"/>
              </a:spcBef>
              <a:defRPr sz="2688"/>
            </a:pPr>
          </a:p>
          <a:p>
            <a:pPr marL="395249" indent="-243230" defTabSz="768095">
              <a:spcBef>
                <a:spcPts val="800"/>
              </a:spcBef>
              <a:defRPr sz="2688"/>
            </a:pPr>
            <a:r>
              <a:t>RESTORE_NEUTRON(index, x, y, z, vx, vy, vz, t, sx, sy, sz, p) </a:t>
            </a:r>
          </a:p>
          <a:p>
            <a:pPr marL="395249" indent="-243230" defTabSz="768095">
              <a:spcBef>
                <a:spcPts val="800"/>
              </a:spcBef>
              <a:defRPr sz="2688"/>
            </a:pPr>
          </a:p>
          <a:p>
            <a:pPr marL="395249" indent="-243230" defTabSz="768095">
              <a:spcBef>
                <a:spcPts val="800"/>
              </a:spcBef>
              <a:defRPr sz="2688"/>
            </a:pPr>
            <a:r>
              <a:t>- index should be INDEX_CURRENT_COMP</a:t>
            </a:r>
          </a:p>
        </p:txBody>
      </p:sp>
      <p:sp>
        <p:nvSpPr>
          <p:cNvPr id="112" name="Shape 112"/>
          <p:cNvSpPr/>
          <p:nvPr>
            <p:ph type="sldNum" sz="quarter" idx="2"/>
          </p:nvPr>
        </p:nvSpPr>
        <p:spPr>
          <a:xfrm>
            <a:off x="68399" y="7211439"/>
            <a:ext cx="340008" cy="3492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3" name="scattering-of-ligh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95971" y="5725679"/>
            <a:ext cx="2416560" cy="17366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Runtime - propagation</a:t>
            </a:r>
          </a:p>
        </p:txBody>
      </p:sp>
      <p:sp>
        <p:nvSpPr>
          <p:cNvPr id="116" name="Shape 11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70534" indent="-289559"/>
            <a:r>
              <a:t>ALLOW_BACKPROP - allow negative time when propagating</a:t>
            </a:r>
          </a:p>
          <a:p>
            <a:pPr marL="470534" indent="-289559"/>
          </a:p>
          <a:p>
            <a:pPr marL="470534" indent="-289559"/>
            <a:r>
              <a:t>DISALLOW_BACKPROP - restore default behaviour</a:t>
            </a:r>
          </a:p>
          <a:p>
            <a:pPr marL="470534" indent="-289559"/>
          </a:p>
          <a:p>
            <a:pPr marL="470534" indent="-289559"/>
            <a:r>
              <a:t>PROP_DT(dt)</a:t>
            </a:r>
          </a:p>
          <a:p>
            <a:pPr marL="470534" indent="-289559"/>
          </a:p>
          <a:p>
            <a:pPr marL="470534" indent="-289559"/>
            <a:r>
              <a:t>PROP_X0 / Y0 / Z0</a:t>
            </a:r>
          </a:p>
        </p:txBody>
      </p:sp>
      <p:sp>
        <p:nvSpPr>
          <p:cNvPr id="117" name="Shape 117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8" name="A-to-B-Curved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08517" y="4267383"/>
            <a:ext cx="4204555" cy="31534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Runtime - space geometry</a:t>
            </a:r>
          </a:p>
        </p:txBody>
      </p:sp>
      <p:sp>
        <p:nvSpPr>
          <p:cNvPr id="121" name="Shape 12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01142" indent="-185318" defTabSz="585215">
              <a:spcBef>
                <a:spcPts val="600"/>
              </a:spcBef>
              <a:defRPr sz="2048"/>
            </a:pPr>
            <a:r>
              <a:t>int </a:t>
            </a:r>
            <a:r>
              <a:rPr>
                <a:solidFill>
                  <a:schemeClr val="accent2">
                    <a:satOff val="-4966"/>
                    <a:lumOff val="-10549"/>
                  </a:schemeClr>
                </a:solidFill>
              </a:rPr>
              <a:t>inside_rectangle</a:t>
            </a:r>
            <a:r>
              <a:t>(double, double, double, double)</a:t>
            </a:r>
          </a:p>
          <a:p>
            <a:pPr marL="301142" indent="-185318" defTabSz="585215">
              <a:spcBef>
                <a:spcPts val="600"/>
              </a:spcBef>
              <a:defRPr sz="2048"/>
            </a:pPr>
          </a:p>
          <a:p>
            <a:pPr marL="301142" indent="-185318" defTabSz="585215">
              <a:spcBef>
                <a:spcPts val="600"/>
              </a:spcBef>
              <a:defRPr sz="2048"/>
            </a:pPr>
            <a:r>
              <a:t>int </a:t>
            </a:r>
            <a:r>
              <a:rPr>
                <a:solidFill>
                  <a:schemeClr val="accent2">
                    <a:satOff val="-4966"/>
                    <a:lumOff val="-10549"/>
                  </a:schemeClr>
                </a:solidFill>
              </a:rPr>
              <a:t>box_intersect</a:t>
            </a:r>
            <a:r>
              <a:t>(double *dt_in, double *dt_out, double x, double y, double z, double vx, double vy, double vz, double dx, double dy, double dz)</a:t>
            </a:r>
          </a:p>
          <a:p>
            <a:pPr marL="301142" indent="-185318" defTabSz="585215">
              <a:spcBef>
                <a:spcPts val="600"/>
              </a:spcBef>
              <a:defRPr sz="2048"/>
            </a:pPr>
          </a:p>
          <a:p>
            <a:pPr marL="301142" indent="-185318" defTabSz="585215">
              <a:spcBef>
                <a:spcPts val="600"/>
              </a:spcBef>
              <a:defRPr sz="2048"/>
            </a:pPr>
            <a:r>
              <a:t>int </a:t>
            </a:r>
            <a:r>
              <a:rPr>
                <a:solidFill>
                  <a:schemeClr val="accent2">
                    <a:satOff val="-4966"/>
                    <a:lumOff val="-10549"/>
                  </a:schemeClr>
                </a:solidFill>
              </a:rPr>
              <a:t>cylinder_intersect</a:t>
            </a:r>
            <a:r>
              <a:t>(double *t0, double *t1, double x, double y, double z, double vx, double vy, double vz, double r, double h)</a:t>
            </a:r>
          </a:p>
          <a:p>
            <a:pPr marL="301142" indent="-185318" defTabSz="585215">
              <a:spcBef>
                <a:spcPts val="600"/>
              </a:spcBef>
              <a:defRPr sz="2048"/>
            </a:pPr>
          </a:p>
          <a:p>
            <a:pPr marL="301142" indent="-185318" defTabSz="585215">
              <a:spcBef>
                <a:spcPts val="600"/>
              </a:spcBef>
              <a:defRPr sz="2048"/>
            </a:pPr>
            <a:r>
              <a:t>int </a:t>
            </a:r>
            <a:r>
              <a:rPr>
                <a:solidFill>
                  <a:schemeClr val="accent2">
                    <a:satOff val="-4966"/>
                    <a:lumOff val="-10549"/>
                  </a:schemeClr>
                </a:solidFill>
              </a:rPr>
              <a:t>sphere_intersect(</a:t>
            </a:r>
            <a:r>
              <a:t>double *t0, double *t1, double x, double y, double z, double vx, double vy, double vz, double r)</a:t>
            </a:r>
          </a:p>
          <a:p>
            <a:pPr marL="301142" indent="-185318" defTabSz="585215">
              <a:spcBef>
                <a:spcPts val="600"/>
              </a:spcBef>
              <a:defRPr sz="2048"/>
            </a:pPr>
          </a:p>
          <a:p>
            <a:pPr marL="301142" indent="-185318" defTabSz="585215">
              <a:spcBef>
                <a:spcPts val="600"/>
              </a:spcBef>
              <a:defRPr sz="2048"/>
            </a:pPr>
            <a:r>
              <a:t>int </a:t>
            </a:r>
            <a:r>
              <a:rPr>
                <a:solidFill>
                  <a:schemeClr val="accent2">
                    <a:satOff val="-4966"/>
                    <a:lumOff val="-10549"/>
                  </a:schemeClr>
                </a:solidFill>
              </a:rPr>
              <a:t>plane_intersect</a:t>
            </a:r>
            <a:r>
              <a:t>(double *t, double x, double y, double z, double vx, double vy, double vz, double nx, double ny, double nz, double wx, double wy, double wz)</a:t>
            </a:r>
          </a:p>
          <a:p>
            <a:pPr marL="301142" indent="-185318" defTabSz="585215">
              <a:spcBef>
                <a:spcPts val="600"/>
              </a:spcBef>
              <a:defRPr sz="2048"/>
            </a:pPr>
          </a:p>
          <a:p>
            <a:pPr marL="301142" indent="-185318" defTabSz="585215">
              <a:spcBef>
                <a:spcPts val="600"/>
              </a:spcBef>
              <a:defRPr sz="2048"/>
            </a:pPr>
            <a:r>
              <a:t>int  </a:t>
            </a:r>
            <a:r>
              <a:rPr>
                <a:solidFill>
                  <a:schemeClr val="accent2">
                    <a:satOff val="-4966"/>
                    <a:lumOff val="-10549"/>
                  </a:schemeClr>
                </a:solidFill>
              </a:rPr>
              <a:t>off_intersect</a:t>
            </a:r>
            <a:r>
              <a:t>(double*, double*, double, double, double, double, double, double, off_struct)</a:t>
            </a:r>
          </a:p>
        </p:txBody>
      </p:sp>
      <p:sp>
        <p:nvSpPr>
          <p:cNvPr id="122" name="Shape 122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3" name="cbox_with_spher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45207" y="2752999"/>
            <a:ext cx="3349231" cy="25119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Solid angle “limitation” aka focusing</a:t>
            </a:r>
          </a:p>
        </p:txBody>
      </p:sp>
      <p:sp>
        <p:nvSpPr>
          <p:cNvPr id="126" name="Shape 12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70534" indent="-289559"/>
            <a:r>
              <a:t>randvec_target_rect(&amp;vx, &amp;vy, &amp;vz, &amp;solid_angle, tx, ty, tz, focus_xw, focus_yh, ROT_A_CURRENT_COMP);</a:t>
            </a:r>
          </a:p>
          <a:p>
            <a:pPr marL="470534" indent="-289559"/>
          </a:p>
          <a:p>
            <a:pPr marL="470534" indent="-289559"/>
            <a:r>
              <a:t>randvec_target_circle(&amp;vx, &amp;vy, &amp;vz, &amp;solid_angle, aim_x, aim_y, aim_z, focus_r);</a:t>
            </a:r>
          </a:p>
          <a:p>
            <a:pPr marL="470534" indent="-289559"/>
          </a:p>
          <a:p>
            <a:pPr marL="470534" indent="-289559"/>
            <a:r>
              <a:t>randvec_target_rect_angular(&amp;vx, &amp;vy, &amp;vz, &amp;solid_angle,aim_x, aim_y, aim_z, VarsV.aw, VarsV.ah, ROT_A_CURRENT_COMP);</a:t>
            </a:r>
          </a:p>
        </p:txBody>
      </p:sp>
      <p:sp>
        <p:nvSpPr>
          <p:cNvPr id="127" name="Shape 127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8" name="Solid_Angl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35038" y="1134883"/>
            <a:ext cx="2507941" cy="27538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focusing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20643" y="4181487"/>
            <a:ext cx="3383262" cy="25374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77823">
              <a:defRPr sz="4224"/>
            </a:lvl1pPr>
          </a:lstStyle>
          <a:p>
            <a:pPr/>
            <a:r>
              <a:t>Various other stuff is there - all sorts...</a:t>
            </a:r>
          </a:p>
        </p:txBody>
      </p:sp>
      <p:sp>
        <p:nvSpPr>
          <p:cNvPr id="132" name="Shape 13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70534" indent="-289559"/>
            <a:r>
              <a:t>MC_GETPAR(comp, par)</a:t>
            </a:r>
          </a:p>
          <a:p>
            <a:pPr marL="470534" indent="-289559"/>
            <a:r>
              <a:t>int solve_2nd_order(double *Idt,</a:t>
            </a:r>
          </a:p>
          <a:p>
            <a:pPr marL="470534" indent="-289559"/>
            <a:r>
              <a:t>    double A,  double B,  double C);</a:t>
            </a:r>
          </a:p>
          <a:p>
            <a:pPr marL="470534" indent="-289559"/>
            <a:r>
              <a:t>Read any geometry using OFF format</a:t>
            </a:r>
          </a:p>
          <a:p>
            <a:pPr marL="470534" indent="-289559"/>
            <a:r>
              <a:t>Load ascii tables</a:t>
            </a:r>
          </a:p>
          <a:p>
            <a:pPr marL="470534" indent="-289559"/>
            <a:r>
              <a:t>Choose Larmor-precession algorithm</a:t>
            </a:r>
          </a:p>
          <a:p>
            <a:pPr marL="470534" indent="-289559"/>
            <a:r>
              <a:t>...</a:t>
            </a:r>
          </a:p>
        </p:txBody>
      </p:sp>
      <p:sp>
        <p:nvSpPr>
          <p:cNvPr id="133" name="Shape 133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4" name="licoric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22480" y="5072121"/>
            <a:ext cx="3365937" cy="22573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For inspiration...</a:t>
            </a:r>
          </a:p>
        </p:txBody>
      </p:sp>
      <p:sp>
        <p:nvSpPr>
          <p:cNvPr id="137" name="Shape 13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470534" indent="-289559"/>
          </a:lstStyle>
          <a:p>
            <a:pPr/>
            <a:r>
              <a:t>Check our long list of components and look inside... Most of them are quite simple and short... Statistics:</a:t>
            </a:r>
          </a:p>
        </p:txBody>
      </p:sp>
      <p:pic>
        <p:nvPicPr>
          <p:cNvPr id="138" name="determine-lines-code-net-project-800x80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27667" y="3228802"/>
            <a:ext cx="2212889" cy="2163714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Shape 139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0" name="Comps_no_lines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7403" y="724956"/>
            <a:ext cx="5851861" cy="82811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Shared libs are also not bad...</a:t>
            </a:r>
          </a:p>
        </p:txBody>
      </p:sp>
      <p:sp>
        <p:nvSpPr>
          <p:cNvPr id="143" name="Shape 14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252460" indent="-84153" defTabSz="850391">
              <a:spcBef>
                <a:spcPts val="900"/>
              </a:spcBef>
              <a:defRPr sz="930"/>
            </a:pPr>
            <a:r>
              <a:t>      21 chopper_fermi.h</a:t>
            </a:r>
          </a:p>
          <a:p>
            <a:pPr marL="252460" indent="-84153" defTabSz="850391">
              <a:spcBef>
                <a:spcPts val="900"/>
              </a:spcBef>
              <a:defRPr sz="930"/>
            </a:pPr>
            <a:r>
              <a:t>      45 ref-lib.h</a:t>
            </a:r>
          </a:p>
          <a:p>
            <a:pPr marL="252460" indent="-84153" defTabSz="850391">
              <a:spcBef>
                <a:spcPts val="900"/>
              </a:spcBef>
              <a:defRPr sz="930"/>
            </a:pPr>
            <a:r>
              <a:t>      47 intersection.h</a:t>
            </a:r>
          </a:p>
          <a:p>
            <a:pPr marL="252460" indent="-84153" defTabSz="850391">
              <a:spcBef>
                <a:spcPts val="900"/>
              </a:spcBef>
              <a:defRPr sz="930"/>
            </a:pPr>
            <a:r>
              <a:t>      75 pol-lib.h</a:t>
            </a:r>
          </a:p>
          <a:p>
            <a:pPr marL="252460" indent="-84153" defTabSz="850391">
              <a:spcBef>
                <a:spcPts val="900"/>
              </a:spcBef>
              <a:defRPr sz="930"/>
            </a:pPr>
            <a:r>
              <a:t>      76 interoff-lib.h</a:t>
            </a:r>
          </a:p>
          <a:p>
            <a:pPr marL="252460" indent="-84153" defTabSz="850391">
              <a:spcBef>
                <a:spcPts val="900"/>
              </a:spcBef>
              <a:defRPr sz="930"/>
            </a:pPr>
            <a:r>
              <a:t>      82 adapt_tree-lib.h</a:t>
            </a:r>
          </a:p>
          <a:p>
            <a:pPr marL="252460" indent="-84153" defTabSz="850391">
              <a:spcBef>
                <a:spcPts val="900"/>
              </a:spcBef>
              <a:defRPr sz="930"/>
            </a:pPr>
            <a:r>
              <a:t>      85 ref-lib.c</a:t>
            </a:r>
          </a:p>
          <a:p>
            <a:pPr marL="252460" indent="-84153" defTabSz="850391">
              <a:spcBef>
                <a:spcPts val="900"/>
              </a:spcBef>
              <a:defRPr sz="930"/>
            </a:pPr>
            <a:r>
              <a:t>     118 vitess-lib.h</a:t>
            </a:r>
          </a:p>
          <a:p>
            <a:pPr marL="252460" indent="-84153" defTabSz="850391">
              <a:spcBef>
                <a:spcPts val="900"/>
              </a:spcBef>
              <a:defRPr sz="930"/>
            </a:pPr>
            <a:r>
              <a:t>     135 nexus-lib.h</a:t>
            </a:r>
          </a:p>
          <a:p>
            <a:pPr marL="252460" indent="-84153" defTabSz="850391">
              <a:spcBef>
                <a:spcPts val="900"/>
              </a:spcBef>
              <a:defRPr sz="930"/>
            </a:pPr>
            <a:r>
              <a:t>     156 adapt_tree-lib.c</a:t>
            </a:r>
          </a:p>
          <a:p>
            <a:pPr marL="252460" indent="-84153" defTabSz="850391">
              <a:spcBef>
                <a:spcPts val="900"/>
              </a:spcBef>
              <a:defRPr sz="930"/>
            </a:pPr>
            <a:r>
              <a:t>     174 read_table-lib.h</a:t>
            </a:r>
          </a:p>
          <a:p>
            <a:pPr marL="252460" indent="-84153" defTabSz="850391">
              <a:spcBef>
                <a:spcPts val="900"/>
              </a:spcBef>
              <a:defRPr sz="930"/>
            </a:pPr>
            <a:r>
              <a:t>     228 monitor_nd-lib.h</a:t>
            </a:r>
          </a:p>
          <a:p>
            <a:pPr marL="252460" indent="-84153" defTabSz="850391">
              <a:spcBef>
                <a:spcPts val="900"/>
              </a:spcBef>
              <a:defRPr sz="930"/>
            </a:pPr>
            <a:r>
              <a:t>     264 general.h</a:t>
            </a:r>
          </a:p>
          <a:p>
            <a:pPr marL="252460" indent="-84153" defTabSz="850391">
              <a:spcBef>
                <a:spcPts val="900"/>
              </a:spcBef>
              <a:defRPr sz="930"/>
            </a:pPr>
            <a:r>
              <a:t>     280 pol-lib.c</a:t>
            </a:r>
          </a:p>
          <a:p>
            <a:pPr marL="252460" indent="-84153" defTabSz="850391">
              <a:spcBef>
                <a:spcPts val="900"/>
              </a:spcBef>
              <a:defRPr sz="930"/>
            </a:pPr>
            <a:r>
              <a:t>     330 nexus-lib.c</a:t>
            </a:r>
          </a:p>
          <a:p>
            <a:pPr marL="252460" indent="-84153" defTabSz="850391">
              <a:spcBef>
                <a:spcPts val="900"/>
              </a:spcBef>
              <a:defRPr sz="930"/>
            </a:pPr>
            <a:r>
              <a:t>     498 vitess-lib.c</a:t>
            </a:r>
          </a:p>
          <a:p>
            <a:pPr marL="252460" indent="-84153" defTabSz="850391">
              <a:spcBef>
                <a:spcPts val="900"/>
              </a:spcBef>
              <a:defRPr sz="930"/>
            </a:pPr>
            <a:r>
              <a:t>     607 general.c</a:t>
            </a:r>
          </a:p>
          <a:p>
            <a:pPr marL="252460" indent="-84153" defTabSz="850391">
              <a:spcBef>
                <a:spcPts val="900"/>
              </a:spcBef>
              <a:defRPr sz="930"/>
            </a:pPr>
            <a:r>
              <a:t>     638 interoff-lib.c</a:t>
            </a:r>
          </a:p>
          <a:p>
            <a:pPr marL="252460" indent="-84153" defTabSz="850391">
              <a:spcBef>
                <a:spcPts val="900"/>
              </a:spcBef>
              <a:defRPr sz="930"/>
            </a:pPr>
            <a:r>
              <a:t>     699 chopper_fermi.c</a:t>
            </a:r>
          </a:p>
          <a:p>
            <a:pPr marL="252460" indent="-84153" defTabSz="850391">
              <a:spcBef>
                <a:spcPts val="900"/>
              </a:spcBef>
              <a:defRPr sz="930"/>
            </a:pPr>
            <a:r>
              <a:t>     912 intersection.c</a:t>
            </a:r>
          </a:p>
          <a:p>
            <a:pPr marL="252460" indent="-84153" defTabSz="850391">
              <a:spcBef>
                <a:spcPts val="900"/>
              </a:spcBef>
              <a:defRPr sz="930"/>
            </a:pPr>
            <a:r>
              <a:t>     991 mcstas-r.h</a:t>
            </a:r>
          </a:p>
          <a:p>
            <a:pPr marL="252460" indent="-84153" defTabSz="850391">
              <a:spcBef>
                <a:spcPts val="900"/>
              </a:spcBef>
              <a:defRPr sz="930"/>
            </a:pPr>
            <a:r>
              <a:t>    1101 read_table-lib.c</a:t>
            </a:r>
          </a:p>
          <a:p>
            <a:pPr marL="252460" indent="-84153" defTabSz="850391">
              <a:spcBef>
                <a:spcPts val="900"/>
              </a:spcBef>
              <a:defRPr sz="930"/>
            </a:pPr>
            <a:r>
              <a:t>    1688 monitor_nd-lib.c</a:t>
            </a:r>
          </a:p>
          <a:p>
            <a:pPr marL="252460" indent="-84153" defTabSz="850391">
              <a:spcBef>
                <a:spcPts val="900"/>
              </a:spcBef>
              <a:defRPr sz="930"/>
            </a:pPr>
            <a:r>
              <a:t>    5473 mcstas-r.c</a:t>
            </a:r>
          </a:p>
        </p:txBody>
      </p:sp>
      <p:sp>
        <p:nvSpPr>
          <p:cNvPr id="144" name="Shape 144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5" name="Bibliotek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93628" y="1819357"/>
            <a:ext cx="3934024" cy="30980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where-are-you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07694" y="1712887"/>
            <a:ext cx="5114231" cy="3176725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Shape 1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McStas library - where is what?</a:t>
            </a:r>
          </a:p>
        </p:txBody>
      </p:sp>
      <p:sp>
        <p:nvSpPr>
          <p:cNvPr id="149" name="Shape 14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244678" indent="-150571" defTabSz="475487">
              <a:spcBef>
                <a:spcPts val="500"/>
              </a:spcBef>
              <a:defRPr sz="1664"/>
            </a:pPr>
            <a:r>
              <a:t>/usr/share/mcstas/2.2a on Unix, Linux</a:t>
            </a:r>
          </a:p>
          <a:p>
            <a:pPr marL="244678" indent="-150571" defTabSz="475487">
              <a:spcBef>
                <a:spcPts val="500"/>
              </a:spcBef>
              <a:defRPr sz="1664"/>
            </a:pPr>
            <a:r>
              <a:t>/usr/local/mcstas/2.2a on Mac</a:t>
            </a:r>
          </a:p>
          <a:p>
            <a:pPr marL="244678" indent="-150571" defTabSz="475487">
              <a:spcBef>
                <a:spcPts val="500"/>
              </a:spcBef>
              <a:defRPr sz="1664"/>
            </a:pPr>
            <a:r>
              <a:t>c:\McStas-2.2a\lib on Windows</a:t>
            </a:r>
          </a:p>
          <a:p>
            <a:pPr marL="244678" indent="-150571" defTabSz="475487">
              <a:spcBef>
                <a:spcPts val="500"/>
              </a:spcBef>
              <a:defRPr sz="1664"/>
            </a:pPr>
          </a:p>
          <a:p>
            <a:pPr marL="244678" indent="-150571" defTabSz="475487">
              <a:spcBef>
                <a:spcPts val="500"/>
              </a:spcBef>
              <a:defRPr sz="1664"/>
            </a:pPr>
            <a:r>
              <a:t>Contents:</a:t>
            </a:r>
          </a:p>
          <a:p>
            <a:pPr marL="244678" indent="-150571" defTabSz="475487">
              <a:spcBef>
                <a:spcPts val="500"/>
              </a:spcBef>
              <a:defRPr sz="1664"/>
            </a:pPr>
          </a:p>
          <a:p>
            <a:pPr marL="244678" indent="-150571" defTabSz="475487">
              <a:spcBef>
                <a:spcPts val="500"/>
              </a:spcBef>
              <a:defRPr sz="1664"/>
            </a:pPr>
            <a:r>
              <a:t>contrib (Contributed components)</a:t>
            </a:r>
          </a:p>
          <a:p>
            <a:pPr marL="244678" indent="-150571" defTabSz="475487">
              <a:spcBef>
                <a:spcPts val="500"/>
              </a:spcBef>
              <a:defRPr sz="1664"/>
            </a:pPr>
            <a:r>
              <a:t>data (All kinds of data files)</a:t>
            </a:r>
          </a:p>
          <a:p>
            <a:pPr marL="244678" indent="-150571" defTabSz="475487">
              <a:spcBef>
                <a:spcPts val="500"/>
              </a:spcBef>
              <a:defRPr sz="1664"/>
            </a:pPr>
            <a:r>
              <a:t>doc (home of the manual &amp; component manual)</a:t>
            </a:r>
          </a:p>
          <a:p>
            <a:pPr marL="244678" indent="-150571" defTabSz="475487">
              <a:spcBef>
                <a:spcPts val="500"/>
              </a:spcBef>
              <a:defRPr sz="1664">
                <a:solidFill>
                  <a:srgbClr val="7A7A7A"/>
                </a:solidFill>
                <a:uFill>
                  <a:solidFill>
                    <a:srgbClr val="7A7A7A"/>
                  </a:solidFill>
                </a:uFill>
              </a:defRPr>
            </a:pPr>
            <a:r>
              <a:t>editors (syntax highlighting for various editors)</a:t>
            </a:r>
          </a:p>
          <a:p>
            <a:pPr marL="244678" indent="-150571" defTabSz="475487">
              <a:spcBef>
                <a:spcPts val="500"/>
              </a:spcBef>
              <a:defRPr sz="1664"/>
            </a:pPr>
            <a:r>
              <a:t>examples (example instrument files)</a:t>
            </a:r>
          </a:p>
          <a:p>
            <a:pPr marL="244678" indent="-150571" defTabSz="475487">
              <a:spcBef>
                <a:spcPts val="500"/>
              </a:spcBef>
              <a:defRPr sz="1664"/>
            </a:pPr>
            <a:r>
              <a:t>misc (misc. components) </a:t>
            </a:r>
          </a:p>
          <a:p>
            <a:pPr marL="244678" indent="-150571" defTabSz="475487">
              <a:spcBef>
                <a:spcPts val="500"/>
              </a:spcBef>
              <a:defRPr sz="1664"/>
            </a:pPr>
            <a:r>
              <a:t>monitors (monitor components)</a:t>
            </a:r>
          </a:p>
          <a:p>
            <a:pPr marL="244678" indent="-150571" defTabSz="475487">
              <a:spcBef>
                <a:spcPts val="500"/>
              </a:spcBef>
              <a:defRPr sz="1664"/>
            </a:pPr>
            <a:r>
              <a:t>obsolete (obsolete components)</a:t>
            </a:r>
          </a:p>
          <a:p>
            <a:pPr marL="244678" indent="-150571" defTabSz="475487">
              <a:spcBef>
                <a:spcPts val="500"/>
              </a:spcBef>
              <a:defRPr sz="1664"/>
            </a:pPr>
            <a:r>
              <a:t>optics (optics components)</a:t>
            </a:r>
          </a:p>
          <a:p>
            <a:pPr marL="244678" indent="-150571" defTabSz="475487">
              <a:spcBef>
                <a:spcPts val="500"/>
              </a:spcBef>
              <a:defRPr sz="1664"/>
            </a:pPr>
            <a:r>
              <a:t>samples (sample components)</a:t>
            </a:r>
          </a:p>
          <a:p>
            <a:pPr marL="244678" indent="-150571" defTabSz="475487">
              <a:spcBef>
                <a:spcPts val="500"/>
              </a:spcBef>
              <a:defRPr sz="1664"/>
            </a:pPr>
            <a:r>
              <a:t>share (shared libs, including mcstas-r.h/c)</a:t>
            </a:r>
          </a:p>
          <a:p>
            <a:pPr marL="244678" indent="-150571" defTabSz="475487">
              <a:spcBef>
                <a:spcPts val="500"/>
              </a:spcBef>
              <a:defRPr sz="1664"/>
            </a:pPr>
            <a:r>
              <a:t>sources (source components)</a:t>
            </a:r>
          </a:p>
          <a:p>
            <a:pPr marL="244678" indent="-150571" defTabSz="475487">
              <a:spcBef>
                <a:spcPts val="500"/>
              </a:spcBef>
              <a:defRPr sz="1664">
                <a:solidFill>
                  <a:srgbClr val="7A7A7A"/>
                </a:solidFill>
                <a:uFill>
                  <a:solidFill>
                    <a:srgbClr val="7A7A7A"/>
                  </a:solidFill>
                </a:uFill>
              </a:defRPr>
            </a:pPr>
            <a:r>
              <a:t>tools (perl scripts, matlab backend etc.)</a:t>
            </a:r>
          </a:p>
        </p:txBody>
      </p:sp>
      <p:sp>
        <p:nvSpPr>
          <p:cNvPr id="150" name="Shape 150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603504">
              <a:defRPr sz="2904"/>
            </a:pPr>
          </a:p>
          <a:p>
            <a:pPr lvl="1" defTabSz="603504">
              <a:defRPr sz="2904"/>
            </a:pPr>
            <a:r>
              <a:t>Let’s try writing a component!</a:t>
            </a:r>
          </a:p>
        </p:txBody>
      </p:sp>
      <p:sp>
        <p:nvSpPr>
          <p:cNvPr id="153" name="Shape 15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Starting point: Arm.comp</a:t>
            </a:r>
          </a:p>
          <a:p>
            <a:pPr/>
            <a:r>
              <a:t>Goal: Perfect mirror</a:t>
            </a:r>
          </a:p>
        </p:txBody>
      </p:sp>
      <p:sp>
        <p:nvSpPr>
          <p:cNvPr id="154" name="Shape 154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Topics</a:t>
            </a:r>
          </a:p>
        </p:txBody>
      </p:sp>
      <p:sp>
        <p:nvSpPr>
          <p:cNvPr id="60" name="Shape 6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70534" indent="-289559"/>
          </a:p>
          <a:p>
            <a:pPr marL="470534" indent="-289559"/>
            <a:r>
              <a:t>Important runtime library macros/functions</a:t>
            </a:r>
          </a:p>
          <a:p>
            <a:pPr marL="470534" indent="-289559"/>
          </a:p>
          <a:p>
            <a:pPr marL="470534" indent="-289559"/>
            <a:r>
              <a:t>Important component details</a:t>
            </a:r>
          </a:p>
          <a:p>
            <a:pPr marL="470534" indent="-289559"/>
          </a:p>
          <a:p>
            <a:pPr marL="470534" indent="-289559"/>
            <a:r>
              <a:t>Let’s write a simplistic example component</a:t>
            </a:r>
          </a:p>
        </p:txBody>
      </p:sp>
      <p:sp>
        <p:nvSpPr>
          <p:cNvPr id="61" name="Shape 61"/>
          <p:cNvSpPr/>
          <p:nvPr>
            <p:ph type="sldNum" sz="quarter" idx="2"/>
          </p:nvPr>
        </p:nvSpPr>
        <p:spPr>
          <a:xfrm>
            <a:off x="68399" y="7211439"/>
            <a:ext cx="229838" cy="3492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book_stack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24169" y="1226701"/>
            <a:ext cx="2043329" cy="1804941"/>
          </a:xfrm>
          <a:prstGeom prst="rect">
            <a:avLst/>
          </a:prstGeom>
          <a:ln w="12700">
            <a:miter lim="400000"/>
          </a:ln>
        </p:spPr>
      </p:pic>
      <p:sp>
        <p:nvSpPr>
          <p:cNvPr id="64" name="Shape 6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905255">
              <a:defRPr sz="4356"/>
            </a:lvl1pPr>
          </a:lstStyle>
          <a:p>
            <a:pPr/>
            <a:r>
              <a:t>McStas internals 1) Runtime libraries</a:t>
            </a:r>
          </a:p>
        </p:txBody>
      </p:sp>
      <p:sp>
        <p:nvSpPr>
          <p:cNvPr id="65" name="Shape 6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216446" indent="-133197" defTabSz="420623">
              <a:spcBef>
                <a:spcPts val="400"/>
              </a:spcBef>
              <a:defRPr sz="1472"/>
            </a:pPr>
            <a:r>
              <a:t>Typically originates from one or a few (big) components</a:t>
            </a:r>
          </a:p>
          <a:p>
            <a:pPr marL="216446" indent="-133197" defTabSz="420623">
              <a:spcBef>
                <a:spcPts val="400"/>
              </a:spcBef>
              <a:defRPr sz="1472"/>
            </a:pPr>
            <a:r>
              <a:t>Resides in $MCSTAS/share</a:t>
            </a:r>
          </a:p>
          <a:p>
            <a:pPr marL="216446" indent="-133197" defTabSz="420623">
              <a:spcBef>
                <a:spcPts val="400"/>
              </a:spcBef>
              <a:defRPr sz="1472"/>
            </a:pPr>
            <a:r>
              <a:t>C-style library with .c and .h files</a:t>
            </a:r>
          </a:p>
          <a:p>
            <a:pPr marL="216446" indent="-133197" defTabSz="420623">
              <a:spcBef>
                <a:spcPts val="400"/>
              </a:spcBef>
              <a:defRPr sz="1472"/>
            </a:pPr>
            <a:r>
              <a:t>List from 2.2a (most important listed):</a:t>
            </a:r>
          </a:p>
          <a:p>
            <a:pPr lvl="2" marL="375932" indent="-126187" defTabSz="420623">
              <a:spcBef>
                <a:spcPts val="400"/>
              </a:spcBef>
              <a:defRPr sz="1472"/>
            </a:pPr>
          </a:p>
          <a:p>
            <a:pPr lvl="2" marL="375932" indent="-126187" defTabSz="420623">
              <a:spcBef>
                <a:spcPts val="400"/>
              </a:spcBef>
              <a:defRPr sz="1472"/>
            </a:pPr>
            <a:r>
              <a:t>mccode-r.c / mccode-r.h - common with McXtrace, used by all instrs</a:t>
            </a:r>
          </a:p>
          <a:p>
            <a:pPr lvl="2" marL="375932" indent="-126187" defTabSz="420623">
              <a:spcBef>
                <a:spcPts val="400"/>
              </a:spcBef>
              <a:defRPr sz="1472"/>
            </a:pPr>
            <a:r>
              <a:t>mcstas-r.c / mcstas-r.h - neutron specifics, used by all inserts</a:t>
            </a:r>
          </a:p>
          <a:p>
            <a:pPr lvl="2" marL="375932" indent="-126187" defTabSz="420623">
              <a:spcBef>
                <a:spcPts val="400"/>
              </a:spcBef>
              <a:defRPr sz="1472"/>
            </a:pPr>
          </a:p>
          <a:p>
            <a:pPr lvl="2" marL="375932" indent="-126187" defTabSz="420623">
              <a:spcBef>
                <a:spcPts val="400"/>
              </a:spcBef>
              <a:defRPr sz="1472"/>
            </a:pPr>
            <a:r>
              <a:t>read_table-lib.c / read_table-lib.h - Used by comps reading files, e.g. samples</a:t>
            </a:r>
          </a:p>
          <a:p>
            <a:pPr lvl="2" marL="375932" indent="-126187" defTabSz="420623">
              <a:spcBef>
                <a:spcPts val="400"/>
              </a:spcBef>
              <a:defRPr sz="1472"/>
            </a:pPr>
            <a:r>
              <a:t>interoff-lib.c / interoff-lib.h - Used by “any shape” components</a:t>
            </a:r>
          </a:p>
          <a:p>
            <a:pPr lvl="2" marL="375932" indent="-126187" defTabSz="420623">
              <a:spcBef>
                <a:spcPts val="400"/>
              </a:spcBef>
              <a:defRPr sz="1472"/>
            </a:pPr>
          </a:p>
          <a:p>
            <a:pPr lvl="2" marL="375932" indent="-126187" defTabSz="420623">
              <a:spcBef>
                <a:spcPts val="400"/>
              </a:spcBef>
              <a:defRPr sz="1472"/>
            </a:pPr>
            <a:r>
              <a:t>monitor_nd-lib.c / monitor_nd-lib.h - Used when using Monitor_nD and relatives</a:t>
            </a:r>
          </a:p>
          <a:p>
            <a:pPr lvl="2" marL="375932" indent="-126187" defTabSz="420623">
              <a:spcBef>
                <a:spcPts val="400"/>
              </a:spcBef>
              <a:defRPr sz="1472"/>
            </a:pPr>
          </a:p>
          <a:p>
            <a:pPr lvl="2" marL="375932" indent="-126187" defTabSz="420623">
              <a:spcBef>
                <a:spcPts val="400"/>
              </a:spcBef>
              <a:defRPr sz="1472"/>
            </a:pPr>
            <a:r>
              <a:t>ref-lib.c / ref-lib.h - Used by reflecting optics</a:t>
            </a:r>
          </a:p>
          <a:p>
            <a:pPr lvl="2" marL="375932" indent="-126187" defTabSz="420623">
              <a:spcBef>
                <a:spcPts val="400"/>
              </a:spcBef>
              <a:defRPr sz="1472"/>
            </a:pPr>
          </a:p>
          <a:p>
            <a:pPr lvl="2" marL="375932" indent="-126187" defTabSz="420623">
              <a:spcBef>
                <a:spcPts val="400"/>
              </a:spcBef>
              <a:defRPr sz="1472"/>
            </a:pPr>
            <a:r>
              <a:t>interpolation.c / interpolation.h - interpolation library</a:t>
            </a:r>
          </a:p>
          <a:p>
            <a:pPr lvl="2" marL="375932" indent="-126187" defTabSz="420623">
              <a:spcBef>
                <a:spcPts val="400"/>
              </a:spcBef>
              <a:defRPr sz="1472"/>
            </a:pPr>
          </a:p>
          <a:p>
            <a:pPr lvl="2" marL="375932" indent="-126187" defTabSz="420623">
              <a:spcBef>
                <a:spcPts val="400"/>
              </a:spcBef>
              <a:defRPr sz="1472"/>
            </a:pPr>
            <a:r>
              <a:t>nexus-lib.c / nexus-lib.h - NeXus Data format</a:t>
            </a:r>
          </a:p>
          <a:p>
            <a:pPr lvl="2" marL="375932" indent="-126187" defTabSz="420623">
              <a:spcBef>
                <a:spcPts val="400"/>
              </a:spcBef>
              <a:defRPr sz="1472"/>
            </a:pPr>
          </a:p>
          <a:p>
            <a:pPr lvl="2" marL="375932" indent="-126187" defTabSz="420623">
              <a:spcBef>
                <a:spcPts val="400"/>
              </a:spcBef>
              <a:defRPr sz="1472"/>
            </a:pPr>
            <a:r>
              <a:t>pol-lib.c / pol-lib.h - Polarization</a:t>
            </a:r>
          </a:p>
          <a:p>
            <a:pPr lvl="2" marL="375932" indent="-126187" defTabSz="420623">
              <a:spcBef>
                <a:spcPts val="400"/>
              </a:spcBef>
              <a:defRPr sz="1472"/>
            </a:pPr>
            <a:r>
              <a:t>ref-lib.c / ref-lib.h (-”- but should be generalized for e.g. Guides)</a:t>
            </a:r>
          </a:p>
          <a:p>
            <a:pPr marL="216446" indent="-133197" defTabSz="420623">
              <a:spcBef>
                <a:spcPts val="400"/>
              </a:spcBef>
              <a:defRPr sz="1472"/>
            </a:pPr>
          </a:p>
          <a:p>
            <a:pPr lvl="2" marL="375932" indent="-126187" defTabSz="420623">
              <a:spcBef>
                <a:spcPts val="400"/>
              </a:spcBef>
              <a:defRPr sz="1472"/>
            </a:pPr>
            <a:r>
              <a:t>adapt_tree-lib.c / adapt_tree-lib.h - Adaptive source</a:t>
            </a:r>
          </a:p>
        </p:txBody>
      </p:sp>
      <p:sp>
        <p:nvSpPr>
          <p:cNvPr id="66" name="Shape 66"/>
          <p:cNvSpPr/>
          <p:nvPr>
            <p:ph type="sldNum" sz="quarter" idx="2"/>
          </p:nvPr>
        </p:nvSpPr>
        <p:spPr>
          <a:xfrm>
            <a:off x="68399" y="7211439"/>
            <a:ext cx="229838" cy="3492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book_stack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24169" y="1226701"/>
            <a:ext cx="2043329" cy="1804941"/>
          </a:xfrm>
          <a:prstGeom prst="rect">
            <a:avLst/>
          </a:prstGeom>
          <a:ln w="12700">
            <a:miter lim="400000"/>
          </a:ln>
        </p:spPr>
      </p:pic>
      <p:sp>
        <p:nvSpPr>
          <p:cNvPr id="69" name="Shape 6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40663">
              <a:defRPr sz="3564"/>
            </a:lvl1pPr>
          </a:lstStyle>
          <a:p>
            <a:pPr/>
            <a:r>
              <a:t>McStas internals 1) Runtime libraries, ‘share’</a:t>
            </a:r>
          </a:p>
        </p:txBody>
      </p:sp>
      <p:sp>
        <p:nvSpPr>
          <p:cNvPr id="70" name="Shape 7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216446" indent="-133197" defTabSz="420623">
              <a:spcBef>
                <a:spcPts val="400"/>
              </a:spcBef>
              <a:defRPr sz="1472"/>
            </a:pPr>
            <a:r>
              <a:t>Typically originates from one or a few (big) components</a:t>
            </a:r>
          </a:p>
          <a:p>
            <a:pPr marL="216446" indent="-133197" defTabSz="420623">
              <a:spcBef>
                <a:spcPts val="400"/>
              </a:spcBef>
              <a:defRPr sz="1472"/>
            </a:pPr>
            <a:r>
              <a:t>Resides in $MCSTAS/share</a:t>
            </a:r>
          </a:p>
          <a:p>
            <a:pPr marL="216446" indent="-133197" defTabSz="420623">
              <a:spcBef>
                <a:spcPts val="400"/>
              </a:spcBef>
              <a:defRPr sz="1472"/>
            </a:pPr>
            <a:r>
              <a:t>C-style library with .c and .h files</a:t>
            </a:r>
          </a:p>
          <a:p>
            <a:pPr marL="216446" indent="-133197" defTabSz="420623">
              <a:spcBef>
                <a:spcPts val="400"/>
              </a:spcBef>
              <a:defRPr sz="1472"/>
            </a:pPr>
            <a:r>
              <a:t>List from 2.2a (most important listed):</a:t>
            </a:r>
          </a:p>
          <a:p>
            <a:pPr lvl="2" marL="375932" indent="-126187" defTabSz="420623">
              <a:spcBef>
                <a:spcPts val="400"/>
              </a:spcBef>
              <a:defRPr sz="1472"/>
            </a:pPr>
          </a:p>
          <a:p>
            <a:pPr lvl="2" marL="375932" indent="-126187" defTabSz="420623">
              <a:spcBef>
                <a:spcPts val="400"/>
              </a:spcBef>
              <a:defRPr sz="1472"/>
            </a:pPr>
            <a:r>
              <a:t>mccode-r.c / mccode-r.h - common with McXtrace, used by all instrs</a:t>
            </a:r>
          </a:p>
          <a:p>
            <a:pPr lvl="2" marL="375932" indent="-126187" defTabSz="420623">
              <a:spcBef>
                <a:spcPts val="400"/>
              </a:spcBef>
              <a:defRPr sz="1472"/>
            </a:pPr>
            <a:r>
              <a:t>mcstas-r.c / mcstas-r.h - neutron specifics, used by all inserts</a:t>
            </a:r>
          </a:p>
          <a:p>
            <a:pPr lvl="2" marL="375932" indent="-126187" defTabSz="420623">
              <a:spcBef>
                <a:spcPts val="400"/>
              </a:spcBef>
              <a:defRPr sz="1472"/>
            </a:pPr>
          </a:p>
          <a:p>
            <a:pPr lvl="2" marL="375932" indent="-126187" defTabSz="420623">
              <a:spcBef>
                <a:spcPts val="400"/>
              </a:spcBef>
              <a:defRPr sz="1472"/>
            </a:pPr>
            <a:r>
              <a:t>read_table-lib.c / read_table-lib.h - Used by comps reading files, e.g. samples</a:t>
            </a:r>
          </a:p>
          <a:p>
            <a:pPr lvl="2" marL="375932" indent="-126187" defTabSz="420623">
              <a:spcBef>
                <a:spcPts val="400"/>
              </a:spcBef>
              <a:defRPr sz="1472"/>
            </a:pPr>
            <a:r>
              <a:t>interoff-lib.c / interoff-lib.h - Used by “any shape” components</a:t>
            </a:r>
          </a:p>
          <a:p>
            <a:pPr lvl="2" marL="375932" indent="-126187" defTabSz="420623">
              <a:spcBef>
                <a:spcPts val="400"/>
              </a:spcBef>
              <a:defRPr sz="1472"/>
            </a:pPr>
          </a:p>
          <a:p>
            <a:pPr lvl="2" marL="375932" indent="-126187" defTabSz="420623">
              <a:spcBef>
                <a:spcPts val="400"/>
              </a:spcBef>
              <a:defRPr sz="1472"/>
            </a:pPr>
            <a:r>
              <a:t>monitor_nd-lib.c / monitor_nd-lib.h - Used when using Monitor_nD and relatives</a:t>
            </a:r>
          </a:p>
          <a:p>
            <a:pPr lvl="2" marL="375932" indent="-126187" defTabSz="420623">
              <a:spcBef>
                <a:spcPts val="400"/>
              </a:spcBef>
              <a:defRPr sz="1472"/>
            </a:pPr>
          </a:p>
          <a:p>
            <a:pPr lvl="2" marL="375932" indent="-126187" defTabSz="420623">
              <a:spcBef>
                <a:spcPts val="400"/>
              </a:spcBef>
              <a:defRPr sz="1472"/>
            </a:pPr>
            <a:r>
              <a:t>ref-lib.c / ref-lib.h - Used by reflecting optics</a:t>
            </a:r>
          </a:p>
          <a:p>
            <a:pPr lvl="2" marL="375932" indent="-126187" defTabSz="420623">
              <a:spcBef>
                <a:spcPts val="400"/>
              </a:spcBef>
              <a:defRPr sz="1472"/>
            </a:pPr>
          </a:p>
          <a:p>
            <a:pPr lvl="2" marL="375932" indent="-126187" defTabSz="420623">
              <a:spcBef>
                <a:spcPts val="400"/>
              </a:spcBef>
              <a:defRPr sz="1472"/>
            </a:pPr>
            <a:r>
              <a:t>interpolation.c / interpolation.h - interpolation library</a:t>
            </a:r>
          </a:p>
          <a:p>
            <a:pPr lvl="2" marL="375932" indent="-126187" defTabSz="420623">
              <a:spcBef>
                <a:spcPts val="400"/>
              </a:spcBef>
              <a:defRPr sz="1472"/>
            </a:pPr>
          </a:p>
          <a:p>
            <a:pPr lvl="2" marL="375932" indent="-126187" defTabSz="420623">
              <a:spcBef>
                <a:spcPts val="400"/>
              </a:spcBef>
              <a:defRPr sz="1472"/>
            </a:pPr>
            <a:r>
              <a:t>nexus-lib.c / nexus-lib.h - NeXus Data format</a:t>
            </a:r>
          </a:p>
          <a:p>
            <a:pPr lvl="2" marL="375932" indent="-126187" defTabSz="420623">
              <a:spcBef>
                <a:spcPts val="400"/>
              </a:spcBef>
              <a:defRPr sz="1472"/>
            </a:pPr>
          </a:p>
          <a:p>
            <a:pPr lvl="2" marL="375932" indent="-126187" defTabSz="420623">
              <a:spcBef>
                <a:spcPts val="400"/>
              </a:spcBef>
              <a:defRPr sz="1472"/>
            </a:pPr>
            <a:r>
              <a:t>pol-lib.c / pol-lib.h - Polarization</a:t>
            </a:r>
          </a:p>
          <a:p>
            <a:pPr lvl="2" marL="375932" indent="-126187" defTabSz="420623">
              <a:spcBef>
                <a:spcPts val="400"/>
              </a:spcBef>
              <a:defRPr sz="1472"/>
            </a:pPr>
            <a:r>
              <a:t>ref-lib.c / ref-lib.h (-”- but should be generalized for e.g. Guides)</a:t>
            </a:r>
          </a:p>
          <a:p>
            <a:pPr marL="216446" indent="-133197" defTabSz="420623">
              <a:spcBef>
                <a:spcPts val="400"/>
              </a:spcBef>
              <a:defRPr sz="1472"/>
            </a:pPr>
          </a:p>
          <a:p>
            <a:pPr lvl="2" marL="375932" indent="-126187" defTabSz="420623">
              <a:spcBef>
                <a:spcPts val="400"/>
              </a:spcBef>
              <a:defRPr sz="1472"/>
            </a:pPr>
            <a:r>
              <a:t>adapt_tree-lib.c / adapt_tree-lib.h - Adaptive source</a:t>
            </a:r>
          </a:p>
        </p:txBody>
      </p:sp>
      <p:sp>
        <p:nvSpPr>
          <p:cNvPr id="71" name="Shape 71"/>
          <p:cNvSpPr/>
          <p:nvPr>
            <p:ph type="sldNum" sz="quarter" idx="2"/>
          </p:nvPr>
        </p:nvSpPr>
        <p:spPr>
          <a:xfrm>
            <a:off x="68399" y="7211439"/>
            <a:ext cx="229838" cy="3492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72" name="Shape 72"/>
          <p:cNvSpPr/>
          <p:nvPr/>
        </p:nvSpPr>
        <p:spPr>
          <a:xfrm>
            <a:off x="172490" y="2979131"/>
            <a:ext cx="9616106" cy="2888585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2">
                <a:satOff val="-4966"/>
                <a:lumOff val="-10549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300">
                <a:solidFill>
                  <a:schemeClr val="accent2">
                    <a:satOff val="-4966"/>
                    <a:lumOff val="-10549"/>
                  </a:schemeClr>
                </a:solidFill>
              </a:defRPr>
            </a:pPr>
            <a:r>
              <a:t>Windows - c:\mcstas-2.2a\lib\</a:t>
            </a:r>
          </a:p>
          <a:p>
            <a:pPr>
              <a:defRPr sz="2300">
                <a:solidFill>
                  <a:schemeClr val="accent2">
                    <a:satOff val="-4966"/>
                    <a:lumOff val="-10549"/>
                  </a:schemeClr>
                </a:solidFill>
              </a:defRPr>
            </a:pPr>
          </a:p>
          <a:p>
            <a:pPr>
              <a:defRPr sz="2300">
                <a:solidFill>
                  <a:schemeClr val="accent2">
                    <a:satOff val="-4966"/>
                    <a:lumOff val="-10549"/>
                  </a:schemeClr>
                </a:solidFill>
              </a:defRPr>
            </a:pPr>
            <a:r>
              <a:t>Mac OS X - /Application/McStas-2.2.a/Contents/Resources/mcstas/2.2a/</a:t>
            </a:r>
          </a:p>
          <a:p>
            <a:pPr>
              <a:defRPr sz="2300">
                <a:solidFill>
                  <a:schemeClr val="accent2">
                    <a:satOff val="-4966"/>
                    <a:lumOff val="-10549"/>
                  </a:schemeClr>
                </a:solidFill>
              </a:defRPr>
            </a:pPr>
            <a:r>
              <a:t>(also as link in /usr/local/mcstas/2.2a/</a:t>
            </a:r>
          </a:p>
          <a:p>
            <a:pPr>
              <a:defRPr sz="2300">
                <a:solidFill>
                  <a:schemeClr val="accent2">
                    <a:satOff val="-4966"/>
                    <a:lumOff val="-10549"/>
                  </a:schemeClr>
                </a:solidFill>
              </a:defRPr>
            </a:pPr>
          </a:p>
          <a:p>
            <a:pPr>
              <a:defRPr sz="2300">
                <a:solidFill>
                  <a:schemeClr val="accent2">
                    <a:satOff val="-4966"/>
                    <a:lumOff val="-10549"/>
                  </a:schemeClr>
                </a:solidFill>
              </a:defRPr>
            </a:pPr>
            <a:r>
              <a:t>Debian, Ubuntu etc. - /usr/share/mcstas/2.2a/</a:t>
            </a:r>
          </a:p>
          <a:p>
            <a:pPr>
              <a:defRPr sz="2300">
                <a:solidFill>
                  <a:schemeClr val="accent2">
                    <a:satOff val="-4966"/>
                    <a:lumOff val="-10549"/>
                  </a:schemeClr>
                </a:solidFill>
              </a:defRPr>
            </a:pPr>
          </a:p>
          <a:p>
            <a:pPr>
              <a:defRPr sz="2300">
                <a:solidFill>
                  <a:schemeClr val="accent2">
                    <a:satOff val="-4966"/>
                    <a:lumOff val="-10549"/>
                  </a:schemeClr>
                </a:solidFill>
              </a:defRPr>
            </a:pPr>
            <a:r>
              <a:t>Other Unix - /usr/local/mcstas/2.2a/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cutcaster-photo-800796376-Person-symbol-run-time-race-against-clock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78553" y="1654096"/>
            <a:ext cx="2528741" cy="1927463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Shape 7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22376">
              <a:defRPr sz="3476"/>
            </a:lvl1pPr>
          </a:lstStyle>
          <a:p>
            <a:pPr/>
            <a:r>
              <a:t>McStas internals 2) Important runtime libraries</a:t>
            </a:r>
          </a:p>
        </p:txBody>
      </p:sp>
      <p:sp>
        <p:nvSpPr>
          <p:cNvPr id="76" name="Shape 7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28186" indent="-263499" defTabSz="832104">
              <a:spcBef>
                <a:spcPts val="900"/>
              </a:spcBef>
              <a:defRPr sz="2912"/>
            </a:pPr>
            <a:r>
              <a:t>Let’s look at the so-called mcstas runtime or mccode-r.h/c + mcstas-r.h / c</a:t>
            </a:r>
          </a:p>
          <a:p>
            <a:pPr marL="428186" indent="-263499" defTabSz="832104">
              <a:spcBef>
                <a:spcPts val="900"/>
              </a:spcBef>
              <a:defRPr sz="2912"/>
            </a:pPr>
          </a:p>
          <a:p>
            <a:pPr marL="428186" indent="-263499" defTabSz="832104">
              <a:spcBef>
                <a:spcPts val="900"/>
              </a:spcBef>
              <a:defRPr sz="2912"/>
            </a:pPr>
            <a:r>
              <a:t>Types of content:</a:t>
            </a:r>
          </a:p>
          <a:p>
            <a:pPr lvl="1" marL="592874" indent="-263499" defTabSz="832104">
              <a:spcBef>
                <a:spcPts val="900"/>
              </a:spcBef>
              <a:defRPr sz="2912"/>
            </a:pPr>
            <a:r>
              <a:t>Inclusion of basic c-libs e.g. math.h</a:t>
            </a:r>
          </a:p>
          <a:p>
            <a:pPr lvl="1" marL="592874" indent="-263499" defTabSz="832104">
              <a:spcBef>
                <a:spcPts val="900"/>
              </a:spcBef>
              <a:defRPr sz="2912"/>
            </a:pPr>
            <a:r>
              <a:t>Portability issues i.e. Linux vs. Mac vs. Win32 specifics (pathdefs, signals, blah, blah...)</a:t>
            </a:r>
          </a:p>
          <a:p>
            <a:pPr lvl="1" marL="592874" indent="-263499" defTabSz="832104">
              <a:spcBef>
                <a:spcPts val="900"/>
              </a:spcBef>
              <a:defRPr sz="2912"/>
            </a:pPr>
            <a:r>
              <a:t>Interoperability with other codes, e.g. DANSE</a:t>
            </a:r>
          </a:p>
          <a:p>
            <a:pPr lvl="1" marL="592874" indent="-263499" defTabSz="832104">
              <a:spcBef>
                <a:spcPts val="900"/>
              </a:spcBef>
              <a:defRPr sz="2912"/>
            </a:pPr>
            <a:r>
              <a:t>I/O and data output formats</a:t>
            </a:r>
          </a:p>
          <a:p>
            <a:pPr lvl="1" marL="592874" indent="-263499" defTabSz="832104">
              <a:spcBef>
                <a:spcPts val="900"/>
              </a:spcBef>
              <a:defRPr sz="2912"/>
            </a:pPr>
            <a:r>
              <a:t>MPI (parallel computing)</a:t>
            </a:r>
          </a:p>
          <a:p>
            <a:pPr lvl="1" marL="592874" indent="-263499" defTabSz="832104">
              <a:spcBef>
                <a:spcPts val="900"/>
              </a:spcBef>
              <a:defRPr sz="2912"/>
            </a:pPr>
            <a:r>
              <a:t>Various useful user macros - you will see the list shortly</a:t>
            </a:r>
          </a:p>
        </p:txBody>
      </p:sp>
      <p:sp>
        <p:nvSpPr>
          <p:cNvPr id="77" name="Shape 77"/>
          <p:cNvSpPr/>
          <p:nvPr>
            <p:ph type="sldNum" sz="quarter" idx="2"/>
          </p:nvPr>
        </p:nvSpPr>
        <p:spPr>
          <a:xfrm>
            <a:off x="68399" y="7211439"/>
            <a:ext cx="229838" cy="3492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Runtime - constants</a:t>
            </a:r>
          </a:p>
        </p:txBody>
      </p:sp>
      <p:sp>
        <p:nvSpPr>
          <p:cNvPr id="80" name="Shape 8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289559" indent="-108584">
              <a:defRPr sz="1200"/>
            </a:pPr>
            <a:r>
              <a:t>#define RAD2MIN  ((180*60)/PI)</a:t>
            </a:r>
          </a:p>
          <a:p>
            <a:pPr marL="289559" indent="-108584">
              <a:defRPr sz="1200"/>
            </a:pPr>
            <a:r>
              <a:t>#define MIN2RAD  (PI/(180*60))</a:t>
            </a:r>
          </a:p>
          <a:p>
            <a:pPr marL="289559" indent="-108584">
              <a:defRPr sz="1200"/>
            </a:pPr>
            <a:r>
              <a:t>#define DEG2RAD  (PI/180)</a:t>
            </a:r>
          </a:p>
          <a:p>
            <a:pPr marL="289559" indent="-108584">
              <a:defRPr sz="1200"/>
            </a:pPr>
            <a:r>
              <a:t>#define RAD2DEG  (180/PI)</a:t>
            </a:r>
          </a:p>
          <a:p>
            <a:pPr marL="289559" indent="-108584">
              <a:defRPr sz="1200"/>
            </a:pPr>
            <a:r>
              <a:t>#define AA2MS    629.622368        /* Convert k[1/AA] to v[m/s] */</a:t>
            </a:r>
          </a:p>
          <a:p>
            <a:pPr marL="289559" indent="-108584">
              <a:defRPr sz="1200"/>
            </a:pPr>
            <a:r>
              <a:t>#define MS2AA    1.58825361e-3     /* Convert v[m/s] to k[1/AA] */</a:t>
            </a:r>
          </a:p>
          <a:p>
            <a:pPr marL="289559" indent="-108584">
              <a:defRPr sz="1200"/>
            </a:pPr>
            <a:r>
              <a:t>#define K2V      AA2MS</a:t>
            </a:r>
          </a:p>
          <a:p>
            <a:pPr marL="289559" indent="-108584">
              <a:defRPr sz="1200"/>
            </a:pPr>
            <a:r>
              <a:t>#define V2K      MS2AA</a:t>
            </a:r>
          </a:p>
          <a:p>
            <a:pPr marL="289559" indent="-108584">
              <a:defRPr sz="1200"/>
            </a:pPr>
            <a:r>
              <a:t>#define Q2V      AA2MS</a:t>
            </a:r>
          </a:p>
          <a:p>
            <a:pPr marL="289559" indent="-108584">
              <a:defRPr sz="1200"/>
            </a:pPr>
            <a:r>
              <a:t>#define V2Q      MS2AA</a:t>
            </a:r>
          </a:p>
          <a:p>
            <a:pPr marL="289559" indent="-108584">
              <a:defRPr sz="1200"/>
            </a:pPr>
            <a:r>
              <a:t>#define SE2V     437.393377        /* Convert sqrt(E)[meV] to v[m/s] */</a:t>
            </a:r>
          </a:p>
          <a:p>
            <a:pPr marL="289559" indent="-108584">
              <a:defRPr sz="1200"/>
            </a:pPr>
            <a:r>
              <a:t>#define VS2E     5.22703725e-6     /* Convert (v[m/s])**2 to E[meV] */</a:t>
            </a:r>
          </a:p>
          <a:p>
            <a:pPr marL="289559" indent="-108584">
              <a:defRPr sz="1200"/>
            </a:pPr>
            <a:r>
              <a:t>#define FWHM2RMS 0.424660900144    /* Convert between full-width-half-max and */</a:t>
            </a:r>
          </a:p>
          <a:p>
            <a:pPr marL="289559" indent="-108584">
              <a:defRPr sz="1200"/>
            </a:pPr>
            <a:r>
              <a:t>#define RMS2FWHM 2.35482004503     /* root-mean-square (standard deviation) */</a:t>
            </a:r>
          </a:p>
          <a:p>
            <a:pPr marL="289559" indent="-108584">
              <a:defRPr sz="1200"/>
            </a:pPr>
            <a:r>
              <a:t>#define HBAR     1.05457168e-34    /* [Js] h bar Planck constant CODATA 2002 */</a:t>
            </a:r>
          </a:p>
          <a:p>
            <a:pPr marL="289559" indent="-108584">
              <a:defRPr sz="1200"/>
            </a:pPr>
            <a:r>
              <a:t>#define MNEUTRON 1.67492728e-27    /* [kg] mass of neutron CODATA 2002 */</a:t>
            </a:r>
          </a:p>
          <a:p>
            <a:pPr marL="289559" indent="-108584">
              <a:defRPr sz="1200"/>
            </a:pPr>
            <a:r>
              <a:t>#define GRAVITY  9.81              /* [m/s^2] gravitational acceleration */</a:t>
            </a:r>
          </a:p>
          <a:p>
            <a:pPr marL="289559" indent="-108584">
              <a:defRPr sz="1200"/>
            </a:pPr>
            <a:r>
              <a:t># define PI M_PI</a:t>
            </a:r>
          </a:p>
          <a:p>
            <a:pPr marL="289559" indent="-108584">
              <a:defRPr sz="1200"/>
            </a:pPr>
            <a:r>
              <a:t># define PI 3.14159265358979323846</a:t>
            </a:r>
          </a:p>
        </p:txBody>
      </p:sp>
      <p:sp>
        <p:nvSpPr>
          <p:cNvPr id="81" name="Shape 81"/>
          <p:cNvSpPr/>
          <p:nvPr>
            <p:ph type="sldNum" sz="quarter" idx="2"/>
          </p:nvPr>
        </p:nvSpPr>
        <p:spPr>
          <a:xfrm>
            <a:off x="68399" y="7211439"/>
            <a:ext cx="229838" cy="3492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2" name="6a00d8341bf8f353ef01310f9e1d4f970c-800wi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79777" y="424495"/>
            <a:ext cx="3206230" cy="21374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Runtime - Matrix/vector</a:t>
            </a:r>
          </a:p>
        </p:txBody>
      </p:sp>
      <p:sp>
        <p:nvSpPr>
          <p:cNvPr id="85" name="Shape 8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195453" indent="-65151" defTabSz="658368">
              <a:spcBef>
                <a:spcPts val="700"/>
              </a:spcBef>
              <a:defRPr sz="720"/>
            </a:pPr>
            <a:r>
              <a:t>vec_prod(&amp;x, &amp;y, &amp;z, x1, y1, z1, x2, y2, z2)</a:t>
            </a:r>
          </a:p>
          <a:p>
            <a:pPr marL="195453" indent="-65151" defTabSz="658368">
              <a:spcBef>
                <a:spcPts val="700"/>
              </a:spcBef>
              <a:defRPr sz="720"/>
            </a:pPr>
            <a:r>
              <a:t>double scalar_prod(x1, y1, z1, x2, y2, z2)</a:t>
            </a:r>
          </a:p>
          <a:p>
            <a:pPr marL="195453" indent="-65151" defTabSz="658368">
              <a:spcBef>
                <a:spcPts val="700"/>
              </a:spcBef>
              <a:defRPr sz="720"/>
            </a:pPr>
            <a:r>
              <a:t>NORM(&amp;x,&amp;y,&amp;z)</a:t>
            </a:r>
          </a:p>
          <a:p>
            <a:pPr marL="195453" indent="-65151" defTabSz="658368">
              <a:spcBef>
                <a:spcPts val="700"/>
              </a:spcBef>
              <a:defRPr sz="720"/>
            </a:pPr>
            <a:r>
              <a:t>rotate(&amp;x, &amp;y, &amp;z, vx, vy, vz, phi, ax, ay, az)</a:t>
            </a:r>
          </a:p>
          <a:p>
            <a:pPr marL="195453" indent="-65151" defTabSz="658368">
              <a:spcBef>
                <a:spcPts val="700"/>
              </a:spcBef>
              <a:defRPr sz="720"/>
            </a:pPr>
            <a:r>
              <a:t>mirror(&amp;x,&amp;y,&amp;z,rx,ry,rz,nx,ny,nz)</a:t>
            </a:r>
          </a:p>
          <a:p>
            <a:pPr marL="195453" indent="-65151" defTabSz="658368">
              <a:spcBef>
                <a:spcPts val="700"/>
              </a:spcBef>
              <a:defRPr sz="720"/>
            </a:pPr>
          </a:p>
          <a:p>
            <a:pPr marL="195453" indent="-65151" defTabSz="658368">
              <a:spcBef>
                <a:spcPts val="700"/>
              </a:spcBef>
              <a:defRPr sz="720"/>
            </a:pPr>
            <a:r>
              <a:t>Coords coords_set(MCNUM x, MCNUM y, MCNUM z);</a:t>
            </a:r>
          </a:p>
          <a:p>
            <a:pPr marL="195453" indent="-65151" defTabSz="658368">
              <a:spcBef>
                <a:spcPts val="700"/>
              </a:spcBef>
              <a:defRPr sz="720"/>
            </a:pPr>
            <a:r>
              <a:t>Coords coords_get(Coords a, MCNUM *x, MCNUM *y, MCNUM *z);</a:t>
            </a:r>
          </a:p>
          <a:p>
            <a:pPr marL="195453" indent="-65151" defTabSz="658368">
              <a:spcBef>
                <a:spcPts val="700"/>
              </a:spcBef>
              <a:defRPr sz="720"/>
            </a:pPr>
            <a:r>
              <a:t>Coords coords_add(Coords a, Coords b);</a:t>
            </a:r>
          </a:p>
          <a:p>
            <a:pPr marL="195453" indent="-65151" defTabSz="658368">
              <a:spcBef>
                <a:spcPts val="700"/>
              </a:spcBef>
              <a:defRPr sz="720"/>
            </a:pPr>
            <a:r>
              <a:t>Coords coords_sub(Coords a, Coords b);</a:t>
            </a:r>
          </a:p>
          <a:p>
            <a:pPr marL="195453" indent="-65151" defTabSz="658368">
              <a:spcBef>
                <a:spcPts val="700"/>
              </a:spcBef>
              <a:defRPr sz="720"/>
            </a:pPr>
            <a:r>
              <a:t>Coords coords_neg(Coords a);</a:t>
            </a:r>
          </a:p>
          <a:p>
            <a:pPr marL="195453" indent="-65151" defTabSz="658368">
              <a:spcBef>
                <a:spcPts val="700"/>
              </a:spcBef>
              <a:defRPr sz="720"/>
            </a:pPr>
            <a:r>
              <a:t>Coords coords_scale(Coords b, double scale);</a:t>
            </a:r>
          </a:p>
          <a:p>
            <a:pPr marL="195453" indent="-65151" defTabSz="658368">
              <a:spcBef>
                <a:spcPts val="700"/>
              </a:spcBef>
              <a:defRPr sz="720"/>
            </a:pPr>
            <a:r>
              <a:t>double coords_sp(Coords a, Coords b);</a:t>
            </a:r>
          </a:p>
          <a:p>
            <a:pPr marL="195453" indent="-65151" defTabSz="658368">
              <a:spcBef>
                <a:spcPts val="700"/>
              </a:spcBef>
              <a:defRPr sz="720"/>
            </a:pPr>
            <a:r>
              <a:t>Coords coords_xp(Coords b, Coords c);</a:t>
            </a:r>
          </a:p>
          <a:p>
            <a:pPr marL="195453" indent="-65151" defTabSz="658368">
              <a:spcBef>
                <a:spcPts val="700"/>
              </a:spcBef>
              <a:defRPr sz="720"/>
            </a:pPr>
            <a:r>
              <a:t>void   coords_print(Coords a);</a:t>
            </a:r>
          </a:p>
          <a:p>
            <a:pPr marL="195453" indent="-65151" defTabSz="658368">
              <a:spcBef>
                <a:spcPts val="700"/>
              </a:spcBef>
              <a:defRPr sz="720"/>
            </a:pPr>
          </a:p>
          <a:p>
            <a:pPr marL="195453" indent="-65151" defTabSz="658368">
              <a:spcBef>
                <a:spcPts val="700"/>
              </a:spcBef>
              <a:defRPr sz="720"/>
            </a:pPr>
            <a:r>
              <a:t>void rot_set_rotation(Rotation t, double phx, double phy, double phz);</a:t>
            </a:r>
          </a:p>
          <a:p>
            <a:pPr marL="195453" indent="-65151" defTabSz="658368">
              <a:spcBef>
                <a:spcPts val="700"/>
              </a:spcBef>
              <a:defRPr sz="720"/>
            </a:pPr>
            <a:r>
              <a:t>int  rot_test_identity(Rotation t);</a:t>
            </a:r>
          </a:p>
          <a:p>
            <a:pPr marL="195453" indent="-65151" defTabSz="658368">
              <a:spcBef>
                <a:spcPts val="700"/>
              </a:spcBef>
              <a:defRPr sz="720"/>
            </a:pPr>
            <a:r>
              <a:t>void rot_mul(Rotation t1, Rotation t2, Rotation t3);</a:t>
            </a:r>
          </a:p>
          <a:p>
            <a:pPr marL="195453" indent="-65151" defTabSz="658368">
              <a:spcBef>
                <a:spcPts val="700"/>
              </a:spcBef>
              <a:defRPr sz="720"/>
            </a:pPr>
            <a:r>
              <a:t>void rot_copy(Rotation dest, Rotation src);</a:t>
            </a:r>
          </a:p>
          <a:p>
            <a:pPr marL="195453" indent="-65151" defTabSz="658368">
              <a:spcBef>
                <a:spcPts val="700"/>
              </a:spcBef>
              <a:defRPr sz="720"/>
            </a:pPr>
            <a:r>
              <a:t>void rot_transpose(Rotation src, Rotation dst);</a:t>
            </a:r>
          </a:p>
          <a:p>
            <a:pPr marL="195453" indent="-65151" defTabSz="658368">
              <a:spcBef>
                <a:spcPts val="700"/>
              </a:spcBef>
              <a:defRPr sz="720"/>
            </a:pPr>
            <a:r>
              <a:t>Coords rot_apply(Rotation t, Coords a);</a:t>
            </a:r>
          </a:p>
          <a:p>
            <a:pPr marL="195453" indent="-65151" defTabSz="658368">
              <a:spcBef>
                <a:spcPts val="700"/>
              </a:spcBef>
              <a:defRPr sz="720"/>
            </a:pPr>
            <a:r>
              <a:t>void mccoordschange(Coords a, Rotation t, double *x, double *y, double *z,</a:t>
            </a:r>
          </a:p>
          <a:p>
            <a:pPr marL="195453" indent="-65151" defTabSz="658368">
              <a:spcBef>
                <a:spcPts val="700"/>
              </a:spcBef>
              <a:defRPr sz="720"/>
            </a:pPr>
            <a:r>
              <a:t>    double *vx, double *vy, double *vz, double *time,</a:t>
            </a:r>
          </a:p>
          <a:p>
            <a:pPr marL="195453" indent="-65151" defTabSz="658368">
              <a:spcBef>
                <a:spcPts val="700"/>
              </a:spcBef>
              <a:defRPr sz="720"/>
            </a:pPr>
            <a:r>
              <a:t>    double *s1, double *s2);</a:t>
            </a:r>
          </a:p>
          <a:p>
            <a:pPr marL="195453" indent="-65151" defTabSz="658368">
              <a:spcBef>
                <a:spcPts val="700"/>
              </a:spcBef>
              <a:defRPr sz="720"/>
            </a:pPr>
            <a:r>
              <a:t>void normal_vec(double *nx, double *ny, double *nz,</a:t>
            </a:r>
          </a:p>
          <a:p>
            <a:pPr marL="195453" indent="-65151" defTabSz="658368">
              <a:spcBef>
                <a:spcPts val="700"/>
              </a:spcBef>
              <a:defRPr sz="720"/>
            </a:pPr>
            <a:r>
              <a:t>    double x, double y, double z);</a:t>
            </a:r>
          </a:p>
          <a:p>
            <a:pPr marL="195453" indent="-65151" defTabSz="658368">
              <a:spcBef>
                <a:spcPts val="700"/>
              </a:spcBef>
              <a:defRPr sz="720"/>
            </a:pPr>
          </a:p>
          <a:p>
            <a:pPr marL="195453" indent="-65151" defTabSz="658368">
              <a:spcBef>
                <a:spcPts val="700"/>
              </a:spcBef>
              <a:defRPr sz="720"/>
            </a:pPr>
            <a:r>
              <a:t> </a:t>
            </a:r>
          </a:p>
        </p:txBody>
      </p:sp>
      <p:pic>
        <p:nvPicPr>
          <p:cNvPr id="86" name="Lecture%2033%20-%20Matrix%20Vector%20Product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81365" y="3934381"/>
            <a:ext cx="4091385" cy="2637026"/>
          </a:xfrm>
          <a:prstGeom prst="rect">
            <a:avLst/>
          </a:prstGeom>
          <a:ln w="12700">
            <a:miter lim="400000"/>
          </a:ln>
        </p:spPr>
      </p:pic>
      <p:sp>
        <p:nvSpPr>
          <p:cNvPr id="87" name="Shape 87"/>
          <p:cNvSpPr/>
          <p:nvPr>
            <p:ph type="sldNum" sz="quarter" idx="2"/>
          </p:nvPr>
        </p:nvSpPr>
        <p:spPr>
          <a:xfrm>
            <a:off x="68399" y="7211439"/>
            <a:ext cx="229838" cy="3492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8" name="The.Matrix.glmatrix.2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84602" y="1073608"/>
            <a:ext cx="3275075" cy="29323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Runtime - random numbers</a:t>
            </a:r>
          </a:p>
        </p:txBody>
      </p:sp>
      <p:sp>
        <p:nvSpPr>
          <p:cNvPr id="91" name="Shape 9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70534" indent="-289559">
              <a:defRPr sz="1600"/>
            </a:pPr>
            <a:r>
              <a:t>#define rand01() ( ((double)random())/((double)MC_RAND_MAX+1) )</a:t>
            </a:r>
          </a:p>
          <a:p>
            <a:pPr marL="470534" indent="-289559">
              <a:defRPr sz="1600"/>
            </a:pPr>
          </a:p>
          <a:p>
            <a:pPr marL="470534" indent="-289559">
              <a:defRPr sz="1600"/>
            </a:pPr>
            <a:r>
              <a:t>#define randpm1() ( ((double)random()) / (((double)MC_RAND_MAX+1)/2) - 1 )</a:t>
            </a:r>
          </a:p>
          <a:p>
            <a:pPr marL="470534" indent="-289559">
              <a:defRPr sz="1600"/>
            </a:pPr>
          </a:p>
          <a:p>
            <a:pPr marL="470534" indent="-289559">
              <a:defRPr sz="1600"/>
            </a:pPr>
            <a:r>
              <a:t>#define rand0max(max) ( ((double)random()) / (((double)MC_RAND_MAX+1)/(max)) )</a:t>
            </a:r>
          </a:p>
          <a:p>
            <a:pPr marL="470534" indent="-289559">
              <a:defRPr sz="1600"/>
            </a:pPr>
          </a:p>
          <a:p>
            <a:pPr marL="470534" indent="-289559">
              <a:defRPr sz="1600"/>
            </a:pPr>
            <a:r>
              <a:t>#define randminmax(min,max) ( rand0max((max)-(min)) + (min) )</a:t>
            </a:r>
          </a:p>
          <a:p>
            <a:pPr marL="470534" indent="-289559">
              <a:defRPr sz="1600"/>
            </a:pPr>
          </a:p>
          <a:p>
            <a:pPr marL="470534" indent="-289559">
              <a:defRPr sz="1600"/>
            </a:pPr>
            <a:r>
              <a:t>double randnorm(void);</a:t>
            </a:r>
          </a:p>
          <a:p>
            <a:pPr marL="470534" indent="-289559">
              <a:defRPr sz="1600"/>
            </a:pPr>
            <a:r>
              <a:t>double randtriangle(void);</a:t>
            </a:r>
          </a:p>
        </p:txBody>
      </p:sp>
      <p:pic>
        <p:nvPicPr>
          <p:cNvPr id="92" name="Symphony_1000_rando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90407" y="1266120"/>
            <a:ext cx="2241760" cy="1663942"/>
          </a:xfrm>
          <a:prstGeom prst="rect">
            <a:avLst/>
          </a:prstGeom>
          <a:ln w="12700">
            <a:miter lim="400000"/>
          </a:ln>
        </p:spPr>
      </p:pic>
      <p:sp>
        <p:nvSpPr>
          <p:cNvPr id="93" name="Shape 93"/>
          <p:cNvSpPr/>
          <p:nvPr>
            <p:ph type="sldNum" sz="quarter" idx="2"/>
          </p:nvPr>
        </p:nvSpPr>
        <p:spPr>
          <a:xfrm>
            <a:off x="68399" y="7211439"/>
            <a:ext cx="229838" cy="3492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4" name="Tbl_Rando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58457" y="4329013"/>
            <a:ext cx="4141310" cy="61567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buying-a-metal-detector-78922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96209" y="3994621"/>
            <a:ext cx="4455283" cy="3530787"/>
          </a:xfrm>
          <a:prstGeom prst="rect">
            <a:avLst/>
          </a:prstGeom>
          <a:ln w="12700">
            <a:miter lim="400000"/>
          </a:ln>
        </p:spPr>
      </p:pic>
      <p:sp>
        <p:nvSpPr>
          <p:cNvPr id="97" name="Shape 9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Runtime - detector-output	</a:t>
            </a:r>
          </a:p>
        </p:txBody>
      </p:sp>
      <p:sp>
        <p:nvSpPr>
          <p:cNvPr id="98" name="Shape 9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25754" indent="-144779">
              <a:defRPr sz="1600"/>
            </a:pPr>
          </a:p>
          <a:p>
            <a:pPr marL="325754" indent="-144779">
              <a:defRPr sz="1600"/>
            </a:pPr>
            <a:r>
              <a:t>DETECTOR_OUT(p0,p1,p2) </a:t>
            </a:r>
          </a:p>
          <a:p>
            <a:pPr marL="325754" indent="-144779">
              <a:defRPr sz="1600"/>
            </a:pPr>
          </a:p>
          <a:p>
            <a:pPr marL="325754" indent="-144779">
              <a:defRPr sz="1600"/>
            </a:pPr>
            <a:r>
              <a:t>DETECTOR_OUT_0D(t,p0,p1,p2) </a:t>
            </a:r>
          </a:p>
          <a:p>
            <a:pPr marL="325754" indent="-144779">
              <a:defRPr sz="1600"/>
            </a:pPr>
            <a:r>
              <a:t>DETECTOR_OUT_1D(t,xl,yl,xvar,x1,x2,n,p0,p1,p2,f) </a:t>
            </a:r>
          </a:p>
          <a:p>
            <a:pPr marL="325754" indent="-144779">
              <a:defRPr sz="1600"/>
            </a:pPr>
            <a:r>
              <a:t>DETECTOR_OUT_2D(t,xl,yl,x1,x2,y1,y2,m,n,p0,p1,p2,f)</a:t>
            </a:r>
          </a:p>
          <a:p>
            <a:pPr marL="325754" indent="-144779">
              <a:defRPr sz="1600"/>
            </a:pPr>
            <a:r>
              <a:t>DETECTOR_OUT_3D(t,xl,yl,zl,xv,yv,zv,x1,x2,y1,y2,z1,z2,m,n,p,p0,p1,p2,f) </a:t>
            </a:r>
          </a:p>
          <a:p>
            <a:pPr marL="325754" indent="-144779">
              <a:defRPr sz="1600"/>
            </a:pPr>
            <a:r>
              <a:t>DETECTOR_CUSTOM_HEADER(t) </a:t>
            </a:r>
          </a:p>
          <a:p>
            <a:pPr marL="325754" indent="-144779">
              <a:defRPr sz="1600"/>
            </a:pPr>
          </a:p>
          <a:p>
            <a:pPr marL="325754" indent="-144779">
              <a:defRPr sz="1600"/>
            </a:pPr>
            <a:r>
              <a:t>t is a filename-string</a:t>
            </a:r>
          </a:p>
          <a:p>
            <a:pPr marL="325754" indent="-144779">
              <a:defRPr sz="1600"/>
            </a:pPr>
          </a:p>
          <a:p>
            <a:pPr marL="325754" indent="-144779">
              <a:defRPr sz="1600"/>
            </a:pPr>
            <a:r>
              <a:t>double mcestimate_error(double N, double p1, double p2);</a:t>
            </a:r>
          </a:p>
        </p:txBody>
      </p:sp>
      <p:sp>
        <p:nvSpPr>
          <p:cNvPr id="99" name="Shape 99"/>
          <p:cNvSpPr/>
          <p:nvPr>
            <p:ph type="sldNum" sz="quarter" idx="2"/>
          </p:nvPr>
        </p:nvSpPr>
        <p:spPr>
          <a:xfrm>
            <a:off x="68399" y="7211439"/>
            <a:ext cx="229838" cy="3492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