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3.tif"/><Relationship Id="rId5" Type="http://schemas.openxmlformats.org/officeDocument/2006/relationships/image" Target="../media/image1.png"/><Relationship Id="rId6" Type="http://schemas.openxmlformats.org/officeDocument/2006/relationships/image" Target="../media/image2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6137" y="0"/>
            <a:ext cx="1939027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70322" y="91121"/>
            <a:ext cx="3733800" cy="873718"/>
          </a:xfrm>
          <a:prstGeom prst="rect">
            <a:avLst/>
          </a:prstGeom>
          <a:ln w="12700">
            <a:solidFill>
              <a:schemeClr val="accent1">
                <a:lumOff val="11862"/>
              </a:schemeClr>
            </a:solidFill>
          </a:ln>
        </p:spPr>
      </p:pic>
      <p:pic>
        <p:nvPicPr>
          <p:cNvPr id="45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78356" y="6880225"/>
            <a:ext cx="427869" cy="63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81963" y="6880225"/>
            <a:ext cx="1171259" cy="630238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378747" y="7250013"/>
            <a:ext cx="531059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McStas school May 2016 – P Willendrup – McStas example instruments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t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6137" y="0"/>
            <a:ext cx="1939027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4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8356" y="6880225"/>
            <a:ext cx="427869" cy="6302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6" name="Shape 6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McStas Introduction</a:t>
            </a: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81963" y="6880225"/>
            <a:ext cx="1171259" cy="630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Group 20"/>
          <p:cNvGrpSpPr/>
          <p:nvPr/>
        </p:nvGrpSpPr>
        <p:grpSpPr>
          <a:xfrm>
            <a:off x="522272" y="2069331"/>
            <a:ext cx="7984712" cy="4360069"/>
            <a:chOff x="0" y="0"/>
            <a:chExt cx="7984711" cy="4360068"/>
          </a:xfrm>
        </p:grpSpPr>
        <p:sp>
          <p:nvSpPr>
            <p:cNvPr id="8" name="Shape 8"/>
            <p:cNvSpPr/>
            <p:nvPr/>
          </p:nvSpPr>
          <p:spPr>
            <a:xfrm>
              <a:off x="104401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chemeClr val="accent1">
                  <a:lumOff val="11862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850174" y="1715911"/>
              <a:ext cx="6061530" cy="2158426"/>
              <a:chOff x="0" y="0"/>
              <a:chExt cx="6061529" cy="2158425"/>
            </a:xfrm>
          </p:grpSpPr>
          <p:pic>
            <p:nvPicPr>
              <p:cNvPr id="9" name="pasted-image.tif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4011302" cy="21584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7" name="Group 17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5" name="Group 15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10" name="logoill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11" name="mcstas-logo.pdf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12" name="PSI-Logo_trans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13" name="ku-logo.pdf"/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" name="DTU_logo.png"/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6" name="ESS_Logo_Frugal_Blue_cmyk.pn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19" name="Shape 19"/>
            <p:cNvSpPr/>
            <p:nvPr/>
          </p:nvSpPr>
          <p:spPr>
            <a:xfrm>
              <a:off x="0" y="235930"/>
              <a:ext cx="7984712" cy="178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i="1" sz="4600"/>
              </a:pPr>
              <a:r>
                <a:t>ESS McStas Training 2016 </a:t>
              </a:r>
            </a:p>
            <a:p>
              <a:pPr algn="ctr">
                <a:defRPr b="1" i="1" sz="3600"/>
              </a:pPr>
              <a:r>
                <a:t>May 30th - June 1st </a:t>
              </a:r>
            </a:p>
          </p:txBody>
        </p:sp>
      </p:grpSp>
      <p:pic>
        <p:nvPicPr>
          <p:cNvPr id="21" name="pasted-image.tif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270322" y="91121"/>
            <a:ext cx="3733800" cy="873718"/>
          </a:xfrm>
          <a:prstGeom prst="rect">
            <a:avLst/>
          </a:prstGeom>
          <a:ln w="12700">
            <a:solidFill>
              <a:schemeClr val="accent1">
                <a:lumOff val="11862"/>
              </a:schemeClr>
            </a:solidFill>
          </a:ln>
        </p:spPr>
      </p:pic>
      <p:sp>
        <p:nvSpPr>
          <p:cNvPr id="22" name="Shape 22"/>
          <p:cNvSpPr/>
          <p:nvPr/>
        </p:nvSpPr>
        <p:spPr>
          <a:xfrm>
            <a:off x="378747" y="7250013"/>
            <a:ext cx="531059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McStas school May 2016 – P Willendrup – McStas example instruments</a:t>
            </a: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2"/>
    <p:sldLayoutId id="214748365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cstas-users@mcstas.org" TargetMode="External"/><Relationship Id="rId3" Type="http://schemas.openxmlformats.org/officeDocument/2006/relationships/hyperlink" Target="mailto:mcstas-support@mcstas.org" TargetMode="External"/><Relationship Id="rId4" Type="http://schemas.openxmlformats.org/officeDocument/2006/relationships/hyperlink" Target="http://www.mcstas.org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pPr/>
            <a:r>
              <a:t>Overview of McStas example instruments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far we did not spend a lot of time on the Neutron Site menu in mcgui. Many relevant examples are available there, serving as inspiration for new users.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Feedback and help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sz="3136"/>
            </a:pPr>
            <a:r>
              <a:t>Please: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Enroll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mcstas-users@mcstas.org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Post your question there or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mcstas-support@mcstas.org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There is no such thing as a stupid question!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Subscribe to our rss feed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http://www.mcstas.org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Like us on Facebook? :)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</a:p>
          <a:p>
            <a:pPr lvl="1" marL="704087" indent="-256031" defTabSz="896111">
              <a:spcBef>
                <a:spcPts val="900"/>
              </a:spcBef>
              <a:defRPr sz="3136"/>
            </a:pP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 TOF spectrometers: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ESS_IN5_reprate.instr</a:t>
            </a:r>
          </a:p>
          <a:p>
            <a:pPr/>
            <a:r>
              <a:t>ILL_BRISP.instr (Small-angle)</a:t>
            </a:r>
          </a:p>
          <a:p>
            <a:pPr/>
            <a:r>
              <a:t>ILL_H15_IN6.instr</a:t>
            </a:r>
          </a:p>
          <a:p>
            <a:pPr/>
            <a:r>
              <a:t>ILL_H16_IN5.instr</a:t>
            </a:r>
          </a:p>
          <a:p>
            <a:pPr/>
            <a:r>
              <a:t>ISIS_Hetfull.instr</a:t>
            </a:r>
          </a:p>
          <a:p>
            <a:pPr/>
            <a:r>
              <a:t>PSI_Focus.instr</a:t>
            </a:r>
          </a:p>
          <a:p>
            <a:pPr/>
            <a:r>
              <a:t>templateTOF.instr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3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457" y="1640246"/>
            <a:ext cx="4071715" cy="3128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5799" y="2289394"/>
            <a:ext cx="2871838" cy="2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2765" y="5017467"/>
            <a:ext cx="6015908" cy="1996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 TOF spectrometers: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ESS_IN5_reprate.instr</a:t>
            </a:r>
          </a:p>
          <a:p>
            <a:pPr/>
            <a:r>
              <a:t>ILL_BRISP.instr (Small-angle)</a:t>
            </a:r>
          </a:p>
          <a:p>
            <a:pPr/>
            <a:r>
              <a:t>ILL_H15_IN6.instr</a:t>
            </a:r>
          </a:p>
          <a:p>
            <a:pPr/>
            <a:r>
              <a:t>ILL_H16_IN5.instr</a:t>
            </a:r>
          </a:p>
          <a:p>
            <a:pPr/>
            <a:r>
              <a:t>ISIS_Hetfull.instr</a:t>
            </a:r>
          </a:p>
          <a:p>
            <a:pPr/>
            <a:r>
              <a:t>PSI_Focus.instr</a:t>
            </a:r>
          </a:p>
          <a:p>
            <a:pPr/>
            <a:r>
              <a:t>templateTOF.instr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0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457" y="1640246"/>
            <a:ext cx="4071715" cy="3128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5799" y="2289394"/>
            <a:ext cx="2871838" cy="2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2765" y="5017467"/>
            <a:ext cx="6015908" cy="199651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4710993" y="3571713"/>
            <a:ext cx="64920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74" name="Shape 74"/>
          <p:cNvSpPr/>
          <p:nvPr/>
        </p:nvSpPr>
        <p:spPr>
          <a:xfrm>
            <a:off x="4809343" y="3670064"/>
            <a:ext cx="6492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75" name="Shape 75"/>
          <p:cNvSpPr/>
          <p:nvPr/>
        </p:nvSpPr>
        <p:spPr>
          <a:xfrm>
            <a:off x="4907694" y="3768414"/>
            <a:ext cx="64920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76" name="Shape 76"/>
          <p:cNvSpPr/>
          <p:nvPr/>
        </p:nvSpPr>
        <p:spPr>
          <a:xfrm>
            <a:off x="393402" y="3355342"/>
            <a:ext cx="9060818" cy="1671820"/>
          </a:xfrm>
          <a:prstGeom prst="rect">
            <a:avLst/>
          </a:prstGeom>
          <a:solidFill>
            <a:srgbClr val="F5E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Times New Roman"/>
              <a:defRPr sz="42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Should we rename McStas to McStof ? :)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TAS (linup-? are all Risø TAS 1):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4884" indent="-214884" defTabSz="859536">
              <a:spcBef>
                <a:spcPts val="900"/>
              </a:spcBef>
              <a:defRPr sz="3008"/>
            </a:pPr>
            <a:r>
              <a:t>ILL_H142_IN12.instr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ILL_H25_IN22.instr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h8_test.instr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templateTAS.instr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linup-1.instr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linup-2.instr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linup-3.instr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linup-4.instr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linup-5.instr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linup-6.instr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linup-7.instr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1048" y="1427670"/>
            <a:ext cx="3373426" cy="2592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9450" y="4299508"/>
            <a:ext cx="7183959" cy="2694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1 Hybrid spectrometer + 1 Spin-echo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Hybrid spectrometer:</a:t>
            </a:r>
          </a:p>
          <a:p>
            <a:pPr/>
            <a:r>
              <a:t>prisma2.instr</a:t>
            </a:r>
          </a:p>
          <a:p>
            <a:pPr/>
          </a:p>
          <a:p>
            <a:pPr/>
            <a:r>
              <a:t>1 Spin-echo (two different implementations, same instr):</a:t>
            </a:r>
          </a:p>
          <a:p>
            <a:pPr/>
            <a:r>
              <a:t>SE_example.instr</a:t>
            </a:r>
          </a:p>
          <a:p>
            <a:pPr/>
            <a:r>
              <a:t>SE_example2.instr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1154" y="4561799"/>
            <a:ext cx="3561372" cy="268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6332" y="4378188"/>
            <a:ext cx="1721136" cy="2294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2516" y="1413742"/>
            <a:ext cx="3068539" cy="1190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9570" y="1299815"/>
            <a:ext cx="3078374" cy="237180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Large scale structures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>
              <a:buFontTx/>
              <a:defRPr sz="1800"/>
            </a:pPr>
            <a:r>
              <a:t>2 SANS:</a:t>
            </a:r>
          </a:p>
          <a:p>
            <a:pPr marL="128587" indent="-128587">
              <a:buFontTx/>
              <a:defRPr sz="1800"/>
            </a:pPr>
            <a:r>
              <a:t>FZJ_KWS2_Lens.instr</a:t>
            </a:r>
          </a:p>
          <a:p>
            <a:pPr marL="128587" indent="-128587">
              <a:buFontTx/>
              <a:defRPr sz="1800"/>
            </a:pPr>
            <a:r>
              <a:t>FZJ_SANS_KWS2_AnySample.instr</a:t>
            </a:r>
          </a:p>
          <a:p>
            <a:pPr marL="128587" indent="-128587">
              <a:buFontTx/>
              <a:defRPr sz="1800"/>
            </a:pPr>
            <a:r>
              <a:t>FZJ_SANS_KWS2_DebyeS.instr</a:t>
            </a:r>
          </a:p>
          <a:p>
            <a:pPr marL="128587" indent="-128587">
              <a:buFontTx/>
              <a:defRPr sz="1800"/>
            </a:pPr>
            <a:r>
              <a:t>FZJ_SANS_KWS2_Guinier.instr</a:t>
            </a:r>
          </a:p>
          <a:p>
            <a:pPr marL="128587" indent="-128587">
              <a:buFontTx/>
              <a:defRPr sz="1800"/>
            </a:pPr>
            <a:r>
              <a:t>FZJ_SANS_KWS2_NoSample.instr</a:t>
            </a:r>
          </a:p>
          <a:p>
            <a:pPr marL="128587" indent="-128587">
              <a:buFontTx/>
              <a:defRPr sz="1800"/>
            </a:pPr>
            <a:r>
              <a:t>SANS.instr</a:t>
            </a:r>
          </a:p>
          <a:p>
            <a:pPr marL="128587" indent="-128587">
              <a:buFontTx/>
              <a:defRPr sz="1800"/>
            </a:pPr>
            <a:r>
              <a:t>1 Reflectometer:</a:t>
            </a:r>
          </a:p>
          <a:p>
            <a:pPr marL="128587" indent="-128587">
              <a:buFontTx/>
              <a:defRPr sz="1800"/>
            </a:pPr>
            <a:r>
              <a:t>ISIS_CRISP.instr (Not an accurate model) 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602" y="2883259"/>
            <a:ext cx="3127550" cy="2409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960" y="5886607"/>
            <a:ext cx="6957731" cy="1190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Diffractometers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ILL_D1A.instr</a:t>
            </a:r>
          </a:p>
          <a:p>
            <a:pPr/>
            <a:r>
              <a:t>PSI_DMC.instr</a:t>
            </a:r>
          </a:p>
          <a:p>
            <a:pPr/>
            <a:r>
              <a:t>templateDIFF.instr</a:t>
            </a:r>
          </a:p>
          <a:p>
            <a:pPr/>
            <a:r>
              <a:t>templateLaue.instr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6704" y="1152289"/>
            <a:ext cx="4192032" cy="322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5772" y="4001696"/>
            <a:ext cx="4189736" cy="266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500" y="5358838"/>
            <a:ext cx="3501282" cy="2246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9508" y="4201157"/>
            <a:ext cx="3632416" cy="272431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Imaging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Tomography.instr</a:t>
            </a:r>
          </a:p>
          <a:p>
            <a:pPr/>
            <a:r>
              <a:t>- comes with simple</a:t>
            </a:r>
          </a:p>
          <a:p>
            <a:pPr/>
            <a:r>
              <a:t>filtered backprojection</a:t>
            </a:r>
          </a:p>
          <a:p>
            <a:pPr/>
            <a:r>
              <a:t>reconstruction (Matlab)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9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8683" y="1555526"/>
            <a:ext cx="3530787" cy="2824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986" y="5125760"/>
            <a:ext cx="3133208" cy="2242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Histogrammer.instr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Histogrammer.instr</a:t>
            </a:r>
          </a:p>
          <a:p>
            <a:pPr/>
            <a:r>
              <a:t>- takes any kind of supported ‘event input file’, e.g. from Vitess. String parameter used as Monitor_nD options, can make all types of histograms from the event file. </a:t>
            </a:r>
          </a:p>
          <a:p>
            <a:pPr/>
          </a:p>
          <a:p>
            <a:pPr/>
            <a:r>
              <a:t>(I.e. conversion tool for plotting of data)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