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6" r:id="rId3"/>
    <p:sldId id="264" r:id="rId4"/>
    <p:sldId id="274" r:id="rId5"/>
    <p:sldId id="275" r:id="rId6"/>
    <p:sldId id="265" r:id="rId7"/>
    <p:sldId id="266" r:id="rId8"/>
    <p:sldId id="283" r:id="rId9"/>
    <p:sldId id="286" r:id="rId10"/>
    <p:sldId id="277" r:id="rId11"/>
    <p:sldId id="278" r:id="rId12"/>
    <p:sldId id="279" r:id="rId13"/>
    <p:sldId id="259" r:id="rId14"/>
    <p:sldId id="285" r:id="rId15"/>
    <p:sldId id="268" r:id="rId16"/>
    <p:sldId id="281" r:id="rId17"/>
    <p:sldId id="280" r:id="rId18"/>
    <p:sldId id="282" r:id="rId19"/>
    <p:sldId id="269" r:id="rId20"/>
    <p:sldId id="287" r:id="rId21"/>
  </p:sldIdLst>
  <p:sldSz cx="10080625" cy="7559675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9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73"/>
    <p:restoredTop sz="94737"/>
  </p:normalViewPr>
  <p:slideViewPr>
    <p:cSldViewPr snapToGrid="0" snapToObjects="1">
      <p:cViewPr>
        <p:scale>
          <a:sx n="80" d="100"/>
          <a:sy n="80" d="100"/>
        </p:scale>
        <p:origin x="-1168" y="304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9071280" cy="79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8961120" cy="26604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182880" y="4285080"/>
            <a:ext cx="8961120" cy="26604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9071280" cy="79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920" cy="26604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774680" y="1371600"/>
            <a:ext cx="4372920" cy="26604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774680" y="4285080"/>
            <a:ext cx="4372920" cy="26604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182880" y="4285080"/>
            <a:ext cx="4372920" cy="26604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9071280" cy="79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8961120" cy="5577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182880" y="1371600"/>
            <a:ext cx="8961120" cy="5577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43" name="Picture 42"/>
          <p:cNvPicPr/>
          <p:nvPr/>
        </p:nvPicPr>
        <p:blipFill>
          <a:blip r:embed="rId2"/>
          <a:stretch>
            <a:fillRect/>
          </a:stretch>
        </p:blipFill>
        <p:spPr>
          <a:xfrm>
            <a:off x="1166040" y="1371600"/>
            <a:ext cx="6994440" cy="5577840"/>
          </a:xfrm>
          <a:prstGeom prst="rect">
            <a:avLst/>
          </a:prstGeom>
          <a:ln>
            <a:noFill/>
          </a:ln>
        </p:spPr>
      </p:pic>
      <p:pic>
        <p:nvPicPr>
          <p:cNvPr id="44" name="Picture 43"/>
          <p:cNvPicPr/>
          <p:nvPr/>
        </p:nvPicPr>
        <p:blipFill>
          <a:blip r:embed="rId2"/>
          <a:stretch>
            <a:fillRect/>
          </a:stretch>
        </p:blipFill>
        <p:spPr>
          <a:xfrm>
            <a:off x="1166040" y="1371600"/>
            <a:ext cx="6994440" cy="5577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4830762" y="7089775"/>
            <a:ext cx="419101" cy="43155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3339961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16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90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</p:txBody>
      </p:sp>
    </p:spTree>
    <p:extLst>
      <p:ext uri="{BB962C8B-B14F-4D97-AF65-F5344CB8AC3E}">
        <p14:creationId xmlns:p14="http://schemas.microsoft.com/office/powerpoint/2010/main" val="635540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563" y="1371600"/>
            <a:ext cx="4402137" cy="557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371600"/>
            <a:ext cx="4403725" cy="557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1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 algn="l">
              <a:defRPr/>
            </a:lvl1pPr>
          </a:lstStyle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5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76488" y="1619250"/>
            <a:ext cx="935037" cy="93662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4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 hasCustomPrompt="1"/>
          </p:nvPr>
        </p:nvSpPr>
        <p:spPr>
          <a:xfrm>
            <a:off x="108000" y="193320"/>
            <a:ext cx="9071280" cy="7963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baseline="0"/>
            </a:lvl1pPr>
          </a:lstStyle>
          <a:p>
            <a:pPr algn="ctr"/>
            <a:r>
              <a:rPr lang="en-CA" dirty="0" smtClean="0"/>
              <a:t>VELOCITY SELECTOR</a:t>
            </a:r>
            <a:br>
              <a:rPr lang="en-CA" dirty="0" smtClean="0"/>
            </a:br>
            <a:endParaRPr dirty="0"/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182880" y="1371600"/>
            <a:ext cx="8961120" cy="557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404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887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CH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471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56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8800" y="193675"/>
            <a:ext cx="2266950" cy="6753225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93675"/>
            <a:ext cx="6648450" cy="6753225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2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9071280" cy="79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8961120" cy="5577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9071280" cy="79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920" cy="5577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774680" y="1371600"/>
            <a:ext cx="4372920" cy="5577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9071280" cy="79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108000" y="193320"/>
            <a:ext cx="9071280" cy="369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9071280" cy="79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920" cy="26604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182880" y="4285080"/>
            <a:ext cx="4372920" cy="26604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774680" y="1371600"/>
            <a:ext cx="4372920" cy="5577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9071280" cy="79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920" cy="5577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774680" y="1371600"/>
            <a:ext cx="4372920" cy="26604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774680" y="4285080"/>
            <a:ext cx="4372920" cy="26604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9071280" cy="79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920" cy="26604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774680" y="1371600"/>
            <a:ext cx="4372920" cy="26604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182880" y="4285080"/>
            <a:ext cx="8961120" cy="26604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tif"/><Relationship Id="rId16" Type="http://schemas.openxmlformats.org/officeDocument/2006/relationships/image" Target="../media/image2.tif"/><Relationship Id="rId17" Type="http://schemas.openxmlformats.org/officeDocument/2006/relationships/image" Target="../media/image3.png"/><Relationship Id="rId18" Type="http://schemas.openxmlformats.org/officeDocument/2006/relationships/image" Target="../media/image4.tif"/><Relationship Id="rId1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1.tif"/><Relationship Id="rId14" Type="http://schemas.openxmlformats.org/officeDocument/2006/relationships/image" Target="../media/image2.tif"/><Relationship Id="rId15" Type="http://schemas.openxmlformats.org/officeDocument/2006/relationships/image" Target="../media/image3.png"/><Relationship Id="rId16" Type="http://schemas.openxmlformats.org/officeDocument/2006/relationships/image" Target="../media/image4.tif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9071280" cy="795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8961120" cy="55778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2" name="CustomShape 3"/>
          <p:cNvSpPr/>
          <p:nvPr/>
        </p:nvSpPr>
        <p:spPr>
          <a:xfrm>
            <a:off x="588960" y="302040"/>
            <a:ext cx="9071280" cy="1261800"/>
          </a:xfrm>
          <a:prstGeom prst="rect">
            <a:avLst/>
          </a:prstGeom>
          <a:noFill/>
          <a:ln>
            <a:noFill/>
          </a:ln>
        </p:spPr>
      </p:sp>
      <p:sp>
        <p:nvSpPr>
          <p:cNvPr id="3" name="CustomShape 4"/>
          <p:cNvSpPr/>
          <p:nvPr/>
        </p:nvSpPr>
        <p:spPr>
          <a:xfrm>
            <a:off x="588960" y="1769760"/>
            <a:ext cx="9071280" cy="4384080"/>
          </a:xfrm>
          <a:prstGeom prst="rect">
            <a:avLst/>
          </a:prstGeom>
          <a:noFill/>
          <a:ln>
            <a:noFill/>
          </a:ln>
        </p:spPr>
      </p:sp>
      <p:sp>
        <p:nvSpPr>
          <p:cNvPr id="5" name="CustomShape 5"/>
          <p:cNvSpPr/>
          <p:nvPr/>
        </p:nvSpPr>
        <p:spPr>
          <a:xfrm>
            <a:off x="68400" y="7313040"/>
            <a:ext cx="7314840" cy="247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200" dirty="0" smtClean="0">
                <a:latin typeface="Arial"/>
              </a:rPr>
              <a:t>ESS </a:t>
            </a:r>
            <a:r>
              <a:rPr lang="en-US" sz="1200" dirty="0" err="1" smtClean="0">
                <a:latin typeface="Arial"/>
              </a:rPr>
              <a:t>McStas</a:t>
            </a:r>
            <a:r>
              <a:rPr lang="en-US" sz="1200" baseline="0" dirty="0" smtClean="0">
                <a:latin typeface="Arial"/>
              </a:rPr>
              <a:t> </a:t>
            </a:r>
            <a:r>
              <a:rPr lang="en-US" sz="1200" baseline="0" smtClean="0">
                <a:latin typeface="Arial"/>
              </a:rPr>
              <a:t>Training May 2016 </a:t>
            </a:r>
            <a:r>
              <a:rPr lang="en-US" sz="1200" smtClean="0">
                <a:latin typeface="Arial"/>
              </a:rPr>
              <a:t>– </a:t>
            </a:r>
            <a:r>
              <a:rPr lang="en-US" sz="1200" dirty="0" smtClean="0">
                <a:latin typeface="Arial"/>
              </a:rPr>
              <a:t>C.KLAUSER </a:t>
            </a:r>
            <a:r>
              <a:rPr lang="en-US" sz="1200" dirty="0">
                <a:latin typeface="Arial"/>
              </a:rPr>
              <a:t>– </a:t>
            </a:r>
            <a:r>
              <a:rPr lang="en-US" sz="1200" dirty="0" smtClean="0">
                <a:latin typeface="Arial"/>
              </a:rPr>
              <a:t>MOVING OPTICS- </a:t>
            </a:r>
            <a:fld id="{F622905F-0F67-49C8-9B44-F9C56EAC50B6}" type="slidenum">
              <a:rPr lang="en-US" sz="1200">
                <a:latin typeface="Arial"/>
              </a:rPr>
              <a:t>‹#›</a:t>
            </a:fld>
            <a:endParaRPr dirty="0"/>
          </a:p>
        </p:txBody>
      </p:sp>
      <p:sp>
        <p:nvSpPr>
          <p:cNvPr id="9" name="Line 6"/>
          <p:cNvSpPr/>
          <p:nvPr/>
        </p:nvSpPr>
        <p:spPr>
          <a:xfrm>
            <a:off x="186480" y="1127880"/>
            <a:ext cx="8869680" cy="0"/>
          </a:xfrm>
          <a:prstGeom prst="line">
            <a:avLst/>
          </a:prstGeom>
          <a:ln w="54720">
            <a:solidFill>
              <a:srgbClr val="6666FF"/>
            </a:solidFill>
            <a:round/>
            <a:tailEnd type="triangle" w="med" len="med"/>
          </a:ln>
        </p:spPr>
      </p:sp>
      <p:pic>
        <p:nvPicPr>
          <p:cNvPr id="13" name="pasted-image.tiff"/>
          <p:cNvPicPr>
            <a:picLocks noChangeAspect="1"/>
          </p:cNvPicPr>
          <p:nvPr userDrawn="1"/>
        </p:nvPicPr>
        <p:blipFill>
          <a:blip r:embed="rId15">
            <a:extLst/>
          </a:blip>
          <a:stretch>
            <a:fillRect/>
          </a:stretch>
        </p:blipFill>
        <p:spPr>
          <a:xfrm>
            <a:off x="8684343" y="0"/>
            <a:ext cx="1940861" cy="755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tiff"/>
          <p:cNvPicPr>
            <a:picLocks noChangeAspect="1"/>
          </p:cNvPicPr>
          <p:nvPr userDrawn="1"/>
        </p:nvPicPr>
        <p:blipFill>
          <a:blip r:embed="rId16">
            <a:extLst/>
          </a:blip>
          <a:stretch>
            <a:fillRect/>
          </a:stretch>
        </p:blipFill>
        <p:spPr>
          <a:xfrm>
            <a:off x="6276252" y="91159"/>
            <a:ext cx="3737331" cy="874085"/>
          </a:xfrm>
          <a:prstGeom prst="rect">
            <a:avLst/>
          </a:prstGeom>
          <a:ln w="12700">
            <a:solidFill>
              <a:schemeClr val="accent1">
                <a:lumOff val="11862"/>
              </a:schemeClr>
            </a:solidFill>
          </a:ln>
        </p:spPr>
      </p:pic>
      <p:pic>
        <p:nvPicPr>
          <p:cNvPr id="15" name="image5.png"/>
          <p:cNvPicPr>
            <a:picLocks noChangeAspect="1"/>
          </p:cNvPicPr>
          <p:nvPr userDrawn="1"/>
        </p:nvPicPr>
        <p:blipFill>
          <a:blip r:embed="rId17">
            <a:extLst/>
          </a:blip>
          <a:stretch>
            <a:fillRect/>
          </a:stretch>
        </p:blipFill>
        <p:spPr>
          <a:xfrm>
            <a:off x="7485429" y="6883116"/>
            <a:ext cx="428274" cy="630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tiff"/>
          <p:cNvPicPr>
            <a:picLocks noChangeAspect="1"/>
          </p:cNvPicPr>
          <p:nvPr userDrawn="1"/>
        </p:nvPicPr>
        <p:blipFill>
          <a:blip r:embed="rId18">
            <a:extLst/>
          </a:blip>
          <a:stretch>
            <a:fillRect/>
          </a:stretch>
        </p:blipFill>
        <p:spPr>
          <a:xfrm>
            <a:off x="7989513" y="6883116"/>
            <a:ext cx="1172367" cy="630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8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52" y="6966290"/>
            <a:ext cx="13144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17" y="251445"/>
            <a:ext cx="90678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, um das Format des </a:t>
            </a:r>
            <a:r>
              <a:rPr lang="en-US" dirty="0" err="1"/>
              <a:t>Titeltextes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563" y="1371600"/>
            <a:ext cx="8958262" cy="55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Klicken </a:t>
            </a:r>
            <a:r>
              <a:rPr lang="en-US" dirty="0" err="1"/>
              <a:t>Sie</a:t>
            </a:r>
            <a:r>
              <a:rPr lang="en-US" dirty="0"/>
              <a:t>, um die </a:t>
            </a:r>
            <a:r>
              <a:rPr lang="en-US" dirty="0" err="1"/>
              <a:t>Formate</a:t>
            </a:r>
            <a:r>
              <a:rPr lang="en-US" dirty="0"/>
              <a:t> des </a:t>
            </a:r>
            <a:r>
              <a:rPr lang="en-US" dirty="0" err="1"/>
              <a:t>Gliederungstextes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  <a:p>
            <a:pPr lvl="4"/>
            <a:r>
              <a:rPr lang="en-US" dirty="0" err="1"/>
              <a:t>Sechste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  <a:p>
            <a:pPr lvl="4"/>
            <a:r>
              <a:rPr lang="en-US" dirty="0" err="1"/>
              <a:t>Siebente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  <a:p>
            <a:pPr lvl="4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  <a:p>
            <a:pPr lvl="4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Gliederungsebene</a:t>
            </a:r>
            <a:endParaRPr lang="en-US" dirty="0"/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588963" y="301625"/>
            <a:ext cx="9070975" cy="1262063"/>
          </a:xfrm>
          <a:custGeom>
            <a:avLst/>
            <a:gdLst>
              <a:gd name="G0" fmla="*/ 1 25199 2"/>
              <a:gd name="G1" fmla="+- 1753 0 0"/>
              <a:gd name="G2" fmla="+- 3506 0 0"/>
              <a:gd name="G3" fmla="+- 2519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199" y="0"/>
                </a:lnTo>
                <a:lnTo>
                  <a:pt x="25199" y="3506"/>
                </a:lnTo>
                <a:lnTo>
                  <a:pt x="0" y="35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588963" y="1770063"/>
            <a:ext cx="9070975" cy="4384675"/>
          </a:xfrm>
          <a:custGeom>
            <a:avLst/>
            <a:gdLst>
              <a:gd name="G0" fmla="*/ 1 25199 2"/>
              <a:gd name="G1" fmla="*/ 1 12179 2"/>
              <a:gd name="G2" fmla="+- 12179 0 0"/>
              <a:gd name="G3" fmla="+- 2519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199" y="0"/>
                </a:lnTo>
                <a:lnTo>
                  <a:pt x="25199" y="12179"/>
                </a:lnTo>
                <a:lnTo>
                  <a:pt x="0" y="1217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68263" y="7313613"/>
            <a:ext cx="7315200" cy="247650"/>
          </a:xfrm>
          <a:custGeom>
            <a:avLst/>
            <a:gdLst>
              <a:gd name="G0" fmla="+- 10160 0 0"/>
              <a:gd name="G1" fmla="+- 344 0 0"/>
              <a:gd name="G2" fmla="+- 688 0 0"/>
              <a:gd name="G3" fmla="+- 203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0320" y="0"/>
                </a:lnTo>
                <a:lnTo>
                  <a:pt x="20320" y="688"/>
                </a:lnTo>
                <a:lnTo>
                  <a:pt x="0" y="688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rgbClr val="000000"/>
                </a:solidFill>
              </a:rPr>
              <a:t>ESS </a:t>
            </a:r>
            <a:r>
              <a:rPr lang="en-US" sz="1200" dirty="0" err="1" smtClean="0">
                <a:solidFill>
                  <a:srgbClr val="000000"/>
                </a:solidFill>
              </a:rPr>
              <a:t>McStas</a:t>
            </a:r>
            <a:r>
              <a:rPr lang="en-US" sz="1200" dirty="0" smtClean="0">
                <a:solidFill>
                  <a:srgbClr val="000000"/>
                </a:solidFill>
              </a:rPr>
              <a:t> School May-June 2016 </a:t>
            </a:r>
            <a:r>
              <a:rPr lang="en-US" sz="1200" dirty="0">
                <a:solidFill>
                  <a:srgbClr val="000000"/>
                </a:solidFill>
              </a:rPr>
              <a:t>– </a:t>
            </a:r>
            <a:r>
              <a:rPr lang="en-US" sz="1200" dirty="0" smtClean="0">
                <a:solidFill>
                  <a:srgbClr val="000000"/>
                </a:solidFill>
              </a:rPr>
              <a:t>C</a:t>
            </a:r>
            <a:r>
              <a:rPr lang="en-US" sz="1200" baseline="0" dirty="0" smtClean="0">
                <a:solidFill>
                  <a:srgbClr val="000000"/>
                </a:solidFill>
              </a:rPr>
              <a:t> </a:t>
            </a:r>
            <a:r>
              <a:rPr lang="en-US" sz="1200" baseline="0" dirty="0" err="1" smtClean="0">
                <a:solidFill>
                  <a:srgbClr val="000000"/>
                </a:solidFill>
              </a:rPr>
              <a:t>Klauser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– </a:t>
            </a:r>
            <a:r>
              <a:rPr lang="en-US" sz="1200" dirty="0" smtClean="0">
                <a:solidFill>
                  <a:srgbClr val="000000"/>
                </a:solidFill>
              </a:rPr>
              <a:t>Guides – </a:t>
            </a:r>
            <a:fld id="{6FEECA11-5AE8-BC41-9135-4EB72F4490D5}" type="slidenum">
              <a:rPr lang="en-US" sz="12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‹#›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185738" y="1127125"/>
            <a:ext cx="8869362" cy="1588"/>
          </a:xfrm>
          <a:prstGeom prst="line">
            <a:avLst/>
          </a:prstGeom>
          <a:noFill/>
          <a:ln w="54720" cap="flat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8" name="pasted-image.tiff"/>
          <p:cNvPicPr>
            <a:picLocks noChangeAspect="1"/>
          </p:cNvPicPr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8684343" y="0"/>
            <a:ext cx="1940861" cy="755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asted-image.tiff"/>
          <p:cNvPicPr>
            <a:picLocks noChangeAspect="1"/>
          </p:cNvPicPr>
          <p:nvPr userDrawn="1"/>
        </p:nvPicPr>
        <p:blipFill>
          <a:blip r:embed="rId14">
            <a:extLst/>
          </a:blip>
          <a:stretch>
            <a:fillRect/>
          </a:stretch>
        </p:blipFill>
        <p:spPr>
          <a:xfrm>
            <a:off x="6276252" y="91159"/>
            <a:ext cx="3737331" cy="874085"/>
          </a:xfrm>
          <a:prstGeom prst="rect">
            <a:avLst/>
          </a:prstGeom>
          <a:ln w="12700">
            <a:solidFill>
              <a:schemeClr val="accent1">
                <a:lumOff val="11862"/>
              </a:schemeClr>
            </a:solidFill>
          </a:ln>
        </p:spPr>
      </p:pic>
      <p:pic>
        <p:nvPicPr>
          <p:cNvPr id="20" name="image5.png"/>
          <p:cNvPicPr>
            <a:picLocks noChangeAspect="1"/>
          </p:cNvPicPr>
          <p:nvPr userDrawn="1"/>
        </p:nvPicPr>
        <p:blipFill>
          <a:blip r:embed="rId15">
            <a:extLst/>
          </a:blip>
          <a:stretch>
            <a:fillRect/>
          </a:stretch>
        </p:blipFill>
        <p:spPr>
          <a:xfrm>
            <a:off x="7485429" y="6883116"/>
            <a:ext cx="428274" cy="630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tiff"/>
          <p:cNvPicPr>
            <a:picLocks noChangeAspect="1"/>
          </p:cNvPicPr>
          <p:nvPr userDrawn="1"/>
        </p:nvPicPr>
        <p:blipFill>
          <a:blip r:embed="rId16">
            <a:extLst/>
          </a:blip>
          <a:stretch>
            <a:fillRect/>
          </a:stretch>
        </p:blipFill>
        <p:spPr>
          <a:xfrm>
            <a:off x="7989513" y="6883116"/>
            <a:ext cx="1172367" cy="630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8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52" y="6966290"/>
            <a:ext cx="13144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47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2pPr>
      <a:lvl3pPr marL="11430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3pPr>
      <a:lvl4pPr marL="16002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4pPr>
      <a:lvl5pPr marL="20574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5pPr>
      <a:lvl6pPr marL="25146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6pPr>
      <a:lvl7pPr marL="29718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7pPr>
      <a:lvl8pPr marL="34290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8pPr>
      <a:lvl9pPr marL="38862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9pPr>
    </p:titleStyle>
    <p:bodyStyle>
      <a:lvl1pPr marL="342900" indent="-342900" algn="l" defTabSz="457200" rtl="0" eaLnBrk="1" fontAlgn="base" hangingPunct="1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0472" y="3224182"/>
            <a:ext cx="44593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4	-	Moving Optics</a:t>
            </a:r>
            <a:endParaRPr lang="en-US" sz="3200" dirty="0"/>
          </a:p>
          <a:p>
            <a:pPr marL="285750" indent="-285750" algn="ctr">
              <a:buFont typeface="Arial"/>
              <a:buChar char="•"/>
            </a:pPr>
            <a:endParaRPr lang="en-US" sz="3200" dirty="0"/>
          </a:p>
          <a:p>
            <a:pPr marL="285750" indent="-285750" algn="ctr">
              <a:buFont typeface="Arial"/>
              <a:buChar char="•"/>
            </a:pPr>
            <a:r>
              <a:rPr lang="en-US" sz="3200" dirty="0" smtClean="0"/>
              <a:t>Velocity selector</a:t>
            </a:r>
          </a:p>
          <a:p>
            <a:pPr marL="285750" indent="-285750" algn="ctr">
              <a:buFont typeface="Arial"/>
              <a:buChar char="•"/>
            </a:pPr>
            <a:r>
              <a:rPr lang="en-US" sz="3200" dirty="0" smtClean="0"/>
              <a:t>Disk Chopper</a:t>
            </a:r>
            <a:endParaRPr lang="en-US" sz="3200" dirty="0"/>
          </a:p>
          <a:p>
            <a:pPr marL="285750" indent="-285750" algn="ctr">
              <a:buFont typeface="Arial"/>
              <a:buChar char="•"/>
            </a:pPr>
            <a:r>
              <a:rPr lang="en-US" sz="3200" dirty="0" smtClean="0"/>
              <a:t>Fermi Chopper</a:t>
            </a:r>
            <a:endParaRPr lang="en-US" sz="3200" dirty="0"/>
          </a:p>
        </p:txBody>
      </p:sp>
      <p:sp>
        <p:nvSpPr>
          <p:cNvPr id="3" name="Rounded Rectangle 2"/>
          <p:cNvSpPr/>
          <p:nvPr/>
        </p:nvSpPr>
        <p:spPr>
          <a:xfrm>
            <a:off x="577920" y="2455170"/>
            <a:ext cx="1605845" cy="571440"/>
          </a:xfrm>
          <a:prstGeom prst="round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954547" y="2455170"/>
            <a:ext cx="2711801" cy="571440"/>
          </a:xfrm>
          <a:prstGeom prst="round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914084" y="2455170"/>
            <a:ext cx="183539" cy="571440"/>
          </a:xfrm>
          <a:prstGeom prst="round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994098" y="2455170"/>
            <a:ext cx="396919" cy="571440"/>
          </a:xfrm>
          <a:prstGeom prst="round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2229484" y="1958542"/>
            <a:ext cx="45719" cy="16499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DiskChop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59950"/>
            <a:ext cx="4823326" cy="4615425"/>
          </a:xfrm>
          <a:prstGeom prst="rect">
            <a:avLst/>
          </a:prstGeom>
        </p:spPr>
      </p:pic>
      <p:pic>
        <p:nvPicPr>
          <p:cNvPr id="75" name="r&amp;d2-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2718" y="1700718"/>
            <a:ext cx="4216400" cy="31623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22101"/>
            <a:ext cx="9071280" cy="79632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dirty="0" smtClean="0"/>
              <a:t>DISK CHOPPER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156715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378080"/>
            <a:ext cx="8821912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INPUT PARAMETER</a:t>
            </a:r>
          </a:p>
          <a:p>
            <a:r>
              <a:rPr lang="en-US" sz="2400" dirty="0" smtClean="0"/>
              <a:t>nu 			[Hz]		frequency</a:t>
            </a:r>
          </a:p>
          <a:p>
            <a:r>
              <a:rPr lang="en-US" sz="2400" dirty="0" err="1" smtClean="0"/>
              <a:t>yheight</a:t>
            </a:r>
            <a:r>
              <a:rPr lang="en-US" sz="2400" dirty="0" smtClean="0"/>
              <a:t>	[m]			slit height (if 0, </a:t>
            </a:r>
            <a:r>
              <a:rPr lang="en-US" sz="2400" dirty="0" err="1" smtClean="0"/>
              <a:t>yheight</a:t>
            </a:r>
            <a:r>
              <a:rPr lang="en-US" sz="2400" dirty="0" smtClean="0"/>
              <a:t> = radius)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adius		[m]			disk radius</a:t>
            </a:r>
          </a:p>
          <a:p>
            <a:endParaRPr lang="en-US" sz="2400" dirty="0" smtClean="0"/>
          </a:p>
          <a:p>
            <a:r>
              <a:rPr lang="en-US" sz="2400" dirty="0" smtClean="0"/>
              <a:t>theta_0	[</a:t>
            </a:r>
            <a:r>
              <a:rPr lang="en-US" sz="2400" dirty="0" err="1" smtClean="0"/>
              <a:t>deg</a:t>
            </a:r>
            <a:r>
              <a:rPr lang="en-US" sz="2400" dirty="0" smtClean="0"/>
              <a:t>]		angular width of slits</a:t>
            </a:r>
            <a:endParaRPr lang="en-US" sz="2400" dirty="0"/>
          </a:p>
          <a:p>
            <a:r>
              <a:rPr lang="en-US" sz="2400" dirty="0" err="1" smtClean="0"/>
              <a:t>xwidth</a:t>
            </a:r>
            <a:r>
              <a:rPr lang="en-US" sz="2400" dirty="0" smtClean="0"/>
              <a:t>		[m]			horizontal slit width opening, beam center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jitter 		[s]			jitter in time phase</a:t>
            </a:r>
          </a:p>
          <a:p>
            <a:r>
              <a:rPr lang="en-US" sz="2400" dirty="0" smtClean="0"/>
              <a:t>delay		[s]			time delay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hase		[</a:t>
            </a:r>
            <a:r>
              <a:rPr lang="en-US" sz="2400" dirty="0" err="1" smtClean="0"/>
              <a:t>deg</a:t>
            </a:r>
            <a:r>
              <a:rPr lang="en-US" sz="2400" dirty="0" smtClean="0"/>
              <a:t>]		angular delay, overrides time	</a:t>
            </a:r>
          </a:p>
          <a:p>
            <a:r>
              <a:rPr lang="en-US" sz="2400" dirty="0" err="1" smtClean="0"/>
              <a:t>Isfirst</a:t>
            </a:r>
            <a:r>
              <a:rPr lang="en-US" sz="2400" dirty="0" smtClean="0"/>
              <a:t>		[0/1]		several choppers, defines first chopper</a:t>
            </a:r>
          </a:p>
          <a:p>
            <a:r>
              <a:rPr lang="en-US" sz="2400" dirty="0" err="1" smtClean="0"/>
              <a:t>npulse</a:t>
            </a:r>
            <a:r>
              <a:rPr lang="en-US" sz="2400" dirty="0" smtClean="0"/>
              <a:t>		[1]			number of pulses if </a:t>
            </a:r>
            <a:r>
              <a:rPr lang="en-US" sz="2400" dirty="0" err="1" smtClean="0"/>
              <a:t>isfirst</a:t>
            </a:r>
            <a:r>
              <a:rPr lang="en-US" sz="2400" dirty="0" smtClean="0"/>
              <a:t>=true</a:t>
            </a:r>
          </a:p>
          <a:p>
            <a:endParaRPr lang="en-US" sz="2400" dirty="0"/>
          </a:p>
          <a:p>
            <a:r>
              <a:rPr lang="en-US" sz="2400" dirty="0"/>
              <a:t>v</a:t>
            </a:r>
            <a:r>
              <a:rPr lang="en-US" sz="2400" dirty="0" smtClean="0"/>
              <a:t>erbose	[1]			display disk chopper </a:t>
            </a:r>
            <a:r>
              <a:rPr lang="en-US" sz="2400" dirty="0" err="1" smtClean="0"/>
              <a:t>config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22101"/>
            <a:ext cx="9071280" cy="79632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dirty="0" smtClean="0"/>
              <a:t>DISK CHOPPER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2069429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304800" y="177800"/>
            <a:ext cx="853440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endParaRPr dirty="0"/>
          </a:p>
          <a:p>
            <a:pPr algn="ctr"/>
            <a:r>
              <a:rPr lang="de-CH" sz="3200" dirty="0" smtClean="0"/>
              <a:t>DISK CHOPPER_S</a:t>
            </a:r>
            <a:endParaRPr sz="3200" dirty="0"/>
          </a:p>
        </p:txBody>
      </p:sp>
      <p:pic>
        <p:nvPicPr>
          <p:cNvPr id="84" name="DiskChop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700" y="2413000"/>
            <a:ext cx="80391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34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853" y="1451448"/>
            <a:ext cx="8922425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Exercise 4</a:t>
            </a:r>
            <a:r>
              <a:rPr lang="en-US" sz="2400" dirty="0" smtClean="0"/>
              <a:t>.1</a:t>
            </a:r>
          </a:p>
          <a:p>
            <a:endParaRPr lang="en-US" sz="2400" dirty="0"/>
          </a:p>
          <a:p>
            <a:r>
              <a:rPr lang="en-US" sz="2400" dirty="0" smtClean="0"/>
              <a:t>• Notice the </a:t>
            </a:r>
            <a:r>
              <a:rPr lang="en-US" sz="2400" dirty="0" err="1" smtClean="0"/>
              <a:t>V_select</a:t>
            </a:r>
            <a:r>
              <a:rPr lang="en-US" sz="2400" dirty="0" smtClean="0"/>
              <a:t> component and </a:t>
            </a:r>
            <a:r>
              <a:rPr lang="en-US" sz="2400" dirty="0" err="1" smtClean="0"/>
              <a:t>th</a:t>
            </a:r>
            <a:r>
              <a:rPr lang="en-US" sz="2400" dirty="0" smtClean="0"/>
              <a:t> input parameter f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Perform a TRACE at the default f=300 </a:t>
            </a:r>
            <a:r>
              <a:rPr lang="en-US" sz="2400" dirty="0" smtClean="0"/>
              <a:t>Hz</a:t>
            </a:r>
          </a:p>
          <a:p>
            <a:endParaRPr lang="en-US" sz="2400" dirty="0"/>
          </a:p>
          <a:p>
            <a:r>
              <a:rPr lang="en-US" sz="2400" dirty="0"/>
              <a:t>• Perform a SIMULATE of 1e7 neutrons at default f</a:t>
            </a:r>
          </a:p>
          <a:p>
            <a:r>
              <a:rPr lang="en-US" sz="2400" dirty="0"/>
              <a:t>• Estimate the relative bandwidth </a:t>
            </a:r>
            <a:r>
              <a:rPr lang="en-US" sz="2400" dirty="0" err="1"/>
              <a:t>δλ</a:t>
            </a:r>
            <a:r>
              <a:rPr lang="en-US" sz="2400" dirty="0"/>
              <a:t>/</a:t>
            </a:r>
            <a:r>
              <a:rPr lang="en-US" sz="2400" dirty="0" err="1"/>
              <a:t>λ</a:t>
            </a:r>
            <a:r>
              <a:rPr lang="en-US" sz="2400" dirty="0"/>
              <a:t> of the transmitted beam</a:t>
            </a:r>
          </a:p>
          <a:p>
            <a:endParaRPr lang="en-US" sz="2400" dirty="0" smtClean="0"/>
          </a:p>
          <a:p>
            <a:r>
              <a:rPr lang="en-US" sz="2400" dirty="0" smtClean="0"/>
              <a:t>• </a:t>
            </a:r>
            <a:r>
              <a:rPr lang="en-US" sz="2400" dirty="0"/>
              <a:t>Perform a series of simulations in the range</a:t>
            </a:r>
          </a:p>
          <a:p>
            <a:r>
              <a:rPr lang="en-US" sz="2400" dirty="0"/>
              <a:t>• 150 &lt; f &lt; 800 (5 steps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/>
              <a:t>• Compare the transmitted beam in the different cases</a:t>
            </a:r>
          </a:p>
          <a:p>
            <a:r>
              <a:rPr lang="en-US" sz="2400" dirty="0"/>
              <a:t>• Question: What is the ideal rotational speed to select</a:t>
            </a:r>
          </a:p>
          <a:p>
            <a:r>
              <a:rPr lang="en-US" sz="2400" dirty="0"/>
              <a:t>neutrons of 10 </a:t>
            </a:r>
            <a:r>
              <a:rPr lang="en-US" sz="2400" dirty="0" err="1"/>
              <a:t>Å</a:t>
            </a:r>
            <a:r>
              <a:rPr lang="en-US" sz="2400" dirty="0"/>
              <a:t> with the selector from Ex </a:t>
            </a:r>
            <a:r>
              <a:rPr lang="en-US" sz="2400" dirty="0" smtClean="0"/>
              <a:t>4.1</a:t>
            </a:r>
            <a:r>
              <a:rPr lang="en-US" sz="2400" dirty="0"/>
              <a:t>?</a:t>
            </a:r>
          </a:p>
          <a:p>
            <a:r>
              <a:rPr lang="el-GR" sz="2400" dirty="0"/>
              <a:t>Hint: λ [Å] ≈ 3956/v [m/s]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04968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431800" y="228600"/>
            <a:ext cx="830580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/>
            <a:r>
              <a:rPr lang="de-CH" sz="3200" dirty="0" smtClean="0"/>
              <a:t>FERMI CHOPPER</a:t>
            </a:r>
            <a:endParaRPr sz="3200" dirty="0"/>
          </a:p>
        </p:txBody>
      </p:sp>
      <p:pic>
        <p:nvPicPr>
          <p:cNvPr id="126" name="FermiCh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0" y="1397000"/>
            <a:ext cx="81407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716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304800" y="1427465"/>
            <a:ext cx="8305800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rPr sz="2400" b="1" dirty="0"/>
              <a:t>Exercise </a:t>
            </a:r>
          </a:p>
          <a:p>
            <a:endParaRPr sz="2400" dirty="0"/>
          </a:p>
          <a:p>
            <a:pPr marL="285750" indent="-285750">
              <a:buFont typeface="Arial"/>
              <a:buChar char="•"/>
            </a:pPr>
            <a:r>
              <a:rPr sz="2400" dirty="0"/>
              <a:t>Open the </a:t>
            </a:r>
            <a:r>
              <a:rPr sz="2400" dirty="0" smtClean="0"/>
              <a:t>Ex_</a:t>
            </a:r>
            <a:r>
              <a:rPr lang="en-CA" sz="2400" dirty="0"/>
              <a:t>4</a:t>
            </a:r>
            <a:r>
              <a:rPr sz="2400" smtClean="0"/>
              <a:t>_2</a:t>
            </a:r>
            <a:r>
              <a:rPr lang="en-CA" sz="2400" dirty="0" smtClean="0"/>
              <a:t>_</a:t>
            </a:r>
            <a:r>
              <a:rPr lang="en-CA" sz="2400" dirty="0" err="1" smtClean="0"/>
              <a:t>DiskChopper</a:t>
            </a:r>
            <a:r>
              <a:rPr sz="2400" dirty="0" smtClean="0"/>
              <a:t>.instr instrument</a:t>
            </a:r>
            <a:endParaRPr lang="fr-CH" sz="2400" dirty="0" smtClean="0"/>
          </a:p>
          <a:p>
            <a:pPr marL="285750" indent="-285750">
              <a:buFont typeface="Arial"/>
              <a:buChar char="•"/>
            </a:pPr>
            <a:endParaRPr sz="2400" dirty="0"/>
          </a:p>
          <a:p>
            <a:endParaRPr sz="2400" dirty="0"/>
          </a:p>
          <a:p>
            <a:pPr marL="285750" indent="-285750">
              <a:buFont typeface="Arial"/>
              <a:buChar char="•"/>
            </a:pPr>
            <a:r>
              <a:rPr sz="2400" dirty="0"/>
              <a:t>Notice use of the EXTEND %{    %} section, defining a time structure (1 second, flat distribution)</a:t>
            </a:r>
          </a:p>
          <a:p>
            <a:endParaRPr sz="2400" dirty="0"/>
          </a:p>
          <a:p>
            <a:pPr marL="285750" indent="-285750">
              <a:buFont typeface="Arial"/>
              <a:buChar char="•"/>
            </a:pPr>
            <a:r>
              <a:rPr sz="2400" dirty="0"/>
              <a:t>Notice use of Monitor_nD, our “Swiss army knife” monitor</a:t>
            </a:r>
          </a:p>
          <a:p>
            <a:pPr lvl="2"/>
            <a:r>
              <a:rPr sz="2400" dirty="0"/>
              <a:t>options=”t auto bins=200”</a:t>
            </a:r>
          </a:p>
          <a:p>
            <a:pPr lvl="2"/>
            <a:r>
              <a:rPr sz="2400" dirty="0"/>
              <a:t>options="t auto bins=200 x auto bins=200</a:t>
            </a:r>
            <a:r>
              <a:rPr sz="2400" dirty="0" smtClean="0"/>
              <a:t>"</a:t>
            </a:r>
            <a:endParaRPr lang="en-CA" sz="2400" dirty="0" smtClean="0"/>
          </a:p>
          <a:p>
            <a:pPr lvl="2"/>
            <a:endParaRPr dirty="0"/>
          </a:p>
          <a:p>
            <a:pPr lvl="2"/>
            <a:endParaRPr dirty="0"/>
          </a:p>
        </p:txBody>
      </p:sp>
      <p:sp>
        <p:nvSpPr>
          <p:cNvPr id="3" name="Shape 92"/>
          <p:cNvSpPr/>
          <p:nvPr/>
        </p:nvSpPr>
        <p:spPr>
          <a:xfrm>
            <a:off x="304800" y="177800"/>
            <a:ext cx="853440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/>
            <a:r>
              <a:rPr lang="de-CH" sz="3200" dirty="0" smtClean="0"/>
              <a:t>DISK CHOPPER</a:t>
            </a:r>
            <a:endParaRPr sz="3200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491748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143832" y="1872408"/>
            <a:ext cx="8534400" cy="444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rPr lang="de-CH" sz="2400" b="1" dirty="0" err="1" smtClean="0"/>
              <a:t>Exercice</a:t>
            </a:r>
            <a:r>
              <a:rPr lang="de-CH" sz="2400" b="1" dirty="0" smtClean="0"/>
              <a:t> </a:t>
            </a:r>
            <a:r>
              <a:rPr sz="2400" dirty="0" smtClean="0"/>
              <a:t>: </a:t>
            </a:r>
            <a:endParaRPr sz="2400" dirty="0"/>
          </a:p>
          <a:p>
            <a:endParaRPr lang="de-CH" sz="2400" dirty="0" smtClean="0"/>
          </a:p>
          <a:p>
            <a:pPr marL="342900" indent="-342900">
              <a:buFont typeface="Arial"/>
              <a:buChar char="•"/>
            </a:pPr>
            <a:r>
              <a:rPr lang="de-CH" sz="2400" b="1" dirty="0" smtClean="0">
                <a:solidFill>
                  <a:srgbClr val="000000"/>
                </a:solidFill>
              </a:rPr>
              <a:t>Insert</a:t>
            </a:r>
            <a:r>
              <a:rPr lang="de-CH" sz="2400" b="1" dirty="0" smtClean="0"/>
              <a:t> </a:t>
            </a:r>
            <a:r>
              <a:rPr lang="de-CH" sz="2400" dirty="0" smtClean="0"/>
              <a:t>a </a:t>
            </a:r>
            <a:r>
              <a:rPr lang="de-CH" sz="2400" dirty="0" err="1" smtClean="0"/>
              <a:t>disk</a:t>
            </a:r>
            <a:r>
              <a:rPr lang="de-CH" sz="2400" dirty="0" smtClean="0"/>
              <a:t> </a:t>
            </a:r>
            <a:r>
              <a:rPr lang="de-CH" sz="2400" dirty="0" err="1" smtClean="0"/>
              <a:t>chopper</a:t>
            </a:r>
            <a:r>
              <a:rPr lang="de-CH" sz="2400" dirty="0" smtClean="0"/>
              <a:t> 0.5 mm after </a:t>
            </a:r>
            <a:r>
              <a:rPr lang="de-CH" sz="2400" dirty="0" err="1" smtClean="0"/>
              <a:t>guide</a:t>
            </a:r>
            <a:r>
              <a:rPr lang="de-CH" sz="2400" dirty="0" smtClean="0"/>
              <a:t> </a:t>
            </a:r>
            <a:r>
              <a:rPr lang="de-CH" sz="2400" dirty="0" err="1" smtClean="0"/>
              <a:t>exit</a:t>
            </a:r>
            <a:endParaRPr lang="de-CH" sz="2400" dirty="0"/>
          </a:p>
          <a:p>
            <a:endParaRPr sz="2400" dirty="0"/>
          </a:p>
          <a:p>
            <a:pPr marL="342900" indent="-342900">
              <a:buFont typeface="Arial"/>
              <a:buChar char="•"/>
            </a:pPr>
            <a:r>
              <a:rPr lang="de-CH" sz="2400" dirty="0" err="1" smtClean="0"/>
              <a:t>Chopper</a:t>
            </a:r>
            <a:r>
              <a:rPr lang="de-CH" sz="2400" dirty="0" smtClean="0"/>
              <a:t> </a:t>
            </a:r>
            <a:r>
              <a:rPr lang="de-CH" sz="2400" dirty="0" err="1" smtClean="0"/>
              <a:t>Component</a:t>
            </a:r>
            <a:r>
              <a:rPr lang="de-CH" sz="2400" dirty="0" smtClean="0"/>
              <a:t> Parameters: </a:t>
            </a:r>
            <a:endParaRPr sz="2400" dirty="0"/>
          </a:p>
          <a:p>
            <a:pPr lvl="1"/>
            <a:r>
              <a:rPr sz="2400" dirty="0"/>
              <a:t>- </a:t>
            </a:r>
            <a:r>
              <a:rPr sz="2400" dirty="0" smtClean="0"/>
              <a:t>radius </a:t>
            </a:r>
            <a:r>
              <a:rPr sz="2400" dirty="0"/>
              <a:t>of disk-chopper (we use 0.5 m)</a:t>
            </a:r>
          </a:p>
          <a:p>
            <a:pPr lvl="1"/>
            <a:r>
              <a:rPr sz="2400" dirty="0"/>
              <a:t>- n, number of openings (we use 2)</a:t>
            </a:r>
          </a:p>
          <a:p>
            <a:pPr lvl="1"/>
            <a:r>
              <a:rPr sz="2400" dirty="0"/>
              <a:t>- </a:t>
            </a:r>
            <a:r>
              <a:rPr lang="en-US" sz="2400" dirty="0" smtClean="0"/>
              <a:t>P</a:t>
            </a:r>
            <a:r>
              <a:rPr lang="en-CA" sz="2400" dirty="0" err="1" smtClean="0"/>
              <a:t>hase</a:t>
            </a:r>
            <a:r>
              <a:rPr lang="en-CA" sz="2400" dirty="0" smtClean="0"/>
              <a:t> </a:t>
            </a:r>
            <a:r>
              <a:rPr sz="2400" dirty="0" smtClean="0"/>
              <a:t>(</a:t>
            </a:r>
            <a:r>
              <a:rPr sz="2400" dirty="0"/>
              <a:t>angular phase at t=0, in degrees, we use 90 deg)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Instrument input parameters:</a:t>
            </a:r>
          </a:p>
          <a:p>
            <a:pPr lvl="2"/>
            <a:r>
              <a:rPr lang="en-US" sz="2400" dirty="0" smtClean="0"/>
              <a:t>f (Hz) - chopper frequency  </a:t>
            </a:r>
          </a:p>
          <a:p>
            <a:pPr lvl="2"/>
            <a:r>
              <a:rPr lang="en-US" sz="2400" dirty="0" smtClean="0"/>
              <a:t>Theta0 (degrees) - opening width of slits</a:t>
            </a:r>
          </a:p>
          <a:p>
            <a:pPr lvl="1"/>
            <a:endParaRPr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22101"/>
            <a:ext cx="9071280" cy="79632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dirty="0" smtClean="0"/>
              <a:t>DISK CHOPPER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931519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431800" y="1498685"/>
            <a:ext cx="8305800" cy="55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rPr lang="en-US" sz="2400" b="1" dirty="0" smtClean="0"/>
              <a:t>Exercise</a:t>
            </a:r>
          </a:p>
          <a:p>
            <a:pPr marL="285750" indent="-285750">
              <a:buFont typeface="Arial"/>
              <a:buChar char="•"/>
            </a:pPr>
            <a:endParaRPr sz="2400" dirty="0"/>
          </a:p>
          <a:p>
            <a:pPr marL="285750" indent="-285750">
              <a:buFont typeface="Arial"/>
              <a:buChar char="•"/>
            </a:pPr>
            <a:r>
              <a:rPr sz="2400" dirty="0"/>
              <a:t>Make a TRACE to get an overview of the instrument</a:t>
            </a:r>
          </a:p>
          <a:p>
            <a:pPr marL="285750" indent="-285750">
              <a:buFont typeface="Arial"/>
              <a:buChar char="•"/>
            </a:pPr>
            <a:endParaRPr sz="2400" dirty="0"/>
          </a:p>
          <a:p>
            <a:pPr marL="285750" indent="-285750">
              <a:buFont typeface="Arial"/>
              <a:buChar char="•"/>
            </a:pPr>
            <a:r>
              <a:rPr sz="2400" dirty="0"/>
              <a:t>SIMULATE 1e7 neutrons at the default of f=5Hz and Theta0=10 degrees. While simulation is ongoing, estimate the number of pulses per second?</a:t>
            </a:r>
          </a:p>
          <a:p>
            <a:pPr marL="285750" indent="-285750">
              <a:buFont typeface="Arial"/>
              <a:buChar char="•"/>
            </a:pPr>
            <a:endParaRPr sz="2400" dirty="0"/>
          </a:p>
          <a:p>
            <a:pPr marL="285750" indent="-285750">
              <a:buFont typeface="Arial"/>
              <a:buChar char="•"/>
            </a:pPr>
            <a:r>
              <a:rPr sz="2400" dirty="0"/>
              <a:t>Try another 1e7 at f=1 hz. Notice space-time correlation in the third TOF panel</a:t>
            </a:r>
          </a:p>
          <a:p>
            <a:pPr marL="285750" indent="-285750">
              <a:buFont typeface="Arial"/>
              <a:buChar char="•"/>
            </a:pPr>
            <a:endParaRPr sz="2400" dirty="0"/>
          </a:p>
          <a:p>
            <a:pPr marL="285750" indent="-285750">
              <a:buFont typeface="Arial"/>
              <a:buChar char="•"/>
            </a:pPr>
            <a:r>
              <a:rPr sz="2400" dirty="0"/>
              <a:t>At a given frequency, try changing the Theta0 chopper opening to higher and lower value. Comment on the results.</a:t>
            </a:r>
          </a:p>
          <a:p>
            <a:endParaRPr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22101"/>
            <a:ext cx="9071280" cy="79632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dirty="0" smtClean="0"/>
              <a:t>DISK CHOPPER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994438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3000" y="2523860"/>
            <a:ext cx="48456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Coffee break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1017628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9500" y="1825433"/>
            <a:ext cx="3577584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velocity=</a:t>
            </a:r>
            <a:r>
              <a:rPr lang="en-US" dirty="0" err="1" smtClean="0"/>
              <a:t>frac</a:t>
            </a:r>
            <a:r>
              <a:rPr lang="en-US" dirty="0" smtClean="0"/>
              <a:t>(delta z)(delta t)</a:t>
            </a:r>
          </a:p>
          <a:p>
            <a:r>
              <a:rPr lang="en-US" dirty="0" smtClean="0"/>
              <a:t>Delta z = l</a:t>
            </a:r>
          </a:p>
          <a:p>
            <a:r>
              <a:rPr lang="en-US" dirty="0" smtClean="0"/>
              <a:t>Delta t = </a:t>
            </a:r>
            <a:r>
              <a:rPr lang="en-US" dirty="0" err="1" smtClean="0"/>
              <a:t>frac</a:t>
            </a:r>
            <a:r>
              <a:rPr lang="en-US" dirty="0" smtClean="0"/>
              <a:t>(alpha)(2pi)</a:t>
            </a:r>
            <a:r>
              <a:rPr lang="en-US" dirty="0" err="1" smtClean="0"/>
              <a:t>frac</a:t>
            </a:r>
            <a:r>
              <a:rPr lang="en-US" dirty="0" smtClean="0"/>
              <a:t>(1)(f)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From </a:t>
            </a:r>
            <a:r>
              <a:rPr lang="en-US" smtClean="0"/>
              <a:t>the hint </a:t>
            </a:r>
            <a:r>
              <a:rPr lang="en-US" dirty="0" smtClean="0"/>
              <a:t>(de Broglie)</a:t>
            </a:r>
          </a:p>
          <a:p>
            <a:r>
              <a:rPr lang="en-US" dirty="0" smtClean="0"/>
              <a:t>Velocity = 3956/lambda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01851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9661" y="1894090"/>
            <a:ext cx="6558686" cy="23981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ctr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Velocity Selectors</a:t>
            </a:r>
          </a:p>
          <a:p>
            <a:pPr marL="40639" marR="40639" indent="0" algn="ctr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Times New Roman"/>
            </a:endParaRPr>
          </a:p>
          <a:p>
            <a:pPr marL="40639" marR="40639" indent="0" algn="ctr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Times New Roman"/>
              </a:rPr>
              <a:t>- </a:t>
            </a:r>
          </a:p>
          <a:p>
            <a:pPr marL="40639" marR="40639" indent="0" algn="ctr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Times New Roman"/>
            </a:endParaRPr>
          </a:p>
          <a:p>
            <a:pPr marL="40639" marR="40639" indent="0" algn="ctr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Select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 the neutron energy you want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Times New Roman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77920" y="5067575"/>
            <a:ext cx="1605845" cy="571440"/>
          </a:xfrm>
          <a:prstGeom prst="round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382255" y="5067575"/>
            <a:ext cx="5681213" cy="571440"/>
          </a:xfrm>
          <a:prstGeom prst="roundRect">
            <a:avLst/>
          </a:prstGeom>
          <a:solidFill>
            <a:srgbClr val="E419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2229484" y="4570947"/>
            <a:ext cx="45719" cy="16499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917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28574" y="2348106"/>
            <a:ext cx="3933658" cy="1970383"/>
            <a:chOff x="444500" y="101600"/>
            <a:chExt cx="7327900" cy="2413000"/>
          </a:xfrm>
        </p:grpSpPr>
        <p:sp>
          <p:nvSpPr>
            <p:cNvPr id="3" name="Shape 45"/>
            <p:cNvSpPr/>
            <p:nvPr/>
          </p:nvSpPr>
          <p:spPr>
            <a:xfrm>
              <a:off x="2844800" y="101600"/>
              <a:ext cx="4914900" cy="2413000"/>
            </a:xfrm>
            <a:prstGeom prst="rect">
              <a:avLst/>
            </a:prstGeom>
            <a:solidFill>
              <a:srgbClr val="00C5FF"/>
            </a:solidFill>
            <a:ln>
              <a:solidFill>
                <a:srgbClr val="000000"/>
              </a:solidFill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4" name="Shape 52"/>
            <p:cNvSpPr/>
            <p:nvPr/>
          </p:nvSpPr>
          <p:spPr>
            <a:xfrm>
              <a:off x="444500" y="1244600"/>
              <a:ext cx="2120900" cy="152400"/>
            </a:xfrm>
            <a:prstGeom prst="rightArrow">
              <a:avLst>
                <a:gd name="adj1" fmla="val 32000"/>
                <a:gd name="adj2" fmla="val 366667"/>
              </a:avLst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5" name="Shape 53"/>
            <p:cNvSpPr/>
            <p:nvPr/>
          </p:nvSpPr>
          <p:spPr>
            <a:xfrm>
              <a:off x="2844800" y="1041400"/>
              <a:ext cx="4914900" cy="63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016" y="20329"/>
                    <a:pt x="6276" y="18635"/>
                    <a:pt x="6276" y="18635"/>
                  </a:cubicBezTo>
                  <a:lnTo>
                    <a:pt x="10270" y="15388"/>
                  </a:lnTo>
                  <a:lnTo>
                    <a:pt x="14835" y="10588"/>
                  </a:lnTo>
                  <a:lnTo>
                    <a:pt x="18666" y="4941"/>
                  </a:lnTo>
                  <a:lnTo>
                    <a:pt x="21600" y="0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txBody>
            <a:bodyPr lIns="50800" tIns="50800" rIns="50800" bIns="50800" anchor="ctr"/>
            <a:lstStyle/>
            <a:p>
              <a:pPr marL="0" marR="0" algn="ctr" defTabSz="584200">
                <a:lnSpc>
                  <a:spcPct val="100000"/>
                </a:lnSpc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" name="Shape 54"/>
            <p:cNvSpPr/>
            <p:nvPr/>
          </p:nvSpPr>
          <p:spPr>
            <a:xfrm>
              <a:off x="2857500" y="1308100"/>
              <a:ext cx="4914900" cy="63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016" y="20329"/>
                    <a:pt x="6276" y="18635"/>
                    <a:pt x="6276" y="18635"/>
                  </a:cubicBezTo>
                  <a:lnTo>
                    <a:pt x="10270" y="15388"/>
                  </a:lnTo>
                  <a:lnTo>
                    <a:pt x="14835" y="10588"/>
                  </a:lnTo>
                  <a:lnTo>
                    <a:pt x="18666" y="4941"/>
                  </a:lnTo>
                  <a:lnTo>
                    <a:pt x="21600" y="0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txBody>
            <a:bodyPr lIns="50800" tIns="50800" rIns="50800" bIns="50800" anchor="ctr"/>
            <a:lstStyle/>
            <a:p>
              <a:pPr marL="0" marR="0" algn="ctr" defTabSz="584200">
                <a:lnSpc>
                  <a:spcPct val="100000"/>
                </a:lnSpc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" name="Shape 55"/>
            <p:cNvSpPr/>
            <p:nvPr/>
          </p:nvSpPr>
          <p:spPr>
            <a:xfrm>
              <a:off x="2857500" y="800100"/>
              <a:ext cx="4914900" cy="63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016" y="20329"/>
                    <a:pt x="6276" y="18635"/>
                    <a:pt x="6276" y="18635"/>
                  </a:cubicBezTo>
                  <a:lnTo>
                    <a:pt x="10270" y="15388"/>
                  </a:lnTo>
                  <a:lnTo>
                    <a:pt x="14835" y="10588"/>
                  </a:lnTo>
                  <a:lnTo>
                    <a:pt x="18666" y="4941"/>
                  </a:lnTo>
                  <a:lnTo>
                    <a:pt x="21600" y="0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txBody>
            <a:bodyPr lIns="50800" tIns="50800" rIns="50800" bIns="50800" anchor="ctr"/>
            <a:lstStyle/>
            <a:p>
              <a:pPr marL="0" marR="0" algn="ctr" defTabSz="584200">
                <a:lnSpc>
                  <a:spcPct val="100000"/>
                </a:lnSpc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" name="Shape 56"/>
            <p:cNvSpPr/>
            <p:nvPr/>
          </p:nvSpPr>
          <p:spPr>
            <a:xfrm>
              <a:off x="2857500" y="546100"/>
              <a:ext cx="4914900" cy="63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016" y="20329"/>
                    <a:pt x="6276" y="18635"/>
                    <a:pt x="6276" y="18635"/>
                  </a:cubicBezTo>
                  <a:lnTo>
                    <a:pt x="10270" y="15388"/>
                  </a:lnTo>
                  <a:lnTo>
                    <a:pt x="14835" y="10588"/>
                  </a:lnTo>
                  <a:lnTo>
                    <a:pt x="18666" y="4941"/>
                  </a:lnTo>
                  <a:lnTo>
                    <a:pt x="21600" y="0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txBody>
            <a:bodyPr lIns="50800" tIns="50800" rIns="50800" bIns="50800" anchor="ctr"/>
            <a:lstStyle/>
            <a:p>
              <a:pPr marL="0" marR="0" algn="ctr" defTabSz="584200">
                <a:lnSpc>
                  <a:spcPct val="100000"/>
                </a:lnSpc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51140" y="235880"/>
            <a:ext cx="5344337" cy="6242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VELOCITY</a:t>
            </a:r>
            <a:r>
              <a:rPr kumimoji="0" lang="en-US" sz="36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 SELECTORS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9318" y="4878549"/>
            <a:ext cx="194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bsorbing blades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230850" y="3437003"/>
            <a:ext cx="1566614" cy="14059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7906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36" y="2534275"/>
            <a:ext cx="4691200" cy="1224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1140" y="235880"/>
            <a:ext cx="5344337" cy="6242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VELOCITY</a:t>
            </a:r>
            <a:r>
              <a:rPr kumimoji="0" lang="en-US" sz="36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 SELECTORS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39658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LL_SANS_instrument_D11_1_Velocity_selector_4_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074" y="3196186"/>
            <a:ext cx="4064000" cy="228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987" y="5170090"/>
            <a:ext cx="1176698" cy="276486"/>
          </a:xfrm>
          <a:prstGeom prst="rect">
            <a:avLst/>
          </a:prstGeom>
          <a:solidFill>
            <a:srgbClr val="0D143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ILL.FR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5877" y="1849557"/>
            <a:ext cx="564317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Times New Roman"/>
              </a:rPr>
              <a:t>‘broad’ </a:t>
            </a: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Times New Roman"/>
              </a:rPr>
              <a:t>monochromatization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Times New Roman"/>
              </a:rPr>
              <a:t> </a:t>
            </a:r>
            <a:r>
              <a:rPr lang="el-GR" sz="2400" dirty="0"/>
              <a:t>δλ/λ </a:t>
            </a:r>
            <a:r>
              <a:rPr lang="en-CA" sz="2400" dirty="0" smtClean="0"/>
              <a:t> ≈ 10 %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1140" y="235880"/>
            <a:ext cx="5344337" cy="6242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VELOCITY</a:t>
            </a:r>
            <a:r>
              <a:rPr kumimoji="0" lang="en-US" sz="36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 SELECTORS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Times New Roman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91666" y="3196186"/>
            <a:ext cx="2906022" cy="2359187"/>
            <a:chOff x="5291665" y="3087389"/>
            <a:chExt cx="3564913" cy="2764129"/>
          </a:xfrm>
        </p:grpSpPr>
        <p:grpSp>
          <p:nvGrpSpPr>
            <p:cNvPr id="8" name="Group 7"/>
            <p:cNvGrpSpPr/>
            <p:nvPr/>
          </p:nvGrpSpPr>
          <p:grpSpPr>
            <a:xfrm>
              <a:off x="5291665" y="3087389"/>
              <a:ext cx="3564913" cy="2716392"/>
              <a:chOff x="868502" y="1682286"/>
              <a:chExt cx="7162800" cy="528404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8502" y="1682286"/>
                <a:ext cx="7162800" cy="265430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8502" y="4312034"/>
                <a:ext cx="7162800" cy="2654301"/>
              </a:xfrm>
              <a:prstGeom prst="rect">
                <a:avLst/>
              </a:prstGeom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5291665" y="5482186"/>
              <a:ext cx="1176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Astrium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7828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01" y="1309863"/>
            <a:ext cx="4691200" cy="1224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476" y="2826214"/>
            <a:ext cx="822725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INPUT PARAMETER</a:t>
            </a:r>
          </a:p>
          <a:p>
            <a:endParaRPr lang="en-US" sz="2400" dirty="0"/>
          </a:p>
          <a:p>
            <a:r>
              <a:rPr lang="en-US" sz="2400" dirty="0" err="1"/>
              <a:t>x</a:t>
            </a:r>
            <a:r>
              <a:rPr lang="en-US" sz="2400" dirty="0" err="1" smtClean="0"/>
              <a:t>width</a:t>
            </a:r>
            <a:r>
              <a:rPr lang="en-US" sz="2400" dirty="0" smtClean="0"/>
              <a:t>		[m]			width entry aperture</a:t>
            </a:r>
          </a:p>
          <a:p>
            <a:r>
              <a:rPr lang="en-US" sz="2400" dirty="0" err="1"/>
              <a:t>y</a:t>
            </a:r>
            <a:r>
              <a:rPr lang="en-US" sz="2400" dirty="0" err="1" smtClean="0"/>
              <a:t>height</a:t>
            </a:r>
            <a:r>
              <a:rPr lang="en-US" sz="2400" dirty="0" smtClean="0"/>
              <a:t>	[m]			height entry aperture</a:t>
            </a:r>
          </a:p>
          <a:p>
            <a:r>
              <a:rPr lang="en-US" sz="2400" dirty="0" err="1" smtClean="0"/>
              <a:t>zdepth</a:t>
            </a:r>
            <a:r>
              <a:rPr lang="en-US" sz="2400" dirty="0" smtClean="0"/>
              <a:t>	[m]			housing! length</a:t>
            </a:r>
          </a:p>
          <a:p>
            <a:r>
              <a:rPr lang="en-US" sz="2400" dirty="0"/>
              <a:t>l</a:t>
            </a:r>
            <a:r>
              <a:rPr lang="en-US" sz="2400" dirty="0" smtClean="0"/>
              <a:t>ength		[m]			blade length</a:t>
            </a:r>
          </a:p>
          <a:p>
            <a:r>
              <a:rPr lang="en-US" sz="2400" dirty="0" smtClean="0"/>
              <a:t>d			[m]			blade thickness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lpha		[</a:t>
            </a:r>
            <a:r>
              <a:rPr lang="en-US" sz="2400" dirty="0" err="1" smtClean="0"/>
              <a:t>deg</a:t>
            </a:r>
            <a:r>
              <a:rPr lang="en-US" sz="2400" dirty="0" smtClean="0"/>
              <a:t>]		twisting angle 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adius		[m]			distance rotation axis – aperture </a:t>
            </a:r>
            <a:r>
              <a:rPr lang="en-US" sz="2400" dirty="0" err="1" smtClean="0"/>
              <a:t>centre</a:t>
            </a:r>
            <a:endParaRPr lang="en-US" sz="2400" dirty="0" smtClean="0"/>
          </a:p>
          <a:p>
            <a:r>
              <a:rPr lang="en-US" sz="2400" dirty="0"/>
              <a:t>n</a:t>
            </a:r>
            <a:r>
              <a:rPr lang="en-US" sz="2400" dirty="0" smtClean="0"/>
              <a:t>u 			[Hz]		rotation speed, counterclockwise</a:t>
            </a:r>
          </a:p>
          <a:p>
            <a:r>
              <a:rPr lang="en-US" sz="2400" dirty="0" err="1"/>
              <a:t>n</a:t>
            </a:r>
            <a:r>
              <a:rPr lang="en-US" sz="2400" dirty="0" err="1" smtClean="0"/>
              <a:t>slit</a:t>
            </a:r>
            <a:r>
              <a:rPr lang="en-US" sz="2400" dirty="0" smtClean="0"/>
              <a:t>		[]			number of blades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551140" y="235880"/>
            <a:ext cx="5344337" cy="6242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VELOCITY</a:t>
            </a:r>
            <a:r>
              <a:rPr kumimoji="0" lang="en-US" sz="36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 SELECTORS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Times New Roman"/>
            </a:endParaRPr>
          </a:p>
        </p:txBody>
      </p:sp>
      <p:sp>
        <p:nvSpPr>
          <p:cNvPr id="7" name="Right Bracket 6"/>
          <p:cNvSpPr/>
          <p:nvPr/>
        </p:nvSpPr>
        <p:spPr>
          <a:xfrm>
            <a:off x="6159640" y="3703425"/>
            <a:ext cx="83078" cy="985206"/>
          </a:xfrm>
          <a:prstGeom prst="rightBracket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80034" y="3869603"/>
            <a:ext cx="126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housing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967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096"/>
            <a:ext cx="90805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63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139"/>
            <a:ext cx="90805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655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3320"/>
            <a:ext cx="9071280" cy="796320"/>
          </a:xfrm>
        </p:spPr>
        <p:txBody>
          <a:bodyPr/>
          <a:lstStyle/>
          <a:p>
            <a:pPr algn="ctr"/>
            <a:r>
              <a:rPr lang="en-US" sz="3200" dirty="0" smtClean="0"/>
              <a:t>DISK CHOPPER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577920" y="2455170"/>
            <a:ext cx="1605845" cy="571440"/>
          </a:xfrm>
          <a:prstGeom prst="round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954547" y="2455170"/>
            <a:ext cx="2711801" cy="571440"/>
          </a:xfrm>
          <a:prstGeom prst="round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914084" y="2455170"/>
            <a:ext cx="183539" cy="571440"/>
          </a:xfrm>
          <a:prstGeom prst="round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994098" y="2455170"/>
            <a:ext cx="396919" cy="571440"/>
          </a:xfrm>
          <a:prstGeom prst="round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2229484" y="1958542"/>
            <a:ext cx="45719" cy="16499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15848" y="4332532"/>
            <a:ext cx="51271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Define time structure of the beam 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Time Of Flight (TOF) measurements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426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riloche-Feb-2016-Templat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roid Sans Fallback"/>
      </a:majorFont>
      <a:minorFont>
        <a:latin typeface="Arial"/>
        <a:ea typeface="ＭＳ Ｐゴシック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2234</TotalTime>
  <Words>443</Words>
  <Application>Microsoft Macintosh PowerPoint</Application>
  <PresentationFormat>Custom</PresentationFormat>
  <Paragraphs>112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Bariloche-Feb-2016-Template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DISK CHOPPER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Christine</cp:lastModifiedBy>
  <cp:revision>100</cp:revision>
  <cp:lastPrinted>2016-05-31T07:28:23Z</cp:lastPrinted>
  <dcterms:modified xsi:type="dcterms:W3CDTF">2016-05-31T09:05:56Z</dcterms:modified>
</cp:coreProperties>
</file>