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80" r:id="rId2"/>
    <p:sldId id="282" r:id="rId3"/>
    <p:sldId id="298" r:id="rId4"/>
    <p:sldId id="303" r:id="rId5"/>
    <p:sldId id="283" r:id="rId6"/>
    <p:sldId id="286" r:id="rId7"/>
    <p:sldId id="317" r:id="rId8"/>
    <p:sldId id="322" r:id="rId9"/>
    <p:sldId id="313" r:id="rId10"/>
    <p:sldId id="300" r:id="rId11"/>
    <p:sldId id="319" r:id="rId12"/>
    <p:sldId id="285" r:id="rId13"/>
    <p:sldId id="309" r:id="rId14"/>
    <p:sldId id="320" r:id="rId15"/>
    <p:sldId id="321" r:id="rId16"/>
    <p:sldId id="299" r:id="rId17"/>
    <p:sldId id="308" r:id="rId18"/>
    <p:sldId id="306" r:id="rId19"/>
    <p:sldId id="293" r:id="rId20"/>
    <p:sldId id="295" r:id="rId21"/>
    <p:sldId id="323" r:id="rId22"/>
    <p:sldId id="311" r:id="rId23"/>
    <p:sldId id="316" r:id="rId24"/>
    <p:sldId id="314" r:id="rId25"/>
    <p:sldId id="315" r:id="rId26"/>
    <p:sldId id="297" r:id="rId27"/>
    <p:sldId id="296" r:id="rId28"/>
  </p:sldIdLst>
  <p:sldSz cx="10080625" cy="7559675"/>
  <p:notesSz cx="7772400" cy="10058400"/>
  <p:defaultTextStyle>
    <a:defPPr>
      <a:defRPr lang="en-US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FF"/>
    <a:srgbClr val="54839C"/>
    <a:srgbClr val="329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82"/>
    <p:restoredTop sz="94622"/>
  </p:normalViewPr>
  <p:slideViewPr>
    <p:cSldViewPr>
      <p:cViewPr varScale="1">
        <p:scale>
          <a:sx n="69" d="100"/>
          <a:sy n="69" d="100"/>
        </p:scale>
        <p:origin x="-1688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fld id="{1FD0AF8A-4BB7-5341-AB65-5FEF7F7DEE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43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5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8800" y="193675"/>
            <a:ext cx="2266950" cy="67532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93675"/>
            <a:ext cx="6648450" cy="67532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2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5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</p:spTree>
    <p:extLst>
      <p:ext uri="{BB962C8B-B14F-4D97-AF65-F5344CB8AC3E}">
        <p14:creationId xmlns:p14="http://schemas.microsoft.com/office/powerpoint/2010/main" val="10979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63" y="1371600"/>
            <a:ext cx="4402137" cy="557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371600"/>
            <a:ext cx="4403725" cy="557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5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76488" y="1619250"/>
            <a:ext cx="935037" cy="93662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59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23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47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62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"/><Relationship Id="rId14" Type="http://schemas.openxmlformats.org/officeDocument/2006/relationships/image" Target="../media/image2.tif"/><Relationship Id="rId15" Type="http://schemas.openxmlformats.org/officeDocument/2006/relationships/image" Target="../media/image3.png"/><Relationship Id="rId16" Type="http://schemas.openxmlformats.org/officeDocument/2006/relationships/image" Target="../media/image4.tif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17" y="251445"/>
            <a:ext cx="9067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, um das Format des </a:t>
            </a:r>
            <a:r>
              <a:rPr lang="en-US" dirty="0" err="1"/>
              <a:t>Titeltextes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3" y="1371600"/>
            <a:ext cx="8958262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Klicken </a:t>
            </a:r>
            <a:r>
              <a:rPr lang="en-US" dirty="0" err="1"/>
              <a:t>Sie</a:t>
            </a:r>
            <a:r>
              <a:rPr lang="en-US" dirty="0"/>
              <a:t>, um die </a:t>
            </a:r>
            <a:r>
              <a:rPr lang="en-US" dirty="0" err="1"/>
              <a:t>Formate</a:t>
            </a:r>
            <a:r>
              <a:rPr lang="en-US" dirty="0"/>
              <a:t> des </a:t>
            </a:r>
            <a:r>
              <a:rPr lang="en-US" dirty="0" err="1"/>
              <a:t>Gliederungstextes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Sechste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Siebente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588963" y="301625"/>
            <a:ext cx="9070975" cy="1262063"/>
          </a:xfrm>
          <a:custGeom>
            <a:avLst/>
            <a:gdLst>
              <a:gd name="G0" fmla="*/ 1 25199 2"/>
              <a:gd name="G1" fmla="+- 1753 0 0"/>
              <a:gd name="G2" fmla="+- 3506 0 0"/>
              <a:gd name="G3" fmla="+- 2519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199" y="0"/>
                </a:lnTo>
                <a:lnTo>
                  <a:pt x="25199" y="3506"/>
                </a:lnTo>
                <a:lnTo>
                  <a:pt x="0" y="35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88963" y="1770063"/>
            <a:ext cx="9070975" cy="4384675"/>
          </a:xfrm>
          <a:custGeom>
            <a:avLst/>
            <a:gdLst>
              <a:gd name="G0" fmla="*/ 1 25199 2"/>
              <a:gd name="G1" fmla="*/ 1 12179 2"/>
              <a:gd name="G2" fmla="+- 12179 0 0"/>
              <a:gd name="G3" fmla="+- 2519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199" y="0"/>
                </a:lnTo>
                <a:lnTo>
                  <a:pt x="25199" y="12179"/>
                </a:lnTo>
                <a:lnTo>
                  <a:pt x="0" y="1217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68263" y="7313613"/>
            <a:ext cx="7315200" cy="247650"/>
          </a:xfrm>
          <a:custGeom>
            <a:avLst/>
            <a:gdLst>
              <a:gd name="G0" fmla="+- 10160 0 0"/>
              <a:gd name="G1" fmla="+- 344 0 0"/>
              <a:gd name="G2" fmla="+- 688 0 0"/>
              <a:gd name="G3" fmla="+- 203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0320" y="0"/>
                </a:lnTo>
                <a:lnTo>
                  <a:pt x="20320" y="688"/>
                </a:lnTo>
                <a:lnTo>
                  <a:pt x="0" y="68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rgbClr val="000000"/>
                </a:solidFill>
              </a:rPr>
              <a:t>ESS </a:t>
            </a:r>
            <a:r>
              <a:rPr lang="en-US" sz="1200" dirty="0" err="1" smtClean="0">
                <a:solidFill>
                  <a:srgbClr val="000000"/>
                </a:solidFill>
              </a:rPr>
              <a:t>McStas</a:t>
            </a:r>
            <a:r>
              <a:rPr lang="en-US" sz="1200" dirty="0" smtClean="0">
                <a:solidFill>
                  <a:srgbClr val="000000"/>
                </a:solidFill>
              </a:rPr>
              <a:t> School May-June 2016 </a:t>
            </a:r>
            <a:r>
              <a:rPr lang="en-US" sz="1200" dirty="0">
                <a:solidFill>
                  <a:srgbClr val="000000"/>
                </a:solidFill>
              </a:rPr>
              <a:t>– </a:t>
            </a:r>
            <a:r>
              <a:rPr lang="en-US" sz="1200" dirty="0" smtClean="0">
                <a:solidFill>
                  <a:srgbClr val="000000"/>
                </a:solidFill>
              </a:rPr>
              <a:t>C</a:t>
            </a:r>
            <a:r>
              <a:rPr lang="en-US" sz="1200" baseline="0" dirty="0" smtClean="0">
                <a:solidFill>
                  <a:srgbClr val="000000"/>
                </a:solidFill>
              </a:rPr>
              <a:t>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Klauser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– </a:t>
            </a:r>
            <a:r>
              <a:rPr lang="en-US" sz="1200" dirty="0" smtClean="0">
                <a:solidFill>
                  <a:srgbClr val="000000"/>
                </a:solidFill>
              </a:rPr>
              <a:t>Guides – </a:t>
            </a:r>
            <a:fld id="{6FEECA11-5AE8-BC41-9135-4EB72F4490D5}" type="slidenum">
              <a:rPr lang="en-US" sz="12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185738" y="1127125"/>
            <a:ext cx="8869362" cy="1588"/>
          </a:xfrm>
          <a:prstGeom prst="line">
            <a:avLst/>
          </a:prstGeom>
          <a:noFill/>
          <a:ln w="54720" cap="flat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8" name="pasted-image.tiff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8684343" y="0"/>
            <a:ext cx="1940861" cy="755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tiff"/>
          <p:cNvPicPr>
            <a:picLocks noChangeAspect="1"/>
          </p:cNvPicPr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6276252" y="91159"/>
            <a:ext cx="3737331" cy="874085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pic>
        <p:nvPicPr>
          <p:cNvPr id="20" name="image5.png"/>
          <p:cNvPicPr>
            <a:picLocks noChangeAspect="1"/>
          </p:cNvPicPr>
          <p:nvPr userDrawn="1"/>
        </p:nvPicPr>
        <p:blipFill>
          <a:blip r:embed="rId15">
            <a:extLst/>
          </a:blip>
          <a:stretch>
            <a:fillRect/>
          </a:stretch>
        </p:blipFill>
        <p:spPr>
          <a:xfrm>
            <a:off x="7485429" y="6883116"/>
            <a:ext cx="428274" cy="63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tiff"/>
          <p:cNvPicPr>
            <a:picLocks noChangeAspect="1"/>
          </p:cNvPicPr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7989513" y="6883116"/>
            <a:ext cx="1172367" cy="63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8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52" y="6966290"/>
            <a:ext cx="13144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457200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6" Type="http://schemas.openxmlformats.org/officeDocument/2006/relationships/image" Target="../media/image13.png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776" y="-180603"/>
            <a:ext cx="8065269" cy="1620837"/>
          </a:xfrm>
        </p:spPr>
        <p:txBody>
          <a:bodyPr/>
          <a:lstStyle/>
          <a:p>
            <a:r>
              <a:rPr lang="en-US" dirty="0" smtClean="0"/>
              <a:t>3 - Guides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832" y="3275781"/>
            <a:ext cx="7056437" cy="1931988"/>
          </a:xfrm>
        </p:spPr>
        <p:txBody>
          <a:bodyPr>
            <a:noAutofit/>
          </a:bodyPr>
          <a:lstStyle/>
          <a:p>
            <a:r>
              <a:rPr lang="en-US" sz="4400" dirty="0" smtClean="0"/>
              <a:t>3	-	Guides</a:t>
            </a:r>
            <a:endParaRPr lang="en-US" sz="5200" dirty="0" smtClean="0"/>
          </a:p>
          <a:p>
            <a:pPr marL="503972" indent="-503972">
              <a:buFont typeface="Arial"/>
              <a:buChar char="•"/>
            </a:pPr>
            <a:r>
              <a:rPr lang="en-US" dirty="0" smtClean="0"/>
              <a:t>Straight guide</a:t>
            </a:r>
          </a:p>
          <a:p>
            <a:pPr marL="503972" indent="-503972">
              <a:buFont typeface="Arial"/>
              <a:buChar char="•"/>
            </a:pPr>
            <a:r>
              <a:rPr lang="en-US" dirty="0" smtClean="0"/>
              <a:t>Ballistic guide</a:t>
            </a:r>
          </a:p>
          <a:p>
            <a:pPr marL="503972" indent="-503972">
              <a:buFont typeface="Arial"/>
              <a:buChar char="•"/>
            </a:pPr>
            <a:r>
              <a:rPr lang="en-US" dirty="0"/>
              <a:t>Curved guide</a:t>
            </a:r>
          </a:p>
          <a:p>
            <a:pPr marL="503972" indent="-503972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31114" y="7193550"/>
            <a:ext cx="203557" cy="36261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30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088" y="323453"/>
            <a:ext cx="3597459" cy="556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CURVED GUIDES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2200" y="1547589"/>
            <a:ext cx="4519186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Getting out of direct line of sight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007864" y="5652045"/>
            <a:ext cx="3744416" cy="1080120"/>
          </a:xfrm>
          <a:prstGeom prst="rect">
            <a:avLst/>
          </a:prstGeom>
          <a:solidFill>
            <a:srgbClr val="54839C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1 reflection per neutron mandatory to come out the other side of the guide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7824" y="2123653"/>
            <a:ext cx="7560840" cy="3456384"/>
            <a:chOff x="647824" y="2123653"/>
            <a:chExt cx="7560840" cy="345638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9952" y="2123653"/>
              <a:ext cx="6045200" cy="312420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 bwMode="auto">
            <a:xfrm>
              <a:off x="647824" y="3563813"/>
              <a:ext cx="144016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" name="Rectangle 2"/>
            <p:cNvSpPr/>
            <p:nvPr/>
          </p:nvSpPr>
          <p:spPr bwMode="auto">
            <a:xfrm>
              <a:off x="3672160" y="4211885"/>
              <a:ext cx="504056" cy="7920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1727944" y="4715941"/>
              <a:ext cx="6480720" cy="8640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6552480" y="4355901"/>
              <a:ext cx="936104" cy="115212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9153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088" y="323453"/>
            <a:ext cx="3597459" cy="556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CURVED GUIDES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7824" y="1331565"/>
            <a:ext cx="5832648" cy="3456383"/>
            <a:chOff x="647824" y="1331565"/>
            <a:chExt cx="7560840" cy="358626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6600" y="1331565"/>
              <a:ext cx="6045200" cy="312420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 bwMode="auto">
            <a:xfrm>
              <a:off x="647824" y="2685578"/>
              <a:ext cx="144016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Rectangle 18"/>
            <p:cNvSpPr/>
            <p:nvPr/>
          </p:nvSpPr>
          <p:spPr bwMode="auto">
            <a:xfrm>
              <a:off x="1655936" y="3621682"/>
              <a:ext cx="6552728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6480472" y="3765698"/>
              <a:ext cx="936104" cy="115212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" name="TextBox 3"/>
          <p:cNvSpPr txBox="1"/>
          <p:nvPr/>
        </p:nvSpPr>
        <p:spPr>
          <a:xfrm>
            <a:off x="6120432" y="1611525"/>
            <a:ext cx="1929134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… in </a:t>
            </a:r>
            <a:r>
              <a:rPr lang="en-US" sz="2400" dirty="0" err="1" smtClean="0">
                <a:solidFill>
                  <a:schemeClr val="tx1"/>
                </a:solidFill>
              </a:rPr>
              <a:t>McStas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 rot="267403">
            <a:off x="1889803" y="4399903"/>
            <a:ext cx="1152128" cy="5040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21092022">
            <a:off x="634442" y="4437968"/>
            <a:ext cx="1152128" cy="5040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1990473">
            <a:off x="4281700" y="5232367"/>
            <a:ext cx="1152128" cy="5040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 rot="935105">
            <a:off x="3142628" y="4645422"/>
            <a:ext cx="1152128" cy="5040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2400" y="2483693"/>
            <a:ext cx="3240361" cy="267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Use straight guides &amp; rotation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Bender.comp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curvedGuide.comp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 descr="bendersche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432" y="5292005"/>
            <a:ext cx="2641094" cy="792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87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016" y="395461"/>
            <a:ext cx="4248472" cy="55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BALLISTIC GUIDE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4" y="2051646"/>
            <a:ext cx="8280920" cy="264643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935856" y="3347789"/>
            <a:ext cx="108012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015976" y="3635821"/>
            <a:ext cx="1584176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600152" y="3635821"/>
            <a:ext cx="316835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6696496" y="3275781"/>
            <a:ext cx="1440160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2304008" y="5652045"/>
            <a:ext cx="2789420" cy="868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Goal: high flux on sample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9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8064" y="323453"/>
            <a:ext cx="3377247" cy="556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ELLIPTIC GUIDE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295896" y="2843733"/>
            <a:ext cx="6480720" cy="136815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223888" y="3203773"/>
            <a:ext cx="432048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416576" y="3203773"/>
            <a:ext cx="432048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cxnSp>
        <p:nvCxnSpPr>
          <p:cNvPr id="18" name="Straight Connector 17"/>
          <p:cNvCxnSpPr>
            <a:stCxn id="14" idx="3"/>
          </p:cNvCxnSpPr>
          <p:nvPr/>
        </p:nvCxnSpPr>
        <p:spPr bwMode="auto">
          <a:xfrm>
            <a:off x="1655936" y="3527809"/>
            <a:ext cx="1224136" cy="54006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endCxn id="16" idx="1"/>
          </p:cNvCxnSpPr>
          <p:nvPr/>
        </p:nvCxnSpPr>
        <p:spPr bwMode="auto">
          <a:xfrm flipV="1">
            <a:off x="2880072" y="3527809"/>
            <a:ext cx="4536504" cy="54006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5760392" y="3491805"/>
            <a:ext cx="1728192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>
            <a:endCxn id="14" idx="3"/>
          </p:cNvCxnSpPr>
          <p:nvPr/>
        </p:nvCxnSpPr>
        <p:spPr bwMode="auto">
          <a:xfrm flipH="1" flipV="1">
            <a:off x="1655936" y="3527809"/>
            <a:ext cx="4104456" cy="6120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1727944" y="5003973"/>
            <a:ext cx="6560736" cy="868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Few reflections  - for transport loss in reflection </a:t>
            </a:r>
            <a:r>
              <a:rPr lang="en-US" dirty="0" err="1" smtClean="0">
                <a:solidFill>
                  <a:srgbClr val="000000"/>
                </a:solidFill>
              </a:rPr>
              <a:t>cf</a:t>
            </a:r>
            <a:r>
              <a:rPr lang="en-US" dirty="0" smtClean="0">
                <a:solidFill>
                  <a:srgbClr val="000000"/>
                </a:solidFill>
              </a:rPr>
              <a:t> next session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Focus on samples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5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48" y="1835621"/>
            <a:ext cx="6502400" cy="336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0032" y="323453"/>
            <a:ext cx="3377247" cy="556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ELLIPTIC GUIDE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24" y="1403573"/>
            <a:ext cx="2425700" cy="10160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314178" y="2519461"/>
            <a:ext cx="1383489" cy="92958"/>
          </a:xfrm>
          <a:custGeom>
            <a:avLst/>
            <a:gdLst>
              <a:gd name="connsiteX0" fmla="*/ 0 w 1383489"/>
              <a:gd name="connsiteY0" fmla="*/ 72280 h 92958"/>
              <a:gd name="connsiteX1" fmla="*/ 51623 w 1383489"/>
              <a:gd name="connsiteY1" fmla="*/ 61954 h 92958"/>
              <a:gd name="connsiteX2" fmla="*/ 113570 w 1383489"/>
              <a:gd name="connsiteY2" fmla="*/ 41303 h 92958"/>
              <a:gd name="connsiteX3" fmla="*/ 216815 w 1383489"/>
              <a:gd name="connsiteY3" fmla="*/ 20652 h 92958"/>
              <a:gd name="connsiteX4" fmla="*/ 278763 w 1383489"/>
              <a:gd name="connsiteY4" fmla="*/ 10326 h 92958"/>
              <a:gd name="connsiteX5" fmla="*/ 794990 w 1383489"/>
              <a:gd name="connsiteY5" fmla="*/ 0 h 92958"/>
              <a:gd name="connsiteX6" fmla="*/ 960183 w 1383489"/>
              <a:gd name="connsiteY6" fmla="*/ 10326 h 92958"/>
              <a:gd name="connsiteX7" fmla="*/ 1032454 w 1383489"/>
              <a:gd name="connsiteY7" fmla="*/ 30977 h 92958"/>
              <a:gd name="connsiteX8" fmla="*/ 1115051 w 1383489"/>
              <a:gd name="connsiteY8" fmla="*/ 41303 h 92958"/>
              <a:gd name="connsiteX9" fmla="*/ 1238945 w 1383489"/>
              <a:gd name="connsiteY9" fmla="*/ 61954 h 92958"/>
              <a:gd name="connsiteX10" fmla="*/ 1342191 w 1383489"/>
              <a:gd name="connsiteY10" fmla="*/ 82606 h 92958"/>
              <a:gd name="connsiteX11" fmla="*/ 1383489 w 1383489"/>
              <a:gd name="connsiteY11" fmla="*/ 92931 h 9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3489" h="92958">
                <a:moveTo>
                  <a:pt x="0" y="72280"/>
                </a:moveTo>
                <a:cubicBezTo>
                  <a:pt x="17208" y="68838"/>
                  <a:pt x="34693" y="66572"/>
                  <a:pt x="51623" y="61954"/>
                </a:cubicBezTo>
                <a:cubicBezTo>
                  <a:pt x="72622" y="56226"/>
                  <a:pt x="92227" y="45572"/>
                  <a:pt x="113570" y="41303"/>
                </a:cubicBezTo>
                <a:cubicBezTo>
                  <a:pt x="147985" y="34419"/>
                  <a:pt x="182196" y="26423"/>
                  <a:pt x="216815" y="20652"/>
                </a:cubicBezTo>
                <a:cubicBezTo>
                  <a:pt x="237464" y="17210"/>
                  <a:pt x="257842" y="11073"/>
                  <a:pt x="278763" y="10326"/>
                </a:cubicBezTo>
                <a:cubicBezTo>
                  <a:pt x="450763" y="4182"/>
                  <a:pt x="622914" y="3442"/>
                  <a:pt x="794990" y="0"/>
                </a:cubicBezTo>
                <a:cubicBezTo>
                  <a:pt x="850054" y="3442"/>
                  <a:pt x="905285" y="4835"/>
                  <a:pt x="960183" y="10326"/>
                </a:cubicBezTo>
                <a:cubicBezTo>
                  <a:pt x="1024249" y="16733"/>
                  <a:pt x="978655" y="21194"/>
                  <a:pt x="1032454" y="30977"/>
                </a:cubicBezTo>
                <a:cubicBezTo>
                  <a:pt x="1059753" y="35941"/>
                  <a:pt x="1087611" y="37187"/>
                  <a:pt x="1115051" y="41303"/>
                </a:cubicBezTo>
                <a:cubicBezTo>
                  <a:pt x="1156455" y="47514"/>
                  <a:pt x="1238945" y="61954"/>
                  <a:pt x="1238945" y="61954"/>
                </a:cubicBezTo>
                <a:cubicBezTo>
                  <a:pt x="1308919" y="85282"/>
                  <a:pt x="1223561" y="58878"/>
                  <a:pt x="1342191" y="82606"/>
                </a:cubicBezTo>
                <a:cubicBezTo>
                  <a:pt x="1399253" y="94019"/>
                  <a:pt x="1355063" y="92931"/>
                  <a:pt x="1383489" y="92931"/>
                </a:cubicBezTo>
              </a:path>
            </a:pathLst>
          </a:custGeom>
          <a:ln w="762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3240112" y="4550975"/>
            <a:ext cx="1383489" cy="92958"/>
          </a:xfrm>
          <a:custGeom>
            <a:avLst/>
            <a:gdLst>
              <a:gd name="connsiteX0" fmla="*/ 0 w 1383489"/>
              <a:gd name="connsiteY0" fmla="*/ 72280 h 92958"/>
              <a:gd name="connsiteX1" fmla="*/ 51623 w 1383489"/>
              <a:gd name="connsiteY1" fmla="*/ 61954 h 92958"/>
              <a:gd name="connsiteX2" fmla="*/ 113570 w 1383489"/>
              <a:gd name="connsiteY2" fmla="*/ 41303 h 92958"/>
              <a:gd name="connsiteX3" fmla="*/ 216815 w 1383489"/>
              <a:gd name="connsiteY3" fmla="*/ 20652 h 92958"/>
              <a:gd name="connsiteX4" fmla="*/ 278763 w 1383489"/>
              <a:gd name="connsiteY4" fmla="*/ 10326 h 92958"/>
              <a:gd name="connsiteX5" fmla="*/ 794990 w 1383489"/>
              <a:gd name="connsiteY5" fmla="*/ 0 h 92958"/>
              <a:gd name="connsiteX6" fmla="*/ 960183 w 1383489"/>
              <a:gd name="connsiteY6" fmla="*/ 10326 h 92958"/>
              <a:gd name="connsiteX7" fmla="*/ 1032454 w 1383489"/>
              <a:gd name="connsiteY7" fmla="*/ 30977 h 92958"/>
              <a:gd name="connsiteX8" fmla="*/ 1115051 w 1383489"/>
              <a:gd name="connsiteY8" fmla="*/ 41303 h 92958"/>
              <a:gd name="connsiteX9" fmla="*/ 1238945 w 1383489"/>
              <a:gd name="connsiteY9" fmla="*/ 61954 h 92958"/>
              <a:gd name="connsiteX10" fmla="*/ 1342191 w 1383489"/>
              <a:gd name="connsiteY10" fmla="*/ 82606 h 92958"/>
              <a:gd name="connsiteX11" fmla="*/ 1383489 w 1383489"/>
              <a:gd name="connsiteY11" fmla="*/ 92931 h 9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3489" h="92958">
                <a:moveTo>
                  <a:pt x="0" y="72280"/>
                </a:moveTo>
                <a:cubicBezTo>
                  <a:pt x="17208" y="68838"/>
                  <a:pt x="34693" y="66572"/>
                  <a:pt x="51623" y="61954"/>
                </a:cubicBezTo>
                <a:cubicBezTo>
                  <a:pt x="72622" y="56226"/>
                  <a:pt x="92227" y="45572"/>
                  <a:pt x="113570" y="41303"/>
                </a:cubicBezTo>
                <a:cubicBezTo>
                  <a:pt x="147985" y="34419"/>
                  <a:pt x="182196" y="26423"/>
                  <a:pt x="216815" y="20652"/>
                </a:cubicBezTo>
                <a:cubicBezTo>
                  <a:pt x="237464" y="17210"/>
                  <a:pt x="257842" y="11073"/>
                  <a:pt x="278763" y="10326"/>
                </a:cubicBezTo>
                <a:cubicBezTo>
                  <a:pt x="450763" y="4182"/>
                  <a:pt x="622914" y="3442"/>
                  <a:pt x="794990" y="0"/>
                </a:cubicBezTo>
                <a:cubicBezTo>
                  <a:pt x="850054" y="3442"/>
                  <a:pt x="905285" y="4835"/>
                  <a:pt x="960183" y="10326"/>
                </a:cubicBezTo>
                <a:cubicBezTo>
                  <a:pt x="1024249" y="16733"/>
                  <a:pt x="978655" y="21194"/>
                  <a:pt x="1032454" y="30977"/>
                </a:cubicBezTo>
                <a:cubicBezTo>
                  <a:pt x="1059753" y="35941"/>
                  <a:pt x="1087611" y="37187"/>
                  <a:pt x="1115051" y="41303"/>
                </a:cubicBezTo>
                <a:cubicBezTo>
                  <a:pt x="1156455" y="47514"/>
                  <a:pt x="1238945" y="61954"/>
                  <a:pt x="1238945" y="61954"/>
                </a:cubicBezTo>
                <a:cubicBezTo>
                  <a:pt x="1308919" y="85282"/>
                  <a:pt x="1223561" y="58878"/>
                  <a:pt x="1342191" y="82606"/>
                </a:cubicBezTo>
                <a:cubicBezTo>
                  <a:pt x="1399253" y="94019"/>
                  <a:pt x="1355063" y="92931"/>
                  <a:pt x="1383489" y="92931"/>
                </a:cubicBezTo>
              </a:path>
            </a:pathLst>
          </a:custGeom>
          <a:ln w="762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5856" y="5435678"/>
            <a:ext cx="6264696" cy="164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Elliptic_guide_gravity</a:t>
            </a:r>
            <a:r>
              <a:rPr lang="en-US" dirty="0">
                <a:solidFill>
                  <a:srgbClr val="000000"/>
                </a:solidFill>
              </a:rPr>
              <a:t>( l=50, </a:t>
            </a:r>
            <a:r>
              <a:rPr lang="en-US" dirty="0" err="1">
                <a:solidFill>
                  <a:srgbClr val="000000"/>
                </a:solidFill>
              </a:rPr>
              <a:t>linxw</a:t>
            </a:r>
            <a:r>
              <a:rPr lang="en-US" dirty="0">
                <a:solidFill>
                  <a:srgbClr val="000000"/>
                </a:solidFill>
              </a:rPr>
              <a:t>=5,linyh=5,loutxw=10,loutyh=10, </a:t>
            </a:r>
            <a:r>
              <a:rPr lang="en-US" dirty="0" err="1">
                <a:solidFill>
                  <a:srgbClr val="000000"/>
                </a:solidFill>
              </a:rPr>
              <a:t>xwidth</a:t>
            </a:r>
            <a:r>
              <a:rPr lang="en-US" dirty="0">
                <a:solidFill>
                  <a:srgbClr val="000000"/>
                </a:solidFill>
              </a:rPr>
              <a:t>=0.1,yheight=0.1, R0 = 0.99,Qc=0.0219,alpha=6.07,m=1.0,W=0.003, </a:t>
            </a:r>
            <a:r>
              <a:rPr lang="en-US" dirty="0" err="1">
                <a:solidFill>
                  <a:srgbClr val="000000"/>
                </a:solidFill>
              </a:rPr>
              <a:t>mvaluesright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marray,mvaluesleft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marray,mvaluestop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marray,mvaluesbottom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marray</a:t>
            </a:r>
            <a:r>
              <a:rPr lang="en-US" dirty="0">
                <a:solidFill>
                  <a:srgbClr val="000000"/>
                </a:solidFill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47014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0032" y="323453"/>
            <a:ext cx="3377247" cy="556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ELLIPTIC GUIDE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1403572"/>
            <a:ext cx="8352928" cy="54717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2360" y="1979637"/>
            <a:ext cx="2304256" cy="3186873"/>
          </a:xfrm>
          <a:prstGeom prst="rect">
            <a:avLst/>
          </a:prstGeom>
          <a:solidFill>
            <a:srgbClr val="6666FF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Gravity compatible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Define your geometry as is convenient to you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Chop the guide into segments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Define reflectivity for each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McStas</a:t>
            </a:r>
            <a:r>
              <a:rPr lang="en-US" dirty="0" smtClean="0"/>
              <a:t> </a:t>
            </a:r>
            <a:r>
              <a:rPr lang="en-US" dirty="0"/>
              <a:t>G</a:t>
            </a:r>
            <a:r>
              <a:rPr lang="en-US" dirty="0" smtClean="0"/>
              <a:t>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err="1" smtClean="0"/>
              <a:t>Elliptic_guide_gravity.comp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Guide_anyshape.comp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Guide_channeled.comp</a:t>
            </a:r>
            <a:r>
              <a:rPr lang="en-US" sz="1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Guide_curved.comp</a:t>
            </a:r>
            <a:r>
              <a:rPr lang="en-US" sz="1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Guide_four_side_10_shells.comp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Guide_four_side_2_shells.comp 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Guide_four_side.comp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Guide_gravity.comp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Guide_honeycomb.comp</a:t>
            </a:r>
            <a:r>
              <a:rPr lang="en-US" sz="1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Guide_tapering.comp</a:t>
            </a:r>
            <a:r>
              <a:rPr lang="en-US" sz="1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Guide_wavy.comp</a:t>
            </a:r>
            <a:r>
              <a:rPr lang="en-US" sz="1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Guide.comp</a:t>
            </a:r>
            <a:r>
              <a:rPr lang="en-US" sz="1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Pol_guide_vmirror.comp</a:t>
            </a:r>
            <a:r>
              <a:rPr lang="en-US" sz="1800" dirty="0" smtClean="0"/>
              <a:t> </a:t>
            </a: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 rot="21000903">
            <a:off x="2816108" y="5692454"/>
            <a:ext cx="6336705" cy="646331"/>
          </a:xfrm>
          <a:prstGeom prst="rect">
            <a:avLst/>
          </a:prstGeom>
          <a:solidFill>
            <a:srgbClr val="54839C">
              <a:alpha val="13000"/>
            </a:srgbClr>
          </a:solidFill>
          <a:ln w="38100" cmpd="sng">
            <a:solidFill>
              <a:srgbClr val="54839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</a:rPr>
              <a:t>Curious? Lost?  Need help?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</a:rPr>
              <a:t>Try $ </a:t>
            </a:r>
            <a:r>
              <a:rPr lang="en-US" dirty="0" err="1">
                <a:solidFill>
                  <a:srgbClr val="000000"/>
                </a:solidFill>
              </a:rPr>
              <a:t>mcdoc</a:t>
            </a:r>
            <a:r>
              <a:rPr lang="en-US" dirty="0">
                <a:solidFill>
                  <a:srgbClr val="000000"/>
                </a:solidFill>
              </a:rPr>
              <a:t> or </a:t>
            </a:r>
            <a:r>
              <a:rPr lang="en-US" dirty="0" smtClean="0">
                <a:solidFill>
                  <a:srgbClr val="000000"/>
                </a:solidFill>
              </a:rPr>
              <a:t>visit </a:t>
            </a:r>
            <a:r>
              <a:rPr lang="en-US" dirty="0">
                <a:solidFill>
                  <a:srgbClr val="000000"/>
                </a:solidFill>
              </a:rPr>
              <a:t>http://</a:t>
            </a:r>
            <a:r>
              <a:rPr lang="en-US" dirty="0" err="1">
                <a:solidFill>
                  <a:srgbClr val="000000"/>
                </a:solidFill>
              </a:rPr>
              <a:t>mcstas.org</a:t>
            </a:r>
            <a:r>
              <a:rPr lang="en-US" dirty="0">
                <a:solidFill>
                  <a:srgbClr val="000000"/>
                </a:solidFill>
              </a:rPr>
              <a:t>/download/components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4248" y="1691605"/>
            <a:ext cx="3719949" cy="2671655"/>
          </a:xfrm>
          <a:prstGeom prst="rect">
            <a:avLst/>
          </a:prstGeom>
          <a:solidFill>
            <a:srgbClr val="6666FF">
              <a:alpha val="20000"/>
            </a:srgbClr>
          </a:solidFill>
          <a:ln w="25400">
            <a:solidFill>
              <a:srgbClr val="6666FF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Have fun with elliptic guides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Add gravity to your simulation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Think of fantastic shapes and import their .OFF description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63063" y="2981540"/>
            <a:ext cx="18466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6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4008" y="395461"/>
            <a:ext cx="4016244" cy="556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…stir and combine…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216" y="1691605"/>
            <a:ext cx="4624263" cy="3240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9129">
            <a:off x="68648" y="2350629"/>
            <a:ext cx="4680272" cy="27381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243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80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6016" y="395461"/>
            <a:ext cx="4248472" cy="55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BALLISTIC GUIDE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7784" y="1547589"/>
            <a:ext cx="8640790" cy="3289721"/>
            <a:chOff x="287784" y="1547589"/>
            <a:chExt cx="8640790" cy="32897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784" y="2051645"/>
              <a:ext cx="8640790" cy="2785665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 bwMode="auto">
            <a:xfrm>
              <a:off x="1367904" y="2555701"/>
              <a:ext cx="1872208" cy="201622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976416" y="2555701"/>
              <a:ext cx="1872208" cy="201622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2120" y="1547589"/>
              <a:ext cx="3075782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Ex_3_2_ballistic.instr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32000" y="3203773"/>
              <a:ext cx="216024" cy="35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92240" y="3203773"/>
              <a:ext cx="216024" cy="35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2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8504" y="3131765"/>
              <a:ext cx="360040" cy="3600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39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5856" y="251445"/>
            <a:ext cx="7056438" cy="1931917"/>
          </a:xfrm>
        </p:spPr>
        <p:txBody>
          <a:bodyPr/>
          <a:lstStyle/>
          <a:p>
            <a:r>
              <a:rPr lang="en-US" dirty="0" smtClean="0"/>
              <a:t>GUIDES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30496" y="2348399"/>
            <a:ext cx="5164322" cy="129799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32600" y="2339677"/>
            <a:ext cx="231792" cy="13841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>
            <a:off x="7848624" y="3646397"/>
            <a:ext cx="584115" cy="470109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4509" y="4366833"/>
            <a:ext cx="934939" cy="36261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58334" y="4366834"/>
            <a:ext cx="819523" cy="62022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Guide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56" y="4931965"/>
            <a:ext cx="2201861" cy="1471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16829" y="3459304"/>
            <a:ext cx="2274675" cy="4067869"/>
          </a:xfrm>
          <a:prstGeom prst="rect">
            <a:avLst/>
          </a:prstGeom>
        </p:spPr>
      </p:pic>
      <p:sp>
        <p:nvSpPr>
          <p:cNvPr id="13" name="Explosion 1 12"/>
          <p:cNvSpPr/>
          <p:nvPr/>
        </p:nvSpPr>
        <p:spPr>
          <a:xfrm>
            <a:off x="-16446" y="2195661"/>
            <a:ext cx="1974053" cy="1827134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84128" y="1475581"/>
            <a:ext cx="2672526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Neutron Transport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1029" y="6717666"/>
            <a:ext cx="18466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6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87549"/>
            <a:ext cx="8784728" cy="5191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Open the </a:t>
            </a:r>
            <a:r>
              <a:rPr lang="en-US" sz="2800" b="1" dirty="0" err="1">
                <a:solidFill>
                  <a:srgbClr val="000000"/>
                </a:solidFill>
              </a:rPr>
              <a:t>instrumentfile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Ex_3_1_ballistic.instr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Look at guide2. What exit(entry) dimensions do guide1 &amp; 3 need?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Insert guide1 </a:t>
            </a:r>
            <a:r>
              <a:rPr lang="en-US" sz="2800" dirty="0" smtClean="0">
                <a:solidFill>
                  <a:srgbClr val="000000"/>
                </a:solidFill>
              </a:rPr>
              <a:t>with an entry opening of w1=0.03m, h1=0.1m, length 3 m at 0.5m from a1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Insert guide3 </a:t>
            </a:r>
            <a:r>
              <a:rPr lang="en-US" sz="2800" dirty="0" smtClean="0">
                <a:solidFill>
                  <a:srgbClr val="000000"/>
                </a:solidFill>
              </a:rPr>
              <a:t>with an exit opening of w2=0.03, </a:t>
            </a:r>
            <a:r>
              <a:rPr lang="en-US" sz="2800" dirty="0">
                <a:solidFill>
                  <a:srgbClr val="000000"/>
                </a:solidFill>
              </a:rPr>
              <a:t>length 3 m at </a:t>
            </a:r>
            <a:r>
              <a:rPr lang="en-US" sz="2800" dirty="0" smtClean="0">
                <a:solidFill>
                  <a:srgbClr val="000000"/>
                </a:solidFill>
              </a:rPr>
              <a:t>33.5m </a:t>
            </a:r>
            <a:r>
              <a:rPr lang="en-US" sz="2800" dirty="0">
                <a:solidFill>
                  <a:srgbClr val="000000"/>
                </a:solidFill>
              </a:rPr>
              <a:t>from </a:t>
            </a:r>
            <a:r>
              <a:rPr lang="en-US" sz="2800" dirty="0" smtClean="0">
                <a:solidFill>
                  <a:srgbClr val="000000"/>
                </a:solidFill>
              </a:rPr>
              <a:t>a1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For both guides, use the coating parameters from guide2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0032" y="251445"/>
            <a:ext cx="4248472" cy="55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BALLISTIC GUIDE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0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2" y="1979637"/>
            <a:ext cx="6870700" cy="27051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2015976" y="4211885"/>
            <a:ext cx="1080120" cy="230425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4608264" y="3059757"/>
            <a:ext cx="1080120" cy="216024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31800" y="6444133"/>
            <a:ext cx="4068391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Indicate the number of steps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8144" y="5219997"/>
            <a:ext cx="5400352" cy="112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Give the interval to be scanned directly in the parameter position in the form </a:t>
            </a:r>
            <a:r>
              <a:rPr lang="en-US" sz="2400" dirty="0" err="1" smtClean="0">
                <a:solidFill>
                  <a:srgbClr val="000000"/>
                </a:solidFill>
              </a:rPr>
              <a:t>lower_lim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upper_lim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0032" y="251445"/>
            <a:ext cx="4248472" cy="55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SCAN FUNCTION 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61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87549"/>
            <a:ext cx="9145016" cy="353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Compile </a:t>
            </a:r>
            <a:r>
              <a:rPr lang="en-US" sz="2400" dirty="0">
                <a:solidFill>
                  <a:srgbClr val="000000"/>
                </a:solidFill>
              </a:rPr>
              <a:t>and TRACE to have an </a:t>
            </a:r>
            <a:r>
              <a:rPr lang="en-US" sz="2400" b="1" dirty="0">
                <a:solidFill>
                  <a:srgbClr val="000000"/>
                </a:solidFill>
              </a:rPr>
              <a:t>overview of the instrument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Run a simulation </a:t>
            </a:r>
            <a:r>
              <a:rPr lang="en-US" sz="2400" dirty="0">
                <a:solidFill>
                  <a:srgbClr val="000000"/>
                </a:solidFill>
              </a:rPr>
              <a:t>and notice the wavelength </a:t>
            </a:r>
            <a:r>
              <a:rPr lang="en-US" sz="2400" dirty="0" smtClean="0">
                <a:solidFill>
                  <a:srgbClr val="000000"/>
                </a:solidFill>
              </a:rPr>
              <a:t>distribution </a:t>
            </a:r>
            <a:r>
              <a:rPr lang="en-US" sz="2400" dirty="0">
                <a:solidFill>
                  <a:srgbClr val="000000"/>
                </a:solidFill>
              </a:rPr>
              <a:t>before </a:t>
            </a:r>
            <a:r>
              <a:rPr lang="en-US" sz="2400" dirty="0" smtClean="0">
                <a:solidFill>
                  <a:srgbClr val="000000"/>
                </a:solidFill>
              </a:rPr>
              <a:t>and after </a:t>
            </a:r>
            <a:r>
              <a:rPr lang="en-US" sz="2400" dirty="0">
                <a:solidFill>
                  <a:srgbClr val="000000"/>
                </a:solidFill>
              </a:rPr>
              <a:t>guide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Task: </a:t>
            </a:r>
            <a:r>
              <a:rPr lang="en-US" sz="2400" dirty="0">
                <a:solidFill>
                  <a:srgbClr val="000000"/>
                </a:solidFill>
              </a:rPr>
              <a:t>Scan </a:t>
            </a:r>
            <a:r>
              <a:rPr lang="en-US" sz="2400" dirty="0" err="1">
                <a:solidFill>
                  <a:srgbClr val="000000"/>
                </a:solidFill>
              </a:rPr>
              <a:t>sa_pos</a:t>
            </a:r>
            <a:r>
              <a:rPr lang="en-US" sz="2400" dirty="0">
                <a:solidFill>
                  <a:srgbClr val="000000"/>
                </a:solidFill>
              </a:rPr>
              <a:t> between 0 and 1 m in 11 steps. Notice </a:t>
            </a:r>
            <a:r>
              <a:rPr lang="en-US" sz="2400" dirty="0" smtClean="0">
                <a:solidFill>
                  <a:srgbClr val="000000"/>
                </a:solidFill>
              </a:rPr>
              <a:t>the effect </a:t>
            </a:r>
            <a:r>
              <a:rPr lang="en-US" sz="2400" dirty="0">
                <a:solidFill>
                  <a:srgbClr val="000000"/>
                </a:solidFill>
              </a:rPr>
              <a:t>on beam profiles and divergence.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0032" y="251445"/>
            <a:ext cx="4248472" cy="55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BALLISTIC GUIDE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7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16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088" y="323453"/>
            <a:ext cx="3597459" cy="556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CURVED GUIDES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7824" y="1331565"/>
            <a:ext cx="5832648" cy="3456383"/>
            <a:chOff x="647824" y="1331565"/>
            <a:chExt cx="7560840" cy="358626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6600" y="1331565"/>
              <a:ext cx="6045200" cy="312420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 bwMode="auto">
            <a:xfrm>
              <a:off x="647824" y="2685578"/>
              <a:ext cx="144016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Rectangle 18"/>
            <p:cNvSpPr/>
            <p:nvPr/>
          </p:nvSpPr>
          <p:spPr bwMode="auto">
            <a:xfrm>
              <a:off x="1655936" y="3621682"/>
              <a:ext cx="6552728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6480472" y="3765698"/>
              <a:ext cx="936104" cy="115212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" name="TextBox 3"/>
          <p:cNvSpPr txBox="1"/>
          <p:nvPr/>
        </p:nvSpPr>
        <p:spPr>
          <a:xfrm>
            <a:off x="6768504" y="1403573"/>
            <a:ext cx="1929134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… in </a:t>
            </a:r>
            <a:r>
              <a:rPr lang="en-US" sz="2400" dirty="0" err="1" smtClean="0">
                <a:solidFill>
                  <a:schemeClr val="tx1"/>
                </a:solidFill>
              </a:rPr>
              <a:t>McStas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 rot="267403">
            <a:off x="1889803" y="4399903"/>
            <a:ext cx="1152128" cy="5040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21092022">
            <a:off x="634442" y="4437968"/>
            <a:ext cx="1152128" cy="5040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1990473">
            <a:off x="4281700" y="5232367"/>
            <a:ext cx="1152128" cy="5040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 rot="935105">
            <a:off x="3142628" y="4645422"/>
            <a:ext cx="1152128" cy="5040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6416" y="2411685"/>
            <a:ext cx="3240361" cy="267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Use straight guides &amp; rotation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Bender.comp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curvedGuide.comp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 descr="bendersche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432" y="5292005"/>
            <a:ext cx="2641094" cy="792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31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784" y="1259557"/>
            <a:ext cx="8928992" cy="593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Open the </a:t>
            </a:r>
            <a:r>
              <a:rPr lang="en-US" sz="2400" dirty="0" smtClean="0">
                <a:solidFill>
                  <a:srgbClr val="000000"/>
                </a:solidFill>
              </a:rPr>
              <a:t>instrument file </a:t>
            </a:r>
            <a:r>
              <a:rPr lang="en-US" sz="2400" b="1" dirty="0" smtClean="0">
                <a:solidFill>
                  <a:srgbClr val="000000"/>
                </a:solidFill>
              </a:rPr>
              <a:t>Ex_3_2_curved.instr </a:t>
            </a:r>
            <a:r>
              <a:rPr lang="en-US" sz="2400" dirty="0">
                <a:solidFill>
                  <a:srgbClr val="000000"/>
                </a:solidFill>
              </a:rPr>
              <a:t>given to </a:t>
            </a:r>
            <a:r>
              <a:rPr lang="en-US" sz="2400" dirty="0" smtClean="0">
                <a:solidFill>
                  <a:srgbClr val="000000"/>
                </a:solidFill>
              </a:rPr>
              <a:t>you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Study the </a:t>
            </a:r>
            <a:r>
              <a:rPr lang="en-US" sz="2400" dirty="0" smtClean="0">
                <a:solidFill>
                  <a:srgbClr val="000000"/>
                </a:solidFill>
              </a:rPr>
              <a:t>instrument file</a:t>
            </a:r>
            <a:r>
              <a:rPr lang="en-US" sz="2400" dirty="0">
                <a:solidFill>
                  <a:srgbClr val="000000"/>
                </a:solidFill>
              </a:rPr>
              <a:t>, notice use of the PREVIOUS keyword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Notice input parameters of guide m-value, angular rotation </a:t>
            </a:r>
            <a:r>
              <a:rPr lang="en-US" sz="2400" dirty="0" smtClean="0">
                <a:solidFill>
                  <a:srgbClr val="000000"/>
                </a:solidFill>
              </a:rPr>
              <a:t>of guide segments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Question: What is the relevant rotation angle to achieve a </a:t>
            </a:r>
            <a:r>
              <a:rPr lang="en-US" sz="2400" dirty="0" smtClean="0">
                <a:solidFill>
                  <a:srgbClr val="000000"/>
                </a:solidFill>
              </a:rPr>
              <a:t>guide curvature </a:t>
            </a:r>
            <a:r>
              <a:rPr lang="en-US" sz="2400" dirty="0">
                <a:solidFill>
                  <a:srgbClr val="000000"/>
                </a:solidFill>
              </a:rPr>
              <a:t>of 1 km</a:t>
            </a:r>
            <a:r>
              <a:rPr lang="en-US" sz="2400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Try performing a TRACE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Try varying the guide curvature, notice effect on divergence </a:t>
            </a:r>
            <a:r>
              <a:rPr lang="en-US" sz="2400" dirty="0" smtClean="0">
                <a:solidFill>
                  <a:srgbClr val="000000"/>
                </a:solidFill>
              </a:rPr>
              <a:t>and beam profile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Other curved guides:</a:t>
            </a:r>
          </a:p>
          <a:p>
            <a:r>
              <a:rPr lang="en-US" sz="2400" dirty="0">
                <a:solidFill>
                  <a:srgbClr val="000000"/>
                </a:solidFill>
              </a:rPr>
              <a:t>Use </a:t>
            </a:r>
            <a:r>
              <a:rPr lang="en-US" sz="2400" dirty="0" err="1">
                <a:solidFill>
                  <a:srgbClr val="000000"/>
                </a:solidFill>
              </a:rPr>
              <a:t>McDoc</a:t>
            </a:r>
            <a:r>
              <a:rPr lang="en-US" sz="2400" dirty="0">
                <a:solidFill>
                  <a:srgbClr val="000000"/>
                </a:solidFill>
              </a:rPr>
              <a:t> -&gt; Component Library Index to look </a:t>
            </a:r>
            <a:r>
              <a:rPr lang="en-US" sz="2400" dirty="0" smtClean="0">
                <a:solidFill>
                  <a:srgbClr val="000000"/>
                </a:solidFill>
              </a:rPr>
              <a:t>at </a:t>
            </a:r>
            <a:r>
              <a:rPr lang="en-US" sz="2400" dirty="0" err="1" smtClean="0">
                <a:solidFill>
                  <a:srgbClr val="000000"/>
                </a:solidFill>
              </a:rPr>
              <a:t>Guide_curved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plus Bender from the </a:t>
            </a:r>
            <a:r>
              <a:rPr lang="en-US" sz="2400" dirty="0" err="1">
                <a:solidFill>
                  <a:srgbClr val="000000"/>
                </a:solidFill>
              </a:rPr>
              <a:t>McStas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lib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4088" y="323453"/>
            <a:ext cx="3597459" cy="556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CURVED GUIDES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4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7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040312" y="5652045"/>
            <a:ext cx="351378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664048" y="1835621"/>
            <a:ext cx="3600000" cy="3600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204048" y="2375621"/>
            <a:ext cx="2520000" cy="2520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 rot="19700069">
            <a:off x="2471977" y="2197119"/>
            <a:ext cx="1920372" cy="39366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3384128" y="2195661"/>
            <a:ext cx="2592288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Rectangle 31"/>
          <p:cNvSpPr/>
          <p:nvPr/>
        </p:nvSpPr>
        <p:spPr bwMode="auto">
          <a:xfrm rot="19277683">
            <a:off x="3455684" y="3107849"/>
            <a:ext cx="4392488" cy="22322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3384128" y="2195661"/>
            <a:ext cx="1080120" cy="17281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4464248" y="2555701"/>
            <a:ext cx="1440160" cy="13681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456136" y="3059757"/>
            <a:ext cx="351378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12320" y="3347789"/>
            <a:ext cx="351378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0392" y="2699717"/>
            <a:ext cx="432048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0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STRAIGHT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ube 3"/>
          <p:cNvSpPr/>
          <p:nvPr/>
        </p:nvSpPr>
        <p:spPr bwMode="auto">
          <a:xfrm>
            <a:off x="2592040" y="2051645"/>
            <a:ext cx="4536504" cy="936104"/>
          </a:xfrm>
          <a:prstGeom prst="cube">
            <a:avLst>
              <a:gd name="adj" fmla="val 32054"/>
            </a:avLst>
          </a:prstGeom>
          <a:solidFill>
            <a:srgbClr val="3294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359792" y="2490559"/>
            <a:ext cx="1872208" cy="144016"/>
          </a:xfrm>
          <a:prstGeom prst="rightArrow">
            <a:avLst/>
          </a:prstGeom>
          <a:solidFill>
            <a:srgbClr val="3294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8544" y="1979637"/>
            <a:ext cx="584064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h2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5728" y="2562567"/>
            <a:ext cx="584064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h1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8075361">
            <a:off x="6895476" y="2644478"/>
            <a:ext cx="656500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w2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8016" y="3138631"/>
            <a:ext cx="235950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8075361">
            <a:off x="2024593" y="1752816"/>
            <a:ext cx="656500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w1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Trapezoid 11"/>
          <p:cNvSpPr/>
          <p:nvPr/>
        </p:nvSpPr>
        <p:spPr bwMode="auto">
          <a:xfrm rot="5400000">
            <a:off x="3564148" y="2951745"/>
            <a:ext cx="1944216" cy="4896544"/>
          </a:xfrm>
          <a:prstGeom prst="trapezoid">
            <a:avLst/>
          </a:prstGeom>
          <a:solidFill>
            <a:srgbClr val="3294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7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1_fig15.pdf"/>
          <p:cNvPicPr>
            <a:picLocks noGrp="1"/>
          </p:cNvPicPr>
          <p:nvPr>
            <p:ph idx="1"/>
          </p:nvPr>
        </p:nvPicPr>
        <p:blipFill rotWithShape="1">
          <a:blip r:embed="rId2">
            <a:extLst/>
          </a:blip>
          <a:srcRect l="1" t="8302" r="401" b="3011"/>
          <a:stretch/>
        </p:blipFill>
        <p:spPr>
          <a:xfrm>
            <a:off x="503808" y="1403573"/>
            <a:ext cx="8209068" cy="5394392"/>
          </a:xfrm>
          <a:prstGeom prst="rect">
            <a:avLst/>
          </a:prstGeom>
          <a:ln>
            <a:round/>
          </a:ln>
        </p:spPr>
      </p:pic>
      <p:sp>
        <p:nvSpPr>
          <p:cNvPr id="5" name="Cube 4"/>
          <p:cNvSpPr/>
          <p:nvPr/>
        </p:nvSpPr>
        <p:spPr bwMode="auto">
          <a:xfrm>
            <a:off x="2159992" y="107429"/>
            <a:ext cx="4536504" cy="936104"/>
          </a:xfrm>
          <a:prstGeom prst="cube">
            <a:avLst>
              <a:gd name="adj" fmla="val 32054"/>
            </a:avLst>
          </a:prstGeom>
          <a:solidFill>
            <a:srgbClr val="3294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0" y="539477"/>
            <a:ext cx="1872208" cy="144016"/>
          </a:xfrm>
          <a:prstGeom prst="rightArrow">
            <a:avLst/>
          </a:prstGeom>
          <a:solidFill>
            <a:srgbClr val="3294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4488" y="107429"/>
            <a:ext cx="584064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h2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5936" y="611485"/>
            <a:ext cx="584064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h1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8075361">
            <a:off x="6463427" y="628252"/>
            <a:ext cx="656500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w2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8075361">
            <a:off x="1566882" y="-19819"/>
            <a:ext cx="656500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w1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8224" y="1187549"/>
            <a:ext cx="235950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062" y="128565"/>
            <a:ext cx="8801801" cy="635004"/>
          </a:xfrm>
        </p:spPr>
        <p:txBody>
          <a:bodyPr>
            <a:normAutofit/>
          </a:bodyPr>
          <a:lstStyle/>
          <a:p>
            <a:r>
              <a:rPr lang="en-US" dirty="0" err="1" smtClean="0"/>
              <a:t>Supermirror</a:t>
            </a:r>
            <a:r>
              <a:rPr lang="en-US" dirty="0" smtClean="0"/>
              <a:t> Coating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63273" y="1475581"/>
            <a:ext cx="2381515" cy="2381265"/>
            <a:chOff x="5724128" y="2132856"/>
            <a:chExt cx="3167549" cy="2749015"/>
          </a:xfrm>
        </p:grpSpPr>
        <p:pic>
          <p:nvPicPr>
            <p:cNvPr id="10" name="Picture 9" descr="supermirror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4128" y="2132856"/>
              <a:ext cx="3167549" cy="2749015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7524328" y="3501008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452319" y="3573016"/>
              <a:ext cx="416366" cy="407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/>
                <a:t>d</a:t>
              </a:r>
              <a:endParaRPr lang="en-US" dirty="0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76" y="3851845"/>
            <a:ext cx="17516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4189050"/>
            <a:ext cx="1224136" cy="52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64" y="1619597"/>
            <a:ext cx="4104456" cy="72008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464248" y="2555701"/>
            <a:ext cx="3888432" cy="3456384"/>
            <a:chOff x="4032200" y="2339677"/>
            <a:chExt cx="5103171" cy="3923853"/>
          </a:xfrm>
        </p:grpSpPr>
        <p:pic>
          <p:nvPicPr>
            <p:cNvPr id="20" name="Picture 19" descr="High Precision Neutron Polarization With Supermirror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208" y="2339677"/>
              <a:ext cx="5031163" cy="392385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20232" y="2915741"/>
              <a:ext cx="351378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200" y="2882081"/>
              <a:ext cx="508000" cy="393700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043" y="2700376"/>
              <a:ext cx="596900" cy="2159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168" y="3857695"/>
              <a:ext cx="1282700" cy="9779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auto">
            <a:xfrm>
              <a:off x="5256336" y="3635821"/>
              <a:ext cx="144016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832400" y="3275781"/>
              <a:ext cx="144016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408464" y="3635821"/>
              <a:ext cx="144016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128544" y="3275781"/>
              <a:ext cx="144016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608264" y="5796061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176216" y="3347789"/>
              <a:ext cx="360040" cy="18722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Droid Sans Fallback" charset="0"/>
              </a:endParaRPr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536" y="5724053"/>
              <a:ext cx="393700" cy="215900"/>
            </a:xfrm>
            <a:prstGeom prst="rect">
              <a:avLst/>
            </a:prstGeom>
          </p:spPr>
        </p:pic>
      </p:grp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8" y="5219997"/>
            <a:ext cx="2463800" cy="10287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672" y="5436021"/>
            <a:ext cx="330200" cy="419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00" y="5724053"/>
            <a:ext cx="508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1_fig15.pdf"/>
          <p:cNvPicPr>
            <a:picLocks noGrp="1"/>
          </p:cNvPicPr>
          <p:nvPr>
            <p:ph idx="1"/>
          </p:nvPr>
        </p:nvPicPr>
        <p:blipFill rotWithShape="1">
          <a:blip r:embed="rId2">
            <a:extLst/>
          </a:blip>
          <a:srcRect l="1" t="8302" r="401" b="3011"/>
          <a:stretch/>
        </p:blipFill>
        <p:spPr>
          <a:xfrm>
            <a:off x="503808" y="1403573"/>
            <a:ext cx="8209068" cy="5394392"/>
          </a:xfrm>
          <a:prstGeom prst="rect">
            <a:avLst/>
          </a:prstGeom>
          <a:ln>
            <a:round/>
          </a:ln>
        </p:spPr>
      </p:pic>
      <p:sp>
        <p:nvSpPr>
          <p:cNvPr id="5" name="Cube 4"/>
          <p:cNvSpPr/>
          <p:nvPr/>
        </p:nvSpPr>
        <p:spPr bwMode="auto">
          <a:xfrm>
            <a:off x="2159992" y="107429"/>
            <a:ext cx="4536504" cy="936104"/>
          </a:xfrm>
          <a:prstGeom prst="cube">
            <a:avLst>
              <a:gd name="adj" fmla="val 32054"/>
            </a:avLst>
          </a:prstGeom>
          <a:solidFill>
            <a:srgbClr val="3294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0" y="539477"/>
            <a:ext cx="1872208" cy="144016"/>
          </a:xfrm>
          <a:prstGeom prst="rightArrow">
            <a:avLst/>
          </a:prstGeom>
          <a:solidFill>
            <a:srgbClr val="3294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4488" y="107429"/>
            <a:ext cx="584064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h2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5936" y="611485"/>
            <a:ext cx="584064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h1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8075361">
            <a:off x="6463427" y="628252"/>
            <a:ext cx="656500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w2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8075361">
            <a:off x="1566882" y="-19819"/>
            <a:ext cx="656500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w1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8224" y="1187549"/>
            <a:ext cx="235950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59792" y="2411685"/>
            <a:ext cx="1152128" cy="43204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87784" y="4787949"/>
            <a:ext cx="1152128" cy="20882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9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Wanna</a:t>
            </a:r>
            <a:r>
              <a:rPr lang="en-US" dirty="0" smtClean="0"/>
              <a:t> try?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3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Ex_3_1_ballistic.instr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Study the </a:t>
            </a:r>
            <a:r>
              <a:rPr lang="en-US" sz="2000" dirty="0" err="1"/>
              <a:t>instrumentfile</a:t>
            </a:r>
            <a:r>
              <a:rPr lang="en-US" sz="2000" dirty="0"/>
              <a:t>, notice use of the DECLARE and INITIALIZE sections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Notice the use of </a:t>
            </a:r>
            <a:r>
              <a:rPr lang="en-US" sz="2000" dirty="0" err="1"/>
              <a:t>Source_gen</a:t>
            </a:r>
            <a:r>
              <a:rPr lang="en-US" sz="2000" dirty="0"/>
              <a:t> to describe the PSI cold source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Notice the input parameter </a:t>
            </a:r>
            <a:r>
              <a:rPr lang="en-US" sz="2000" dirty="0" err="1"/>
              <a:t>sa_pos</a:t>
            </a:r>
            <a:r>
              <a:rPr lang="en-US" sz="2000" dirty="0"/>
              <a:t>, to vary the guide – sample position distance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b="1" dirty="0" smtClean="0"/>
              <a:t>Insert a 30 m long guide at  3.5 meters from a1. Straight guide with a with of 5 cm an d height 15 cm. </a:t>
            </a:r>
          </a:p>
          <a:p>
            <a:pPr marL="457200" indent="-457200">
              <a:buFont typeface="Arial"/>
              <a:buChar char="•"/>
            </a:pPr>
            <a:r>
              <a:rPr lang="en-US" sz="2000" b="1" dirty="0" smtClean="0"/>
              <a:t>Use </a:t>
            </a:r>
            <a:r>
              <a:rPr lang="nl-NL" sz="2000" b="1" dirty="0"/>
              <a:t>R0=R0, </a:t>
            </a:r>
            <a:r>
              <a:rPr lang="nl-NL" sz="2000" b="1" dirty="0" err="1"/>
              <a:t>Qc</a:t>
            </a:r>
            <a:r>
              <a:rPr lang="nl-NL" sz="2000" b="1" dirty="0"/>
              <a:t>=</a:t>
            </a:r>
            <a:r>
              <a:rPr lang="nl-NL" sz="2000" b="1" dirty="0" err="1"/>
              <a:t>Qc</a:t>
            </a:r>
            <a:r>
              <a:rPr lang="nl-NL" sz="2000" b="1" dirty="0"/>
              <a:t>, </a:t>
            </a:r>
            <a:r>
              <a:rPr lang="nl-NL" sz="2000" b="1" dirty="0" err="1"/>
              <a:t>alpha</a:t>
            </a:r>
            <a:r>
              <a:rPr lang="nl-NL" sz="2000" b="1" dirty="0"/>
              <a:t> = </a:t>
            </a:r>
            <a:r>
              <a:rPr lang="nl-NL" sz="2000" b="1" dirty="0" err="1"/>
              <a:t>alpha</a:t>
            </a:r>
            <a:r>
              <a:rPr lang="nl-NL" sz="2000" b="1" dirty="0"/>
              <a:t>, m = M, W </a:t>
            </a:r>
            <a:r>
              <a:rPr lang="nl-NL" sz="2000" b="1" dirty="0" smtClean="0"/>
              <a:t>=W</a:t>
            </a:r>
          </a:p>
          <a:p>
            <a:pPr marL="457200" indent="-457200">
              <a:buFont typeface="Arial"/>
              <a:buChar char="•"/>
            </a:pPr>
            <a:r>
              <a:rPr lang="nl-NL" sz="2000" dirty="0" err="1" smtClean="0"/>
              <a:t>Simulate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791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5856" y="251445"/>
            <a:ext cx="7056438" cy="1931917"/>
          </a:xfrm>
        </p:spPr>
        <p:txBody>
          <a:bodyPr/>
          <a:lstStyle/>
          <a:p>
            <a:r>
              <a:rPr lang="en-US" dirty="0" smtClean="0"/>
              <a:t>GUIDE DESIGN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30496" y="2348399"/>
            <a:ext cx="5164322" cy="129799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32600" y="2339677"/>
            <a:ext cx="231792" cy="13841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>
            <a:off x="7848624" y="3646397"/>
            <a:ext cx="584115" cy="470109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4509" y="4366833"/>
            <a:ext cx="934939" cy="36261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58334" y="4366834"/>
            <a:ext cx="819523" cy="62022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Guide</a:t>
            </a:r>
          </a:p>
          <a:p>
            <a:endParaRPr lang="en-US" dirty="0"/>
          </a:p>
        </p:txBody>
      </p:sp>
      <p:sp>
        <p:nvSpPr>
          <p:cNvPr id="13" name="Explosion 1 12"/>
          <p:cNvSpPr/>
          <p:nvPr/>
        </p:nvSpPr>
        <p:spPr>
          <a:xfrm>
            <a:off x="-16446" y="2195661"/>
            <a:ext cx="1974053" cy="1827134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3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riloche-Feb-2016-Templa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Bariloche-Feb-2016-Template.pot</Template>
  <TotalTime>36891</TotalTime>
  <Words>592</Words>
  <Application>Microsoft Macintosh PowerPoint</Application>
  <PresentationFormat>Custom</PresentationFormat>
  <Paragraphs>141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Bariloche-Feb-2016-Template</vt:lpstr>
      <vt:lpstr>3 - Guides</vt:lpstr>
      <vt:lpstr>PowerPoint Presentation</vt:lpstr>
      <vt:lpstr>STRAIGHT GUIDE</vt:lpstr>
      <vt:lpstr>PowerPoint Presentation</vt:lpstr>
      <vt:lpstr>Supermirror Coating</vt:lpstr>
      <vt:lpstr>PowerPoint Presentation</vt:lpstr>
      <vt:lpstr>   </vt:lpstr>
      <vt:lpstr>Ex_3_1_ballistic.instr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McStas GUIDES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Christine</cp:lastModifiedBy>
  <cp:revision>152</cp:revision>
  <cp:lastPrinted>1601-01-01T00:00:00Z</cp:lastPrinted>
  <dcterms:created xsi:type="dcterms:W3CDTF">1601-01-01T00:00:00Z</dcterms:created>
  <dcterms:modified xsi:type="dcterms:W3CDTF">2016-05-30T05:07:57Z</dcterms:modified>
</cp:coreProperties>
</file>