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</p:sldMasterIdLst>
  <p:sldIdLst>
    <p:sldId id="256" r:id="rId2"/>
    <p:sldId id="258" r:id="rId3"/>
    <p:sldId id="269" r:id="rId4"/>
    <p:sldId id="257" r:id="rId5"/>
    <p:sldId id="259" r:id="rId6"/>
    <p:sldId id="264" r:id="rId7"/>
    <p:sldId id="266" r:id="rId8"/>
    <p:sldId id="263" r:id="rId9"/>
    <p:sldId id="271" r:id="rId10"/>
    <p:sldId id="272" r:id="rId11"/>
    <p:sldId id="262" r:id="rId12"/>
    <p:sldId id="273" r:id="rId13"/>
    <p:sldId id="261" r:id="rId14"/>
    <p:sldId id="270" r:id="rId15"/>
  </p:sldIdLst>
  <p:sldSz cx="10080625" cy="7559675"/>
  <p:notesSz cx="7772400" cy="10058400"/>
  <p:defaultTextStyle>
    <a:defPPr>
      <a:defRPr lang="en-US"/>
    </a:defPPr>
    <a:lvl1pPr marL="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8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2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8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2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D3E"/>
    <a:srgbClr val="8C7021"/>
    <a:srgbClr val="65A755"/>
    <a:srgbClr val="C1DCC1"/>
    <a:srgbClr val="006901"/>
    <a:srgbClr val="567DA4"/>
    <a:srgbClr val="0D1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7" d="100"/>
          <a:sy n="37" d="100"/>
        </p:scale>
        <p:origin x="-1432" y="-12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tif"/><Relationship Id="rId5" Type="http://schemas.openxmlformats.org/officeDocument/2006/relationships/image" Target="../media/image2.png"/><Relationship Id="rId6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4343" y="0"/>
            <a:ext cx="1940861" cy="755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186655" y="1128353"/>
            <a:ext cx="8878071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51" tIns="45752" rIns="45751" bIns="45752"/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108102" y="193401"/>
            <a:ext cx="9079860" cy="7966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mtClean="0"/>
              <a:t>Click to edit Master title style</a:t>
            </a: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183053" y="1372177"/>
            <a:ext cx="8969596" cy="55801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/>
          </a:p>
        </p:txBody>
      </p:sp>
      <p:pic>
        <p:nvPicPr>
          <p:cNvPr id="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68463" y="7214469"/>
            <a:ext cx="373068" cy="36793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pic>
        <p:nvPicPr>
          <p:cNvPr id="4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76252" y="91159"/>
            <a:ext cx="3737331" cy="874085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pic>
        <p:nvPicPr>
          <p:cNvPr id="45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5429" y="6883116"/>
            <a:ext cx="428274" cy="63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89513" y="6883116"/>
            <a:ext cx="1172367" cy="630503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379106" y="7253060"/>
            <a:ext cx="4232050" cy="277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51" tIns="45752" rIns="45751" bIns="45752">
            <a:spAutoFit/>
          </a:bodyPr>
          <a:lstStyle>
            <a:lvl1pPr>
              <a:defRPr sz="1200"/>
            </a:lvl1pPr>
          </a:lstStyle>
          <a:p>
            <a:r>
              <a:t>ESS McStas school May 2016 – P Willendrup – McStas intro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4" Type="http://schemas.openxmlformats.org/officeDocument/2006/relationships/image" Target="../media/image1.tif"/><Relationship Id="rId5" Type="http://schemas.openxmlformats.org/officeDocument/2006/relationships/image" Target="../media/image2.png"/><Relationship Id="rId6" Type="http://schemas.openxmlformats.org/officeDocument/2006/relationships/image" Target="../media/image3.tif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4343" y="0"/>
            <a:ext cx="1940861" cy="755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86655" y="1128353"/>
            <a:ext cx="8878071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51" tIns="45752" rIns="45751" bIns="45752"/>
          <a:lstStyle/>
          <a:p>
            <a:endParaRPr/>
          </a:p>
        </p:txBody>
      </p:sp>
      <p:pic>
        <p:nvPicPr>
          <p:cNvPr id="4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5429" y="6883116"/>
            <a:ext cx="428274" cy="63050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379106" y="7253060"/>
            <a:ext cx="4232050" cy="277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51" tIns="45752" rIns="45751" bIns="45752">
            <a:spAutoFit/>
          </a:bodyPr>
          <a:lstStyle>
            <a:lvl1pPr>
              <a:defRPr sz="1200"/>
            </a:lvl1pPr>
          </a:lstStyle>
          <a:p>
            <a:r>
              <a:t>ESS McStas school May 2016 – P Willendrup – McStas intro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55751" y="7214469"/>
            <a:ext cx="373068" cy="367938"/>
          </a:xfrm>
          <a:prstGeom prst="rect">
            <a:avLst/>
          </a:prstGeom>
          <a:ln w="12700">
            <a:miter lim="400000"/>
          </a:ln>
        </p:spPr>
        <p:txBody>
          <a:bodyPr wrap="none" lIns="45030" tIns="45030" rIns="45030" bIns="45030">
            <a:spAutoFit/>
          </a:bodyPr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hape 7"/>
          <p:cNvSpPr/>
          <p:nvPr/>
        </p:nvSpPr>
        <p:spPr>
          <a:xfrm>
            <a:off x="108102" y="193401"/>
            <a:ext cx="9079860" cy="7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r>
              <a:t>McStas Introduction</a:t>
            </a:r>
          </a:p>
        </p:txBody>
      </p:sp>
      <p:pic>
        <p:nvPicPr>
          <p:cNvPr id="8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89513" y="6883116"/>
            <a:ext cx="1172367" cy="630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21"/>
          <p:cNvGrpSpPr/>
          <p:nvPr/>
        </p:nvGrpSpPr>
        <p:grpSpPr>
          <a:xfrm>
            <a:off x="522766" y="2070201"/>
            <a:ext cx="7992264" cy="4361901"/>
            <a:chOff x="0" y="0"/>
            <a:chExt cx="7984711" cy="4360068"/>
          </a:xfrm>
        </p:grpSpPr>
        <p:sp>
          <p:nvSpPr>
            <p:cNvPr id="9" name="Shape 9"/>
            <p:cNvSpPr/>
            <p:nvPr/>
          </p:nvSpPr>
          <p:spPr>
            <a:xfrm>
              <a:off x="104401" y="0"/>
              <a:ext cx="7683387" cy="4360069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chemeClr val="accent1">
                  <a:lumOff val="11862"/>
                </a:scheme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850174" y="1715911"/>
              <a:ext cx="6061530" cy="2158426"/>
              <a:chOff x="0" y="0"/>
              <a:chExt cx="6061529" cy="2158425"/>
            </a:xfrm>
          </p:grpSpPr>
          <p:pic>
            <p:nvPicPr>
              <p:cNvPr id="10" name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4011302" cy="21584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</p:pic>
          <p:grpSp>
            <p:nvGrpSpPr>
              <p:cNvPr id="18" name="Group 18"/>
              <p:cNvGrpSpPr/>
              <p:nvPr/>
            </p:nvGrpSpPr>
            <p:grpSpPr>
              <a:xfrm>
                <a:off x="3993948" y="-1"/>
                <a:ext cx="2067582" cy="2158426"/>
                <a:chOff x="0" y="0"/>
                <a:chExt cx="2067581" cy="2158425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0" y="0"/>
                  <a:ext cx="2067582" cy="1782464"/>
                  <a:chOff x="0" y="0"/>
                  <a:chExt cx="2067581" cy="1782463"/>
                </a:xfrm>
              </p:grpSpPr>
              <p:pic>
                <p:nvPicPr>
                  <p:cNvPr id="11" name="logoill.pdf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1386286" y="1309270"/>
                    <a:ext cx="468021" cy="44737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2" name="mcstas-logo.pdf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067582" cy="121491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3" name="PSI-Logo_trans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770159" y="1427756"/>
                    <a:ext cx="582557" cy="21327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4" name="ku-logo.pdf"/>
                  <p:cNvPicPr>
                    <a:picLocks noChangeAspect="1"/>
                  </p:cNvPicPr>
                  <p:nvPr/>
                </p:nvPicPr>
                <p:blipFill>
                  <a:blip r:embed="rId10">
                    <a:extLst/>
                  </a:blip>
                  <a:stretch>
                    <a:fillRect/>
                  </a:stretch>
                </p:blipFill>
                <p:spPr>
                  <a:xfrm>
                    <a:off x="373230" y="1285573"/>
                    <a:ext cx="365713" cy="49689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5" name="DTU_logo.png"/>
                  <p:cNvPicPr>
                    <a:picLocks noChangeAspect="1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0" y="1285573"/>
                    <a:ext cx="341787" cy="4962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7" name="ESS_Logo_Frugal_Blue_cmyk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612258" y="1730286"/>
                  <a:ext cx="795670" cy="4281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0" name="Shape 20"/>
            <p:cNvSpPr/>
            <p:nvPr/>
          </p:nvSpPr>
          <p:spPr>
            <a:xfrm>
              <a:off x="0" y="235930"/>
              <a:ext cx="7984712" cy="1787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4600" b="1" i="1"/>
              </a:pPr>
              <a:r>
                <a:t>ESS McStas Training 2016 </a:t>
              </a:r>
            </a:p>
            <a:p>
              <a:pPr algn="ctr">
                <a:defRPr sz="3600" b="1" i="1"/>
              </a:pPr>
              <a:r>
                <a:t>May 30th - June 1st </a:t>
              </a:r>
            </a:p>
          </p:txBody>
        </p:sp>
      </p:grpSp>
      <p:pic>
        <p:nvPicPr>
          <p:cNvPr id="22" name="pasted-image.tif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276252" y="91159"/>
            <a:ext cx="3737331" cy="874085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504032" y="101496"/>
            <a:ext cx="9072564" cy="166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504032" y="1763924"/>
            <a:ext cx="9072564" cy="579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ransition xmlns:p14="http://schemas.microsoft.com/office/powerpoint/2010/main" spd="med"/>
  <p:txStyles>
    <p:titleStyle>
      <a:lvl1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504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760" marR="0" indent="-228760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960" marR="0" indent="-261440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75000"/>
        <a:buFont typeface="Helvetica"/>
        <a:buChar char="-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20053" marR="0" indent="-305013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8576" marR="0" indent="-366016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75000"/>
        <a:buFont typeface="Helvetica"/>
        <a:buChar char="-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6096" marR="0" indent="-366016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3616" marR="0" indent="-366016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11136" marR="0" indent="-366016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9325" marR="0" indent="-406684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6845" marR="0" indent="-406684" algn="l" defTabSz="915040" rtl="0" eaLnBrk="1" latinLnBrk="0" hangingPunct="1">
        <a:lnSpc>
          <a:spcPct val="90000"/>
        </a:lnSpc>
        <a:spcBef>
          <a:spcPts val="1001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52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504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256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3008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760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512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264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60160" algn="l" defTabSz="9150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nr.nist.gov/resources/activation/" TargetMode="External"/><Relationship Id="rId4" Type="http://schemas.openxmlformats.org/officeDocument/2006/relationships/hyperlink" Target="http://sld-calculator.appspot.com/" TargetMode="External"/><Relationship Id="rId5" Type="http://schemas.openxmlformats.org/officeDocument/2006/relationships/hyperlink" Target="http://smallangle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ill.eu/instruments-support/instruments-groups/groups/lss/more/world-directory-of-sans-instruments/%23c645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83794"/>
            <a:ext cx="9293154" cy="738664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4200" b="1" dirty="0"/>
              <a:t>9.5  Small Angle Neutron Scattering </a:t>
            </a:r>
            <a:endParaRPr lang="en-US" sz="4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97" y="3385618"/>
            <a:ext cx="4804872" cy="34134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Revisit Monitors: </a:t>
            </a:r>
            <a:r>
              <a:rPr lang="en-US" sz="3200" dirty="0" err="1"/>
              <a:t>PSD_monitor_rad.comp</a:t>
            </a:r>
            <a:r>
              <a:rPr lang="en-US" sz="3200" dirty="0"/>
              <a:t> 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1" y="1371600"/>
            <a:ext cx="9206924" cy="5577840"/>
          </a:xfrm>
        </p:spPr>
        <p:txBody>
          <a:bodyPr/>
          <a:lstStyle/>
          <a:p>
            <a:r>
              <a:rPr lang="en-US" smtClean="0"/>
              <a:t>COMPONENT </a:t>
            </a:r>
            <a:r>
              <a:rPr lang="en-US" dirty="0" err="1"/>
              <a:t>M</a:t>
            </a:r>
            <a:r>
              <a:rPr lang="en-US" dirty="0" err="1" smtClean="0"/>
              <a:t>y_monitor</a:t>
            </a:r>
            <a:r>
              <a:rPr lang="en-US" dirty="0" smtClean="0"/>
              <a:t> = </a:t>
            </a:r>
            <a:r>
              <a:rPr lang="en-US" dirty="0" err="1" smtClean="0"/>
              <a:t>PSD_monitor_rad</a:t>
            </a:r>
            <a:r>
              <a:rPr lang="en-US" dirty="0" smtClean="0"/>
              <a:t>(</a:t>
            </a:r>
          </a:p>
          <a:p>
            <a:r>
              <a:rPr lang="en-US" dirty="0" smtClean="0"/>
              <a:t>					  nr=124, filename=“</a:t>
            </a:r>
            <a:r>
              <a:rPr lang="en-US" dirty="0" err="1" smtClean="0"/>
              <a:t>detector_image.dat</a:t>
            </a:r>
            <a:r>
              <a:rPr lang="en-US" dirty="0" smtClean="0"/>
              <a:t>”, </a:t>
            </a:r>
          </a:p>
          <a:p>
            <a:r>
              <a:rPr lang="en-US" dirty="0"/>
              <a:t>	</a:t>
            </a:r>
            <a:r>
              <a:rPr lang="en-US" dirty="0" smtClean="0"/>
              <a:t>				    </a:t>
            </a:r>
            <a:r>
              <a:rPr lang="en-US" dirty="0" err="1" smtClean="0"/>
              <a:t>filename_av</a:t>
            </a:r>
            <a:r>
              <a:rPr lang="en-US" dirty="0" smtClean="0"/>
              <a:t>=“</a:t>
            </a:r>
            <a:r>
              <a:rPr lang="en-US" dirty="0" err="1" smtClean="0"/>
              <a:t>radial_averag.dat</a:t>
            </a:r>
            <a:r>
              <a:rPr lang="en-US" dirty="0" smtClean="0"/>
              <a:t>”, max=1)</a:t>
            </a:r>
          </a:p>
          <a:p>
            <a:r>
              <a:rPr lang="en-US" dirty="0" smtClean="0"/>
              <a:t>AT (0, 0, 12) RELATIVE Sample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338849"/>
            <a:ext cx="7899400" cy="179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78" y="4750355"/>
            <a:ext cx="3584366" cy="25463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052362" y="6308891"/>
            <a:ext cx="0" cy="8852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900" y="4520383"/>
            <a:ext cx="3261544" cy="303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4804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SANS Q MONITOR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8" y="1494842"/>
            <a:ext cx="3584366" cy="2546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7789" y="1513954"/>
            <a:ext cx="3173806" cy="46166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2400" dirty="0"/>
              <a:t>I(r) and I(q) profiles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140555" y="2289777"/>
            <a:ext cx="5038725" cy="3693319"/>
          </a:xfrm>
          <a:prstGeom prst="rect">
            <a:avLst/>
          </a:prstGeom>
        </p:spPr>
        <p:txBody>
          <a:bodyPr lIns="91431" tIns="45715" rIns="91431" bIns="45715">
            <a:spAutoFit/>
          </a:bodyPr>
          <a:lstStyle/>
          <a:p>
            <a:r>
              <a:rPr lang="en-US" dirty="0" smtClean="0"/>
              <a:t>Input Parameters</a:t>
            </a:r>
          </a:p>
          <a:p>
            <a:endParaRPr lang="en-US" dirty="0"/>
          </a:p>
          <a:p>
            <a:r>
              <a:rPr lang="en-US" dirty="0" err="1" smtClean="0"/>
              <a:t>RadiusDetector</a:t>
            </a:r>
            <a:r>
              <a:rPr lang="en-US" dirty="0" smtClean="0"/>
              <a:t> 		[m]</a:t>
            </a:r>
          </a:p>
          <a:p>
            <a:r>
              <a:rPr lang="en-US" dirty="0" err="1" smtClean="0"/>
              <a:t>DistanceFromSample</a:t>
            </a:r>
            <a:r>
              <a:rPr lang="en-US" dirty="0" smtClean="0"/>
              <a:t> 	[m]</a:t>
            </a:r>
          </a:p>
          <a:p>
            <a:r>
              <a:rPr lang="en-US" dirty="0" err="1" smtClean="0"/>
              <a:t>NumberOfBins</a:t>
            </a:r>
            <a:endParaRPr lang="en-US" dirty="0" smtClean="0"/>
          </a:p>
          <a:p>
            <a:r>
              <a:rPr lang="en-US" dirty="0" err="1" smtClean="0"/>
              <a:t>LambdaMin</a:t>
            </a:r>
            <a:r>
              <a:rPr lang="en-US" dirty="0" smtClean="0"/>
              <a:t>			[AA]</a:t>
            </a:r>
          </a:p>
          <a:p>
            <a:endParaRPr lang="en-US" dirty="0"/>
          </a:p>
          <a:p>
            <a:r>
              <a:rPr lang="en-US" dirty="0" err="1" smtClean="0"/>
              <a:t>Rfilename</a:t>
            </a:r>
            <a:r>
              <a:rPr lang="en-US" dirty="0" smtClean="0"/>
              <a:t>			string</a:t>
            </a:r>
          </a:p>
          <a:p>
            <a:r>
              <a:rPr lang="en-US" dirty="0" err="1" smtClean="0"/>
              <a:t>qFilename</a:t>
            </a:r>
            <a:r>
              <a:rPr lang="en-US" dirty="0" smtClean="0"/>
              <a:t>			string</a:t>
            </a:r>
          </a:p>
          <a:p>
            <a:r>
              <a:rPr lang="en-US" dirty="0" err="1" smtClean="0"/>
              <a:t>Restore_neutron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52362" y="3053378"/>
            <a:ext cx="0" cy="8852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85" y="4280260"/>
            <a:ext cx="3164945" cy="27886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91004" y="4849483"/>
            <a:ext cx="663162" cy="46166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I(q)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41379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19418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EXERCICE 9.5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 rot="20808366">
            <a:off x="4341106" y="5969432"/>
            <a:ext cx="5010159" cy="923330"/>
          </a:xfrm>
          <a:prstGeom prst="rect">
            <a:avLst/>
          </a:prstGeom>
          <a:solidFill>
            <a:srgbClr val="54839C">
              <a:alpha val="13000"/>
            </a:srgbClr>
          </a:solidFill>
          <a:ln w="38100" cmpd="sng">
            <a:solidFill>
              <a:srgbClr val="54839C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Curious? Lost?  Need help?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Try $ </a:t>
            </a:r>
            <a:r>
              <a:rPr lang="en-US" dirty="0" err="1">
                <a:solidFill>
                  <a:srgbClr val="000000"/>
                </a:solidFill>
              </a:rPr>
              <a:t>mcdoc</a:t>
            </a:r>
            <a:r>
              <a:rPr lang="en-US" dirty="0">
                <a:solidFill>
                  <a:srgbClr val="000000"/>
                </a:solidFill>
              </a:rPr>
              <a:t> or </a:t>
            </a:r>
            <a:r>
              <a:rPr lang="en-US" dirty="0" smtClean="0">
                <a:solidFill>
                  <a:srgbClr val="000000"/>
                </a:solidFill>
              </a:rPr>
              <a:t>visit </a:t>
            </a:r>
            <a:r>
              <a:rPr lang="en-US" dirty="0">
                <a:solidFill>
                  <a:srgbClr val="000000"/>
                </a:solidFill>
              </a:rPr>
              <a:t>http://</a:t>
            </a:r>
            <a:r>
              <a:rPr lang="en-US" dirty="0" err="1">
                <a:solidFill>
                  <a:srgbClr val="000000"/>
                </a:solidFill>
              </a:rPr>
              <a:t>mcstas.org</a:t>
            </a:r>
            <a:r>
              <a:rPr lang="en-US" dirty="0">
                <a:solidFill>
                  <a:srgbClr val="000000"/>
                </a:solidFill>
              </a:rPr>
              <a:t>/download/components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205955"/>
            <a:ext cx="9001488" cy="62478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2000" dirty="0"/>
              <a:t>Open the file </a:t>
            </a:r>
            <a:r>
              <a:rPr lang="en-US" sz="2000" dirty="0"/>
              <a:t>Ex_9_5_SANS.instr </a:t>
            </a:r>
            <a:r>
              <a:rPr lang="en-US" sz="2000" dirty="0"/>
              <a:t>given to you. 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Study the file. Notice the two instrument parameters</a:t>
            </a:r>
            <a:endParaRPr lang="en-US" sz="2000" dirty="0"/>
          </a:p>
          <a:p>
            <a:endParaRPr lang="en-US" sz="2000" dirty="0"/>
          </a:p>
          <a:p>
            <a:pPr marL="285721" indent="-285721">
              <a:buFont typeface="Arial"/>
              <a:buChar char="•"/>
            </a:pPr>
            <a:r>
              <a:rPr lang="en-US" sz="2000" dirty="0"/>
              <a:t>Insert a </a:t>
            </a:r>
            <a:r>
              <a:rPr lang="en-US" sz="2000" dirty="0" err="1"/>
              <a:t>Sans_spheres_sample</a:t>
            </a:r>
            <a:endParaRPr lang="en-US" sz="2000" dirty="0"/>
          </a:p>
          <a:p>
            <a:pPr lvl="1"/>
            <a:r>
              <a:rPr lang="en-US" sz="2000" dirty="0"/>
              <a:t> </a:t>
            </a:r>
            <a:r>
              <a:rPr lang="en-US" sz="2000" dirty="0"/>
              <a:t>(R = 100, Phi = 1e-3, </a:t>
            </a:r>
            <a:r>
              <a:rPr lang="en-US" sz="2000" dirty="0" err="1"/>
              <a:t>Delta_rho</a:t>
            </a:r>
            <a:r>
              <a:rPr lang="en-US" sz="2000" dirty="0"/>
              <a:t> = 0.6, </a:t>
            </a:r>
            <a:r>
              <a:rPr lang="en-US" sz="2000" dirty="0" err="1"/>
              <a:t>sigma_abs</a:t>
            </a:r>
            <a:r>
              <a:rPr lang="en-US" sz="2000" dirty="0"/>
              <a:t> = 0, </a:t>
            </a:r>
          </a:p>
          <a:p>
            <a:r>
              <a:rPr lang="en-US" sz="2000" dirty="0"/>
              <a:t>	</a:t>
            </a:r>
            <a:r>
              <a:rPr lang="en-US" sz="2000" dirty="0" err="1"/>
              <a:t>xwidth</a:t>
            </a:r>
            <a:r>
              <a:rPr lang="en-US" sz="2000" dirty="0"/>
              <a:t>=0.01, </a:t>
            </a:r>
            <a:r>
              <a:rPr lang="en-US" sz="2000" dirty="0" err="1"/>
              <a:t>yheight</a:t>
            </a:r>
            <a:r>
              <a:rPr lang="en-US" sz="2000" dirty="0"/>
              <a:t>=0.01, </a:t>
            </a:r>
            <a:r>
              <a:rPr lang="en-US" sz="2000" dirty="0" err="1"/>
              <a:t>zdepth</a:t>
            </a:r>
            <a:r>
              <a:rPr lang="en-US" sz="2000" dirty="0"/>
              <a:t>=0.01, </a:t>
            </a:r>
            <a:r>
              <a:rPr lang="en-US" sz="2000" dirty="0" err="1"/>
              <a:t>focus_r</a:t>
            </a:r>
            <a:r>
              <a:rPr lang="en-US" sz="2000" dirty="0"/>
              <a:t>=?, </a:t>
            </a:r>
            <a:r>
              <a:rPr lang="en-US" sz="2000" dirty="0" err="1"/>
              <a:t>target_z</a:t>
            </a:r>
            <a:r>
              <a:rPr lang="en-US" sz="2000" dirty="0"/>
              <a:t>=?)</a:t>
            </a:r>
          </a:p>
          <a:p>
            <a:pPr marL="285721" indent="-285721">
              <a:buFont typeface="Arial"/>
              <a:buChar char="•"/>
            </a:pPr>
            <a:endParaRPr lang="en-US" sz="2000" dirty="0"/>
          </a:p>
          <a:p>
            <a:pPr marL="285721" indent="-285721">
              <a:buFont typeface="Arial"/>
              <a:buChar char="•"/>
            </a:pPr>
            <a:r>
              <a:rPr lang="en-US" sz="2000" dirty="0"/>
              <a:t>Insert </a:t>
            </a:r>
            <a:r>
              <a:rPr lang="en-US" sz="2000" dirty="0"/>
              <a:t>a </a:t>
            </a:r>
            <a:r>
              <a:rPr lang="en-US" sz="2000" dirty="0" err="1"/>
              <a:t>PSD_monitor_rad</a:t>
            </a:r>
            <a:r>
              <a:rPr lang="en-US" sz="2000" dirty="0"/>
              <a:t> 0.0001m behind the </a:t>
            </a:r>
            <a:r>
              <a:rPr lang="en-US" sz="2000" dirty="0" err="1"/>
              <a:t>beamstop</a:t>
            </a:r>
            <a:r>
              <a:rPr lang="en-US" sz="2000" dirty="0"/>
              <a:t> </a:t>
            </a:r>
            <a:endParaRPr lang="en-US" sz="2000" dirty="0"/>
          </a:p>
          <a:p>
            <a:pPr lvl="1"/>
            <a:r>
              <a:rPr lang="en-US" sz="2000" dirty="0"/>
              <a:t>(</a:t>
            </a:r>
            <a:r>
              <a:rPr lang="en-US" sz="2000" dirty="0" err="1"/>
              <a:t>rmax</a:t>
            </a:r>
            <a:r>
              <a:rPr lang="en-US" sz="2000" dirty="0"/>
              <a:t>=0.2, nr=200, </a:t>
            </a:r>
            <a:r>
              <a:rPr lang="en-US" sz="2000" dirty="0"/>
              <a:t>give filenames)</a:t>
            </a:r>
          </a:p>
          <a:p>
            <a:pPr marL="285721" indent="-285721">
              <a:buFont typeface="Arial"/>
              <a:buChar char="•"/>
            </a:pPr>
            <a:r>
              <a:rPr lang="en-US" sz="2000" dirty="0"/>
              <a:t>Use the instrument parameters to complete the components</a:t>
            </a:r>
          </a:p>
          <a:p>
            <a:pPr marL="285721" indent="-285721">
              <a:buFont typeface="Arial"/>
              <a:buChar char="•"/>
            </a:pPr>
            <a:endParaRPr lang="en-US" sz="2000" dirty="0"/>
          </a:p>
          <a:p>
            <a:pPr marL="285721" indent="-285721">
              <a:buFont typeface="Arial"/>
              <a:buChar char="•"/>
            </a:pPr>
            <a:r>
              <a:rPr lang="en-US" sz="2000" dirty="0"/>
              <a:t>Run a simulation with 1e7 neutrons</a:t>
            </a:r>
          </a:p>
          <a:p>
            <a:pPr marL="285721" indent="-285721">
              <a:buFont typeface="Arial"/>
              <a:buChar char="•"/>
            </a:pPr>
            <a:r>
              <a:rPr lang="en-US" sz="2000" dirty="0"/>
              <a:t>Plot the I</a:t>
            </a:r>
            <a:r>
              <a:rPr lang="en-US" sz="2000" dirty="0"/>
              <a:t>(r) </a:t>
            </a:r>
            <a:r>
              <a:rPr lang="en-US" sz="2000" dirty="0"/>
              <a:t>curve. </a:t>
            </a:r>
          </a:p>
          <a:p>
            <a:pPr marL="285721" indent="-285721">
              <a:buFont typeface="Arial"/>
              <a:buChar char="•"/>
            </a:pPr>
            <a:endParaRPr lang="en-US" sz="2000" dirty="0"/>
          </a:p>
          <a:p>
            <a:pPr marL="285721" indent="-285721">
              <a:buFont typeface="Arial"/>
              <a:buChar char="•"/>
            </a:pPr>
            <a:r>
              <a:rPr lang="en-US" sz="2000" dirty="0"/>
              <a:t>Change the sample-detector distance. </a:t>
            </a:r>
          </a:p>
          <a:p>
            <a:pPr lvl="1"/>
            <a:r>
              <a:rPr lang="en-US" sz="2000" dirty="0"/>
              <a:t>What do you observe?</a:t>
            </a:r>
            <a:endParaRPr lang="en-US" sz="2000" dirty="0"/>
          </a:p>
          <a:p>
            <a:pPr marL="285721" indent="-28572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pPr marL="285721" indent="-285721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6369696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182881" y="1396898"/>
            <a:ext cx="8372904" cy="11628579"/>
          </a:xfrm>
          <a:prstGeom prst="rect">
            <a:avLst/>
          </a:prstGeom>
          <a:solidFill>
            <a:srgbClr val="567DA4">
              <a:alpha val="27000"/>
            </a:srgbClr>
          </a:solidFill>
          <a:ln w="25400">
            <a:solidFill>
              <a:srgbClr val="567DA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Need more information? </a:t>
            </a:r>
          </a:p>
          <a:p>
            <a:r>
              <a:rPr lang="en-US" dirty="0" smtClean="0"/>
              <a:t>Plan on doing a </a:t>
            </a:r>
            <a:r>
              <a:rPr lang="en-US" dirty="0"/>
              <a:t>SANS experiment</a:t>
            </a:r>
            <a:r>
              <a:rPr lang="en-US" dirty="0" smtClean="0"/>
              <a:t>?</a:t>
            </a:r>
          </a:p>
          <a:p>
            <a:r>
              <a:rPr lang="en-US" dirty="0" smtClean="0">
                <a:hlinkClick r:id="rId2"/>
              </a:rPr>
              <a:t>Visit the SANS world directory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Neutron scattering length densities</a:t>
            </a:r>
          </a:p>
          <a:p>
            <a:r>
              <a:rPr lang="en-US" dirty="0" smtClean="0">
                <a:hlinkClick r:id="rId3"/>
              </a:rPr>
              <a:t>https://www.ncnr.nist.gov/resources/activation/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http://sld-calculator.appspot.com/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SASview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www.sasview.org</a:t>
            </a:r>
            <a:r>
              <a:rPr lang="en-US" dirty="0" smtClean="0"/>
              <a:t>/</a:t>
            </a:r>
          </a:p>
          <a:p>
            <a:endParaRPr lang="en-US" dirty="0"/>
          </a:p>
          <a:p>
            <a:r>
              <a:rPr lang="en-US" dirty="0" smtClean="0"/>
              <a:t>Small angle scattering, various resources, animations and tutorials</a:t>
            </a:r>
          </a:p>
          <a:p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http://smallangle.org/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08585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941" y="2868995"/>
            <a:ext cx="3980780" cy="1533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WHAT IS SANS?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782" y="1731365"/>
            <a:ext cx="9071280" cy="2722479"/>
          </a:xfrm>
        </p:spPr>
        <p:txBody>
          <a:bodyPr>
            <a:normAutofit fontScale="25000" lnSpcReduction="20000"/>
          </a:bodyPr>
          <a:lstStyle/>
          <a:p>
            <a:pPr marL="285721" indent="-285721">
              <a:buFont typeface="Arial"/>
              <a:buChar char="•"/>
            </a:pPr>
            <a:endParaRPr lang="en-US" sz="2400" dirty="0"/>
          </a:p>
          <a:p>
            <a:r>
              <a:rPr lang="en-US" sz="7400" b="1" dirty="0"/>
              <a:t>S</a:t>
            </a:r>
            <a:r>
              <a:rPr lang="en-US" sz="7400" dirty="0"/>
              <a:t>mall </a:t>
            </a:r>
            <a:r>
              <a:rPr lang="en-US" sz="7400" b="1" dirty="0"/>
              <a:t>A</a:t>
            </a:r>
            <a:r>
              <a:rPr lang="en-US" sz="7400" dirty="0"/>
              <a:t>ngle </a:t>
            </a:r>
            <a:r>
              <a:rPr lang="en-US" sz="7400" b="1" dirty="0"/>
              <a:t>N</a:t>
            </a:r>
            <a:r>
              <a:rPr lang="en-US" sz="7400" dirty="0"/>
              <a:t>eutron </a:t>
            </a:r>
            <a:r>
              <a:rPr lang="en-US" sz="7400" b="1" dirty="0"/>
              <a:t>S</a:t>
            </a:r>
            <a:r>
              <a:rPr lang="en-US" sz="7400" dirty="0"/>
              <a:t>cattering</a:t>
            </a:r>
          </a:p>
          <a:p>
            <a:pPr marL="285721" indent="-285721">
              <a:buFont typeface="Arial"/>
              <a:buChar char="•"/>
            </a:pPr>
            <a:r>
              <a:rPr lang="en-US" sz="7400" dirty="0"/>
              <a:t>Elastic Scattering</a:t>
            </a:r>
          </a:p>
          <a:p>
            <a:pPr marL="285721" indent="-285721">
              <a:buFont typeface="Arial"/>
              <a:buChar char="•"/>
            </a:pPr>
            <a:endParaRPr lang="en-US" sz="7400" dirty="0"/>
          </a:p>
          <a:p>
            <a:pPr marL="285721" indent="-285721">
              <a:buFont typeface="Arial"/>
              <a:buChar char="•"/>
            </a:pPr>
            <a:r>
              <a:rPr lang="en-US" sz="7400" dirty="0"/>
              <a:t>Small angle -&gt; small q  -&gt; big r</a:t>
            </a:r>
          </a:p>
          <a:p>
            <a:pPr marL="285721" indent="-285721">
              <a:buFont typeface="Arial"/>
              <a:buChar char="•"/>
            </a:pPr>
            <a:endParaRPr lang="en-US" sz="7400" dirty="0"/>
          </a:p>
          <a:p>
            <a:pPr marL="285721" indent="-285721">
              <a:buFont typeface="Arial"/>
              <a:buChar char="•"/>
            </a:pPr>
            <a:r>
              <a:rPr lang="en-US" sz="7400" dirty="0"/>
              <a:t>Gain information on the molecular scale 10-100Å</a:t>
            </a:r>
          </a:p>
          <a:p>
            <a:pPr marL="285721" indent="-285721">
              <a:buFont typeface="Arial"/>
              <a:buChar char="•"/>
            </a:pPr>
            <a:endParaRPr lang="en-US" sz="7400" dirty="0"/>
          </a:p>
          <a:p>
            <a:endParaRPr lang="en-US" sz="7400" dirty="0"/>
          </a:p>
          <a:p>
            <a:pPr marL="285721" indent="-285721">
              <a:buFont typeface="Arial"/>
              <a:buChar char="•"/>
            </a:pPr>
            <a:r>
              <a:rPr lang="en-US" sz="7400" dirty="0"/>
              <a:t>Low signal to noise </a:t>
            </a:r>
          </a:p>
          <a:p>
            <a:pPr marL="285721" indent="-285721">
              <a:buFont typeface="Arial"/>
              <a:buChar char="•"/>
            </a:pPr>
            <a:r>
              <a:rPr lang="en-US" sz="7400" dirty="0"/>
              <a:t>Contrast method</a:t>
            </a:r>
          </a:p>
          <a:p>
            <a:pPr marL="285721" indent="-285721">
              <a:buFont typeface="Arial"/>
              <a:buChar char="•"/>
            </a:pPr>
            <a:endParaRPr lang="en-US" sz="7400" dirty="0"/>
          </a:p>
          <a:p>
            <a:pPr marL="285721" indent="-285721">
              <a:buFont typeface="Arial"/>
              <a:buChar char="•"/>
            </a:pPr>
            <a:r>
              <a:rPr lang="en-US" sz="7400" dirty="0"/>
              <a:t>Instrument requirements: good collimation, long flight distance after detector. </a:t>
            </a:r>
          </a:p>
          <a:p>
            <a:pPr marL="285721" indent="-285721">
              <a:buFont typeface="Arial"/>
              <a:buChar char="•"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8001" y="6113007"/>
            <a:ext cx="8779555" cy="830997"/>
          </a:xfrm>
          <a:prstGeom prst="rect">
            <a:avLst/>
          </a:prstGeom>
          <a:noFill/>
          <a:ln w="25400">
            <a:solidFill>
              <a:srgbClr val="800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2400" dirty="0"/>
              <a:t>Still not enough? </a:t>
            </a:r>
            <a:r>
              <a:rPr lang="en-US" sz="2400" dirty="0" err="1"/>
              <a:t>Wanna</a:t>
            </a:r>
            <a:r>
              <a:rPr lang="en-US" sz="2400" dirty="0"/>
              <a:t> learn more? </a:t>
            </a:r>
            <a:r>
              <a:rPr lang="en-US" sz="2400" dirty="0"/>
              <a:t>Check </a:t>
            </a:r>
            <a:r>
              <a:rPr lang="en-US" sz="2400" dirty="0"/>
              <a:t>out</a:t>
            </a:r>
          </a:p>
          <a:p>
            <a:pPr algn="ctr"/>
            <a:r>
              <a:rPr lang="en-US" sz="2400" dirty="0"/>
              <a:t> </a:t>
            </a:r>
            <a:r>
              <a:rPr lang="en-US" sz="2400" dirty="0"/>
              <a:t>http://</a:t>
            </a:r>
            <a:r>
              <a:rPr lang="en-US" sz="2400" dirty="0" err="1"/>
              <a:t>smallangle.org</a:t>
            </a:r>
            <a:r>
              <a:rPr lang="en-US" sz="2400" dirty="0"/>
              <a:t>/content/Learning-About-SAS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609" y="1379462"/>
            <a:ext cx="1793947" cy="647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421" y="1206232"/>
            <a:ext cx="2227700" cy="15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320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19" y="193320"/>
            <a:ext cx="9071280" cy="796320"/>
          </a:xfrm>
        </p:spPr>
        <p:txBody>
          <a:bodyPr/>
          <a:lstStyle/>
          <a:p>
            <a:pPr algn="ctr"/>
            <a:r>
              <a:rPr lang="en-US" sz="3200" dirty="0"/>
              <a:t>SANS Sample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21" indent="-285721">
              <a:buFont typeface="Arial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3484777"/>
            <a:ext cx="4227853" cy="364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40" y="3690046"/>
            <a:ext cx="3576115" cy="1377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537" y="1308591"/>
            <a:ext cx="7404591" cy="2215991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marL="285721" indent="-285721">
              <a:buFont typeface="Arial"/>
              <a:buChar char="•"/>
            </a:pPr>
            <a:r>
              <a:rPr lang="en-US" sz="2400" dirty="0"/>
              <a:t>SANS method can be used for many samples</a:t>
            </a:r>
          </a:p>
          <a:p>
            <a:pPr marL="285721" indent="-285721">
              <a:buFont typeface="Arial"/>
              <a:buChar char="•"/>
            </a:pPr>
            <a:endParaRPr lang="en-US" sz="2400" dirty="0"/>
          </a:p>
          <a:p>
            <a:pPr marL="285721" indent="-285721">
              <a:buFont typeface="Arial"/>
              <a:buChar char="•"/>
            </a:pPr>
            <a:r>
              <a:rPr lang="en-US" sz="2400" dirty="0"/>
              <a:t>Specific sample: Molecule + Liquid (buffer solution)</a:t>
            </a:r>
          </a:p>
          <a:p>
            <a:pPr marL="285721" indent="-285721">
              <a:buFont typeface="Arial"/>
              <a:buChar char="•"/>
            </a:pPr>
            <a:endParaRPr lang="en-US" sz="2400" dirty="0"/>
          </a:p>
          <a:p>
            <a:pPr marL="285721" indent="-285721">
              <a:buFont typeface="Arial"/>
              <a:buChar char="•"/>
            </a:pPr>
            <a:r>
              <a:rPr lang="en-US" sz="2400" dirty="0"/>
              <a:t>Isotropic scattering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959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1541" y="35774"/>
            <a:ext cx="10080625" cy="7559675"/>
            <a:chOff x="2048410" y="2301836"/>
            <a:chExt cx="5949164" cy="3346405"/>
          </a:xfrm>
        </p:grpSpPr>
        <p:pic>
          <p:nvPicPr>
            <p:cNvPr id="8" name="Picture 7" descr="ILL_SANS_instrument_D11_6_Detector_image_20M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10" y="2301836"/>
              <a:ext cx="5949164" cy="334640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79292" y="5263073"/>
              <a:ext cx="1573228" cy="163559"/>
            </a:xfrm>
            <a:prstGeom prst="rect">
              <a:avLst/>
            </a:prstGeom>
            <a:solidFill>
              <a:srgbClr val="0D1339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ILL.FR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546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SCATTERING LENGTH DENSITY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88003" y="4704363"/>
            <a:ext cx="6657046" cy="1200328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r>
              <a:rPr lang="en-US" sz="2400" dirty="0"/>
              <a:t>Look up Scattering Length Densities at: </a:t>
            </a:r>
          </a:p>
          <a:p>
            <a:r>
              <a:rPr lang="en-US" sz="2400" dirty="0"/>
              <a:t>http://</a:t>
            </a:r>
            <a:r>
              <a:rPr lang="en-US" sz="2400" dirty="0" err="1"/>
              <a:t>sld-calculator.appspot.com</a:t>
            </a:r>
            <a:r>
              <a:rPr lang="en-US" sz="2400" dirty="0"/>
              <a:t>/</a:t>
            </a:r>
            <a:endParaRPr lang="en-US" sz="2400" dirty="0"/>
          </a:p>
          <a:p>
            <a:r>
              <a:rPr lang="en-US" sz="2400" dirty="0"/>
              <a:t>https</a:t>
            </a:r>
            <a:r>
              <a:rPr lang="en-US" sz="2400" dirty="0"/>
              <a:t>://</a:t>
            </a:r>
            <a:r>
              <a:rPr lang="en-US" sz="2400" dirty="0" err="1"/>
              <a:t>www.ncnr.nist.gov</a:t>
            </a:r>
            <a:r>
              <a:rPr lang="en-US" sz="2400" dirty="0"/>
              <a:t>/resources/activation/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91" y="2719277"/>
            <a:ext cx="2438400" cy="116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744" y="1324138"/>
            <a:ext cx="7780045" cy="83099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2400" dirty="0"/>
              <a:t>Model the scattering power of a material (e.g. molecule)</a:t>
            </a:r>
          </a:p>
          <a:p>
            <a:r>
              <a:rPr lang="en-US" sz="2400" dirty="0"/>
              <a:t>Length scale larger than atomic dimension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05078" y="2174171"/>
            <a:ext cx="2468090" cy="2192639"/>
            <a:chOff x="6001568" y="2787238"/>
            <a:chExt cx="2468090" cy="2192639"/>
          </a:xfrm>
        </p:grpSpPr>
        <p:sp>
          <p:nvSpPr>
            <p:cNvPr id="8" name="Oval 7"/>
            <p:cNvSpPr/>
            <p:nvPr/>
          </p:nvSpPr>
          <p:spPr>
            <a:xfrm>
              <a:off x="6458768" y="2787238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640858" y="3303477"/>
              <a:ext cx="914400" cy="914400"/>
            </a:xfrm>
            <a:prstGeom prst="ellipse">
              <a:avLst/>
            </a:prstGeom>
            <a:solidFill>
              <a:srgbClr val="8C70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781040" y="4065477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01568" y="3608277"/>
              <a:ext cx="914400" cy="914400"/>
            </a:xfrm>
            <a:prstGeom prst="ellipse">
              <a:avLst/>
            </a:prstGeom>
            <a:solidFill>
              <a:srgbClr val="2A4D3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555258" y="3244438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9637" y="6145243"/>
            <a:ext cx="4888778" cy="46166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2400" dirty="0"/>
              <a:t>In </a:t>
            </a:r>
            <a:r>
              <a:rPr lang="en-US" sz="2400" dirty="0" err="1"/>
              <a:t>McStas</a:t>
            </a:r>
            <a:r>
              <a:rPr lang="en-US" sz="2400" dirty="0"/>
              <a:t>: </a:t>
            </a:r>
            <a:r>
              <a:rPr lang="en-US" sz="2400" dirty="0" err="1"/>
              <a:t>Monodisperse</a:t>
            </a:r>
            <a:r>
              <a:rPr lang="en-US" sz="2400" dirty="0"/>
              <a:t> samples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96900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12" y="-238105"/>
            <a:ext cx="9071280" cy="1478712"/>
          </a:xfrm>
        </p:spPr>
        <p:txBody>
          <a:bodyPr/>
          <a:lstStyle/>
          <a:p>
            <a:pPr algn="l"/>
            <a:r>
              <a:rPr lang="en-US" sz="3200" b="1" dirty="0" err="1"/>
              <a:t>Sans_Spheres.comp</a:t>
            </a:r>
            <a:endParaRPr lang="en-US" sz="3200" b="1" dirty="0"/>
          </a:p>
        </p:txBody>
      </p:sp>
      <p:sp>
        <p:nvSpPr>
          <p:cNvPr id="4" name="Can 3"/>
          <p:cNvSpPr/>
          <p:nvPr/>
        </p:nvSpPr>
        <p:spPr>
          <a:xfrm>
            <a:off x="8111533" y="24455"/>
            <a:ext cx="914400" cy="1216152"/>
          </a:xfrm>
          <a:prstGeom prst="can">
            <a:avLst/>
          </a:prstGeom>
          <a:solidFill>
            <a:srgbClr val="65A7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60595" y="102137"/>
            <a:ext cx="914400" cy="914400"/>
          </a:xfrm>
          <a:prstGeom prst="ellipse">
            <a:avLst/>
          </a:prstGeom>
          <a:solidFill>
            <a:srgbClr val="65A755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5545075" y="0"/>
            <a:ext cx="1216152" cy="1216152"/>
          </a:xfrm>
          <a:prstGeom prst="cube">
            <a:avLst/>
          </a:prstGeom>
          <a:solidFill>
            <a:srgbClr val="65A7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5" y="1240607"/>
            <a:ext cx="7564150" cy="560130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621651" y="457199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83526" y="914959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1751" y="602704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96680" y="457199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39392" y="556129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83246" y="933960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60273" y="816596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24700" y="723997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97257" y="457199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535660" y="742157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97535" y="358833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124700" y="377833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815798" y="596652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41243" y="788455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614444" y="311695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05013" y="1574107"/>
            <a:ext cx="7906521" cy="123018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1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05013" y="2804290"/>
            <a:ext cx="7906521" cy="1230183"/>
          </a:xfrm>
          <a:prstGeom prst="rect">
            <a:avLst/>
          </a:prstGeom>
          <a:solidFill>
            <a:srgbClr val="008000">
              <a:alpha val="17000"/>
            </a:srgbClr>
          </a:solidFill>
          <a:ln>
            <a:solidFill>
              <a:srgbClr val="FFFF00">
                <a:alpha val="1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05013" y="4034472"/>
            <a:ext cx="7906521" cy="2807435"/>
          </a:xfrm>
          <a:prstGeom prst="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>
            <a:solidFill>
              <a:srgbClr val="FFFF00">
                <a:alpha val="1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449080" y="609599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641166" y="523895"/>
            <a:ext cx="171980" cy="1455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430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4543" y="4628056"/>
            <a:ext cx="5155778" cy="584776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3200" b="1" dirty="0"/>
              <a:t>So you don’t like spheres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3179842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3320"/>
            <a:ext cx="9071280" cy="7963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MORE SANS SAMPLES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61" y="3822827"/>
            <a:ext cx="8961120" cy="3002706"/>
          </a:xfrm>
        </p:spPr>
        <p:txBody>
          <a:bodyPr numCol="2">
            <a:normAutofit fontScale="92500" lnSpcReduction="20000"/>
          </a:bodyPr>
          <a:lstStyle/>
          <a:p>
            <a:pPr marL="342866" indent="-342866">
              <a:buFont typeface="Arial"/>
              <a:buChar char="•"/>
            </a:pPr>
            <a:r>
              <a:rPr lang="en-US" sz="2400" dirty="0" err="1"/>
              <a:t>SANS_AnySamp.comp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SANS_DebyeS.comp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SANSCylinders.comp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SANSEllipticCylinders.comp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SANSGuinier.comp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SANSLiposomes.comp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SANSNanodiscs.comp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/>
              <a:t>SASview.comp</a:t>
            </a:r>
            <a:endParaRPr lang="en-US" sz="2400" dirty="0"/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SANSNanodiscsFast.comp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SANSNanodiscsWithTags</a:t>
            </a:r>
            <a:r>
              <a:rPr lang="en-US" sz="2400" dirty="0"/>
              <a:t>.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SANSNanodiscsWithTagsFast</a:t>
            </a:r>
            <a:endParaRPr lang="en-US" sz="2400" dirty="0"/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SANSPDB.comp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SANSPDBFAST.comp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SANSShells.comp</a:t>
            </a:r>
            <a:r>
              <a:rPr lang="en-US" sz="2400" dirty="0"/>
              <a:t> </a:t>
            </a:r>
          </a:p>
          <a:p>
            <a:pPr marL="342866" indent="-342866">
              <a:buFont typeface="Arial"/>
              <a:buChar char="•"/>
            </a:pPr>
            <a:r>
              <a:rPr lang="en-US" sz="2400" dirty="0" err="1"/>
              <a:t>SANSSpheres.comp</a:t>
            </a:r>
            <a:r>
              <a:rPr lang="en-US" sz="2400" dirty="0"/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710695" y="1512357"/>
            <a:ext cx="4409831" cy="830997"/>
          </a:xfrm>
          <a:prstGeom prst="rect">
            <a:avLst/>
          </a:prstGeom>
          <a:solidFill>
            <a:srgbClr val="567DA4">
              <a:alpha val="35000"/>
            </a:srgbClr>
          </a:solidFill>
          <a:ln w="25400">
            <a:solidFill>
              <a:schemeClr val="tx1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2400" dirty="0"/>
              <a:t>Sample form: Box only</a:t>
            </a:r>
            <a:endParaRPr lang="en-US" sz="2400" dirty="0"/>
          </a:p>
          <a:p>
            <a:r>
              <a:rPr lang="en-US" sz="2400" dirty="0"/>
              <a:t>Particle concentration: MOLAR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16597" y="1303904"/>
            <a:ext cx="4041632" cy="230832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2400" dirty="0"/>
              <a:t>Try ellipsoidal and </a:t>
            </a:r>
          </a:p>
          <a:p>
            <a:pPr algn="ctr"/>
            <a:r>
              <a:rPr lang="en-US" sz="2400" dirty="0"/>
              <a:t>cylindrical particles </a:t>
            </a:r>
          </a:p>
          <a:p>
            <a:pPr algn="ctr"/>
            <a:r>
              <a:rPr lang="en-US" sz="2400" dirty="0"/>
              <a:t>-or-</a:t>
            </a:r>
          </a:p>
          <a:p>
            <a:pPr algn="ctr"/>
            <a:r>
              <a:rPr lang="en-US" sz="2400" dirty="0"/>
              <a:t>Elliptic cylinders</a:t>
            </a:r>
          </a:p>
          <a:p>
            <a:pPr algn="ctr"/>
            <a:r>
              <a:rPr lang="en-US" sz="2400" dirty="0"/>
              <a:t>Go for </a:t>
            </a:r>
            <a:r>
              <a:rPr lang="en-US" sz="2400" dirty="0" err="1"/>
              <a:t>Nanodiscs</a:t>
            </a:r>
            <a:r>
              <a:rPr lang="en-US" sz="2400" dirty="0"/>
              <a:t> and Liposomes</a:t>
            </a:r>
          </a:p>
        </p:txBody>
      </p:sp>
      <p:sp>
        <p:nvSpPr>
          <p:cNvPr id="8" name="TextBox 7"/>
          <p:cNvSpPr txBox="1"/>
          <p:nvPr/>
        </p:nvSpPr>
        <p:spPr>
          <a:xfrm rot="21000903">
            <a:off x="4732872" y="6365826"/>
            <a:ext cx="4470529" cy="646331"/>
          </a:xfrm>
          <a:prstGeom prst="rect">
            <a:avLst/>
          </a:prstGeom>
          <a:solidFill>
            <a:srgbClr val="54839C">
              <a:alpha val="13000"/>
            </a:srgbClr>
          </a:solidFill>
          <a:ln w="38100" cmpd="sng">
            <a:solidFill>
              <a:srgbClr val="54839C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</a:rPr>
              <a:t>As always, more info at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err="1">
                <a:solidFill>
                  <a:srgbClr val="000000"/>
                </a:solidFill>
              </a:rPr>
              <a:t>mcstas.org</a:t>
            </a:r>
            <a:r>
              <a:rPr lang="en-US" dirty="0">
                <a:solidFill>
                  <a:srgbClr val="000000"/>
                </a:solidFill>
              </a:rPr>
              <a:t>/download/components</a:t>
            </a:r>
          </a:p>
        </p:txBody>
      </p:sp>
    </p:spTree>
    <p:extLst>
      <p:ext uri="{BB962C8B-B14F-4D97-AF65-F5344CB8AC3E}">
        <p14:creationId xmlns:p14="http://schemas.microsoft.com/office/powerpoint/2010/main" val="36378970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/>
              <a:t>SANSCurve.comp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1" y="1020414"/>
            <a:ext cx="9071280" cy="796320"/>
          </a:xfrm>
        </p:spPr>
        <p:txBody>
          <a:bodyPr/>
          <a:lstStyle/>
          <a:p>
            <a:r>
              <a:rPr lang="en-US" sz="2400" dirty="0" err="1"/>
              <a:t>Mimick</a:t>
            </a:r>
            <a:r>
              <a:rPr lang="en-US" sz="2400" dirty="0"/>
              <a:t> the </a:t>
            </a:r>
            <a:r>
              <a:rPr lang="en-US" sz="2400" dirty="0" err="1"/>
              <a:t>behaviour</a:t>
            </a:r>
            <a:r>
              <a:rPr lang="en-US" sz="2400" dirty="0"/>
              <a:t> of a sample: Feed I(q) curve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537"/>
            <a:ext cx="10080625" cy="365644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" y="5207218"/>
            <a:ext cx="1448713" cy="500643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704795">
            <a:off x="-318374" y="3284211"/>
            <a:ext cx="4483877" cy="256013"/>
          </a:xfrm>
          <a:prstGeom prst="rightArrow">
            <a:avLst>
              <a:gd name="adj1" fmla="val 50000"/>
              <a:gd name="adj2" fmla="val 24166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72601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ESS_school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ESS_school" id="{4B807555-27D0-B74E-9645-C153DEB46E5E}" vid="{D53D3D99-DCCD-4F48-8E3E-3E7A19559B6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ESS_school.potx</Template>
  <TotalTime>1649</TotalTime>
  <Words>383</Words>
  <Application>Microsoft Macintosh PowerPoint</Application>
  <PresentationFormat>Custom</PresentationFormat>
  <Paragraphs>118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ESS_school</vt:lpstr>
      <vt:lpstr>PowerPoint Presentation</vt:lpstr>
      <vt:lpstr>WHAT IS SANS?</vt:lpstr>
      <vt:lpstr>SANS Sample</vt:lpstr>
      <vt:lpstr>PowerPoint Presentation</vt:lpstr>
      <vt:lpstr>SCATTERING LENGTH DENSITY</vt:lpstr>
      <vt:lpstr>Sans_Spheres.comp</vt:lpstr>
      <vt:lpstr>PowerPoint Presentation</vt:lpstr>
      <vt:lpstr>MORE SANS SAMPLES </vt:lpstr>
      <vt:lpstr>SANSCurve.comp</vt:lpstr>
      <vt:lpstr>Revisit Monitors: PSD_monitor_rad.comp </vt:lpstr>
      <vt:lpstr>PowerPoint Presentation</vt:lpstr>
      <vt:lpstr>PowerPoint Presentation</vt:lpstr>
      <vt:lpstr>EXERCICE 9.5</vt:lpstr>
      <vt:lpstr>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Christine</cp:lastModifiedBy>
  <cp:revision>96</cp:revision>
  <dcterms:modified xsi:type="dcterms:W3CDTF">2016-05-30T19:22:27Z</dcterms:modified>
</cp:coreProperties>
</file>