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i="1" sz="1200">
        <a:latin typeface="+mj-lt"/>
        <a:ea typeface="+mj-ea"/>
        <a:cs typeface="+mj-cs"/>
        <a:sym typeface="Arial"/>
      </a:defRPr>
    </a:lvl1pPr>
    <a:lvl2pPr indent="228600" latinLnBrk="0">
      <a:defRPr i="1" sz="1200">
        <a:latin typeface="+mj-lt"/>
        <a:ea typeface="+mj-ea"/>
        <a:cs typeface="+mj-cs"/>
        <a:sym typeface="Arial"/>
      </a:defRPr>
    </a:lvl2pPr>
    <a:lvl3pPr indent="457200" latinLnBrk="0">
      <a:defRPr i="1" sz="1200">
        <a:latin typeface="+mj-lt"/>
        <a:ea typeface="+mj-ea"/>
        <a:cs typeface="+mj-cs"/>
        <a:sym typeface="Arial"/>
      </a:defRPr>
    </a:lvl3pPr>
    <a:lvl4pPr indent="685800" latinLnBrk="0">
      <a:defRPr i="1" sz="1200">
        <a:latin typeface="+mj-lt"/>
        <a:ea typeface="+mj-ea"/>
        <a:cs typeface="+mj-cs"/>
        <a:sym typeface="Arial"/>
      </a:defRPr>
    </a:lvl4pPr>
    <a:lvl5pPr indent="914400" latinLnBrk="0">
      <a:defRPr i="1" sz="1200">
        <a:latin typeface="+mj-lt"/>
        <a:ea typeface="+mj-ea"/>
        <a:cs typeface="+mj-cs"/>
        <a:sym typeface="Arial"/>
      </a:defRPr>
    </a:lvl5pPr>
    <a:lvl6pPr indent="1143000" latinLnBrk="0">
      <a:defRPr i="1" sz="1200">
        <a:latin typeface="+mj-lt"/>
        <a:ea typeface="+mj-ea"/>
        <a:cs typeface="+mj-cs"/>
        <a:sym typeface="Arial"/>
      </a:defRPr>
    </a:lvl6pPr>
    <a:lvl7pPr indent="1371600" latinLnBrk="0">
      <a:defRPr i="1" sz="1200">
        <a:latin typeface="+mj-lt"/>
        <a:ea typeface="+mj-ea"/>
        <a:cs typeface="+mj-cs"/>
        <a:sym typeface="Arial"/>
      </a:defRPr>
    </a:lvl7pPr>
    <a:lvl8pPr indent="1600200" latinLnBrk="0">
      <a:defRPr i="1" sz="1200">
        <a:latin typeface="+mj-lt"/>
        <a:ea typeface="+mj-ea"/>
        <a:cs typeface="+mj-cs"/>
        <a:sym typeface="Arial"/>
      </a:defRPr>
    </a:lvl8pPr>
    <a:lvl9pPr indent="1828800" latinLnBrk="0">
      <a:defRPr i="1"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8399" y="7211439"/>
            <a:ext cx="356905" cy="36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6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4" name="image5.png" descr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ESS DMSC McStas school June 2018 – P Willendrup"/>
          <p:cNvSpPr txBox="1"/>
          <p:nvPr/>
        </p:nvSpPr>
        <p:spPr>
          <a:xfrm>
            <a:off x="378747" y="7250013"/>
            <a:ext cx="375625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– P Willendrup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941206" y="1799096"/>
            <a:ext cx="8032500" cy="5792826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4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5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8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9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60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198264" y="6980907"/>
            <a:ext cx="7814780" cy="472627"/>
            <a:chOff x="0" y="0"/>
            <a:chExt cx="7814778" cy="472626"/>
          </a:xfrm>
        </p:grpSpPr>
        <p:pic>
          <p:nvPicPr>
            <p:cNvPr id="7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1324" y="103311"/>
              <a:ext cx="553455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3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2536" y="81206"/>
              <a:ext cx="388004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4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02589" y="177283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5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73709" y="59035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63307" y="59035"/>
              <a:ext cx="284252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934" y="59380"/>
              <a:ext cx="77654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roppedImage.png" descr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2473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New developments in McStas"/>
            <p:cNvSpPr txBox="1"/>
            <p:nvPr/>
          </p:nvSpPr>
          <p:spPr>
            <a:xfrm>
              <a:off x="0" y="162346"/>
              <a:ext cx="2142493" cy="19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138" tIns="22138" rIns="22138" bIns="22138" numCol="1" anchor="t">
              <a:spAutoFit/>
            </a:bodyPr>
            <a:lstStyle>
              <a:lvl1pPr defTabSz="501798">
                <a:buClr>
                  <a:srgbClr val="000000"/>
                </a:buClr>
                <a:defRPr b="1" i="0" sz="1000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New developments in McStas</a:t>
              </a:r>
            </a:p>
          </p:txBody>
        </p:sp>
      </p:grpSp>
      <p:sp>
        <p:nvSpPr>
          <p:cNvPr id="81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941206" y="1763675"/>
            <a:ext cx="8032500" cy="5792825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5699" y="7211439"/>
            <a:ext cx="356905" cy="3694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5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6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ESS DMSC McStas school June 2018 – P Willendrup"/>
          <p:cNvSpPr txBox="1"/>
          <p:nvPr/>
        </p:nvSpPr>
        <p:spPr>
          <a:xfrm>
            <a:off x="378747" y="7250013"/>
            <a:ext cx="375625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– P Willendrup </a:t>
            </a: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594" y="4448720"/>
            <a:ext cx="38862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Exercis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Exercise:</a:t>
            </a:r>
          </a:p>
        </p:txBody>
      </p:sp>
      <p:sp>
        <p:nvSpPr>
          <p:cNvPr id="93" name="Build yourself a simple TOF instrument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yourself a simple TOF instrument!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5" name="SafariScreenSnapz064.png" descr="SafariScreenSnapz06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441" y="2754708"/>
            <a:ext cx="6248313" cy="4086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Exercis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Exercise:</a:t>
            </a:r>
          </a:p>
        </p:txBody>
      </p:sp>
      <p:sp>
        <p:nvSpPr>
          <p:cNvPr id="98" name="Build yourself a simple TOF instrument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yourself a simple TOF instrument!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00" name="SafariScreenSnapz064.png" descr="SafariScreenSnapz06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441" y="2754708"/>
            <a:ext cx="6248313" cy="4086115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ISIS_moderator"/>
          <p:cNvSpPr txBox="1"/>
          <p:nvPr/>
        </p:nvSpPr>
        <p:spPr>
          <a:xfrm>
            <a:off x="625825" y="1994855"/>
            <a:ext cx="170274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ISIS_moderator</a:t>
            </a:r>
          </a:p>
        </p:txBody>
      </p:sp>
      <p:sp>
        <p:nvSpPr>
          <p:cNvPr id="102" name="Line"/>
          <p:cNvSpPr/>
          <p:nvPr/>
        </p:nvSpPr>
        <p:spPr>
          <a:xfrm>
            <a:off x="1208264" y="2433758"/>
            <a:ext cx="1" cy="45055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3" name="2 Disk_chopper’s"/>
          <p:cNvSpPr txBox="1"/>
          <p:nvPr/>
        </p:nvSpPr>
        <p:spPr>
          <a:xfrm>
            <a:off x="2899125" y="1956755"/>
            <a:ext cx="184584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 Disk_chopper’s</a:t>
            </a:r>
          </a:p>
        </p:txBody>
      </p:sp>
      <p:sp>
        <p:nvSpPr>
          <p:cNvPr id="104" name="Line"/>
          <p:cNvSpPr/>
          <p:nvPr/>
        </p:nvSpPr>
        <p:spPr>
          <a:xfrm>
            <a:off x="3735332" y="2362631"/>
            <a:ext cx="1694514" cy="262817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5" name="Line"/>
          <p:cNvSpPr/>
          <p:nvPr/>
        </p:nvSpPr>
        <p:spPr>
          <a:xfrm flipH="1">
            <a:off x="1576436" y="2376175"/>
            <a:ext cx="2034884" cy="66695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6" name="Text"/>
          <p:cNvSpPr txBox="1"/>
          <p:nvPr/>
        </p:nvSpPr>
        <p:spPr>
          <a:xfrm>
            <a:off x="4773855" y="3602919"/>
            <a:ext cx="514478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107" name="monitors"/>
          <p:cNvSpPr txBox="1"/>
          <p:nvPr/>
        </p:nvSpPr>
        <p:spPr>
          <a:xfrm>
            <a:off x="1717809" y="6140454"/>
            <a:ext cx="98059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monitors</a:t>
            </a:r>
          </a:p>
        </p:txBody>
      </p:sp>
      <p:sp>
        <p:nvSpPr>
          <p:cNvPr id="108" name="Line"/>
          <p:cNvSpPr/>
          <p:nvPr/>
        </p:nvSpPr>
        <p:spPr>
          <a:xfrm flipH="1" flipV="1">
            <a:off x="1398636" y="3170132"/>
            <a:ext cx="699450" cy="268474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9" name="Line"/>
          <p:cNvSpPr/>
          <p:nvPr/>
        </p:nvSpPr>
        <p:spPr>
          <a:xfrm flipV="1">
            <a:off x="2166737" y="5201785"/>
            <a:ext cx="3099944" cy="64389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0" name="Line"/>
          <p:cNvSpPr/>
          <p:nvPr/>
        </p:nvSpPr>
        <p:spPr>
          <a:xfrm flipV="1">
            <a:off x="2268839" y="5530996"/>
            <a:ext cx="4016074" cy="38845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1" name="Straight m=2…"/>
          <p:cNvSpPr txBox="1"/>
          <p:nvPr/>
        </p:nvSpPr>
        <p:spPr>
          <a:xfrm>
            <a:off x="5248409" y="3345724"/>
            <a:ext cx="150203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Straight m=2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neutron guide</a:t>
            </a:r>
          </a:p>
        </p:txBody>
      </p:sp>
      <p:sp>
        <p:nvSpPr>
          <p:cNvPr id="112" name="Line"/>
          <p:cNvSpPr/>
          <p:nvPr/>
        </p:nvSpPr>
        <p:spPr>
          <a:xfrm flipH="1">
            <a:off x="3683000" y="3387233"/>
            <a:ext cx="1401861" cy="71115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tart by inserting a sour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Start by inserting a source</a:t>
            </a:r>
          </a:p>
        </p:txBody>
      </p:sp>
      <p:sp>
        <p:nvSpPr>
          <p:cNvPr id="115" name="Define wavelength band 0.1-10 Å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>
              <a:buChar char="✦"/>
            </a:pPr>
            <a:r>
              <a:t>Define wavelength band 0.1-10 Å</a:t>
            </a:r>
          </a:p>
          <a:p>
            <a:pPr>
              <a:buChar char="✦"/>
            </a:pPr>
            <a:r>
              <a:t>Focus at rectangle 3 x 10 cm @ 2m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7" name="COMPONENT isis_moderator = ISIS_moderator(…"/>
          <p:cNvSpPr txBox="1"/>
          <p:nvPr/>
        </p:nvSpPr>
        <p:spPr>
          <a:xfrm>
            <a:off x="276275" y="1742369"/>
            <a:ext cx="5149115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COMPONENT isis_moderator = ISIS_moderator(</a:t>
            </a:r>
          </a:p>
          <a:p>
            <a:pPr/>
            <a:r>
              <a:t>    Emin=0, </a:t>
            </a:r>
          </a:p>
          <a:p>
            <a:pPr/>
            <a:r>
              <a:t>    Emax=0, </a:t>
            </a:r>
          </a:p>
          <a:p>
            <a:pPr/>
            <a:r>
              <a:t>    dist=2.0, </a:t>
            </a:r>
          </a:p>
          <a:p>
            <a:pPr/>
            <a:r>
              <a:t>    Lmin=0.1, </a:t>
            </a:r>
          </a:p>
          <a:p>
            <a:pPr/>
            <a:r>
              <a:t>    Lmax=10, </a:t>
            </a:r>
          </a:p>
          <a:p>
            <a:pPr/>
            <a:r>
              <a:t>    target_index=0, </a:t>
            </a:r>
          </a:p>
          <a:p>
            <a:pPr/>
            <a:r>
              <a:t>    focus_xw=0.03,</a:t>
            </a:r>
          </a:p>
          <a:p>
            <a:pPr/>
            <a:r>
              <a:t>    focus_yh=0.1) </a:t>
            </a:r>
          </a:p>
          <a:p>
            <a:pPr/>
            <a:r>
              <a:t>AT (0, 0, 0)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ext, insert a set of monitors at the 2m beamport 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85215">
              <a:defRPr sz="2816"/>
            </a:lvl1pPr>
          </a:lstStyle>
          <a:p>
            <a:pPr/>
            <a:r>
              <a:t>Next, insert a set of monitors at the 2m beamport position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1" name="COMPONENT PSDsource = PSD_monitor(…"/>
          <p:cNvSpPr txBox="1"/>
          <p:nvPr/>
        </p:nvSpPr>
        <p:spPr>
          <a:xfrm>
            <a:off x="536933" y="1697920"/>
            <a:ext cx="5455438" cy="372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COMPONENT PSDsource = PSD_monitor(</a:t>
            </a:r>
          </a:p>
          <a:p>
            <a:pPr/>
            <a:r>
              <a:t>    filename="PSDsource")</a:t>
            </a:r>
          </a:p>
          <a:p>
            <a:pPr/>
            <a:r>
              <a:t>AT (0, 0, 2) RELATIVE isis_moderator</a:t>
            </a:r>
          </a:p>
          <a:p>
            <a:pPr/>
            <a:r>
              <a:t>  </a:t>
            </a:r>
          </a:p>
          <a:p>
            <a:pPr/>
          </a:p>
          <a:p>
            <a:pPr/>
            <a:r>
              <a:t>COMPONENT TOFLsource = TOFLambda_monitor(</a:t>
            </a:r>
          </a:p>
          <a:p>
            <a:pPr/>
            <a:r>
              <a:t>    nL=128, </a:t>
            </a:r>
          </a:p>
          <a:p>
            <a:pPr/>
            <a:r>
              <a:t>    tmin=0, </a:t>
            </a:r>
          </a:p>
          <a:p>
            <a:pPr/>
            <a:r>
              <a:t>    tmax=5000, </a:t>
            </a:r>
          </a:p>
          <a:p>
            <a:pPr/>
            <a:r>
              <a:t>    filename="TOFLsource", </a:t>
            </a:r>
          </a:p>
          <a:p>
            <a:pPr/>
            <a:r>
              <a:t>    Lmin=0.1, </a:t>
            </a:r>
          </a:p>
          <a:p>
            <a:pPr/>
            <a:r>
              <a:t>    Lmax=10)</a:t>
            </a:r>
          </a:p>
          <a:p>
            <a:pPr/>
            <a:r>
              <a:t>AT (0, 0, 0)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… and a first chopp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 and a first chopper</a:t>
            </a:r>
          </a:p>
        </p:txBody>
      </p:sp>
      <p:sp>
        <p:nvSpPr>
          <p:cNvPr id="124" name="Notice the use of the fla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1800"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Notice the use of the flag</a:t>
            </a:r>
          </a:p>
          <a:p>
            <a:pPr lvl="1" marL="685800" indent="-228600">
              <a:buSzPct val="45000"/>
              <a:buChar char="✦"/>
              <a:defRPr i="0" sz="2200">
                <a:latin typeface="Verdana"/>
                <a:ea typeface="Verdana"/>
                <a:cs typeface="Verdana"/>
                <a:sym typeface="Verdana"/>
              </a:defRPr>
            </a:pPr>
            <a:r>
              <a:t>WHEN(choppers)</a:t>
            </a:r>
          </a:p>
          <a:p>
            <a:pPr lvl="1" marL="685800" indent="-228600">
              <a:buSzPct val="45000"/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- so define an input parameter “</a:t>
            </a:r>
            <a:r>
              <a:rPr i="0"/>
              <a:t>choppers</a:t>
            </a:r>
            <a:r>
              <a:t>” to control if choppers are in or out</a:t>
            </a:r>
          </a:p>
          <a:p>
            <a:pPr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Also define the input parameter </a:t>
            </a:r>
            <a:r>
              <a:rPr i="0"/>
              <a:t>nu</a:t>
            </a:r>
          </a:p>
          <a:p>
            <a:pPr>
              <a:buChar char="✦"/>
              <a:defRPr sz="2200">
                <a:latin typeface="Verdana"/>
                <a:ea typeface="Verdana"/>
                <a:cs typeface="Verdana"/>
                <a:sym typeface="Verdana"/>
              </a:defRPr>
            </a:pPr>
            <a:r>
              <a:t>See next page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6" name="COMPONENT Disk1 = DiskChopper(radius=0.4, yheight=0.12,…"/>
          <p:cNvSpPr txBox="1"/>
          <p:nvPr/>
        </p:nvSpPr>
        <p:spPr>
          <a:xfrm>
            <a:off x="337039" y="1440782"/>
            <a:ext cx="7704151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COMPONENT Disk1 = DiskChopper(radius=0.4, yheight=0.12, </a:t>
            </a:r>
          </a:p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			      nu=</a:t>
            </a:r>
            <a:r>
              <a:rPr i="0"/>
              <a:t>nu</a:t>
            </a:r>
            <a:r>
              <a:t>, nslit=1, theta_0=5, </a:t>
            </a:r>
          </a:p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			      delay=</a:t>
            </a:r>
            <a:r>
              <a:rPr i="0"/>
              <a:t>ttarget1</a:t>
            </a:r>
            <a:r>
              <a:t>)</a:t>
            </a:r>
          </a:p>
          <a:p>
            <a:pPr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WHEN (</a:t>
            </a:r>
            <a:r>
              <a:rPr i="0"/>
              <a:t>choppers</a:t>
            </a:r>
            <a:r>
              <a:t>)  AT (0,0,0.0001)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… and a first chopp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… and a first chopper</a:t>
            </a:r>
          </a:p>
        </p:txBody>
      </p:sp>
      <p:sp>
        <p:nvSpPr>
          <p:cNvPr id="129" name="Calculate the needed ttarget1 chopper phase for selecting 2 Å neutrons using eith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Calculate the needed </a:t>
            </a:r>
            <a:r>
              <a:rPr i="0"/>
              <a:t>ttarget1</a:t>
            </a:r>
            <a:r>
              <a:t> chopper phase for selecting 2 Å neutrons using either</a:t>
            </a:r>
          </a:p>
          <a:p>
            <a:pPr lvl="1" marL="685800" indent="-228600">
              <a:buSzPct val="45000"/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Pocket calculator</a:t>
            </a:r>
          </a:p>
          <a:p>
            <a:pPr lvl="1" marL="685800" indent="-228600">
              <a:buSzPct val="45000"/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the DEFINE &amp; INITIALIZE sections</a:t>
            </a:r>
          </a:p>
          <a:p>
            <a:pPr lvl="1" marL="685800" indent="-228600">
              <a:buSzPct val="45000"/>
              <a:buChar char="✦"/>
              <a:defRPr sz="19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685800" indent="-228600">
              <a:buSzPct val="45000"/>
              <a:buChar char="✦"/>
              <a:defRPr sz="1900">
                <a:latin typeface="Verdana"/>
                <a:ea typeface="Verdana"/>
                <a:cs typeface="Verdana"/>
                <a:sym typeface="Verdana"/>
              </a:defRPr>
            </a:pPr>
            <a:r>
              <a:t>(hint: the constant AA2MS can be used to convert from k [Å</a:t>
            </a:r>
            <a:r>
              <a:rPr baseline="31999"/>
              <a:t>-1</a:t>
            </a:r>
            <a:r>
              <a:t>] to v [m/s])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Insert another set of monitors after the DiskChopper, remember new filenames for the output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ow a guid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Now a guide…</a:t>
            </a:r>
          </a:p>
        </p:txBody>
      </p:sp>
      <p:sp>
        <p:nvSpPr>
          <p:cNvPr id="133" name="Insert a 17 m straight m=2 gui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Insert a 17 m straight m=2 guide </a:t>
            </a:r>
            <a:br/>
            <a:br/>
            <a:br/>
            <a:br/>
            <a:br/>
            <a:br/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Define an input parameter to control if the guide is in or out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5" name="COMPONENT guide = Guide(…"/>
          <p:cNvSpPr txBox="1"/>
          <p:nvPr/>
        </p:nvSpPr>
        <p:spPr>
          <a:xfrm>
            <a:off x="632719" y="2151981"/>
            <a:ext cx="6313064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COMPONENT guide = Guide(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w1=0.03,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h1=0.10,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w2=0.03,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h2=0.10,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    l=17)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WHEN(</a:t>
            </a:r>
            <a:r>
              <a:rPr i="0"/>
              <a:t>guide</a:t>
            </a:r>
            <a:r>
              <a:t>) AT (0, 0, 0.0001) RELATIVE PREVIOUS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nother choppe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Another chopper…</a:t>
            </a:r>
          </a:p>
        </p:txBody>
      </p:sp>
      <p:sp>
        <p:nvSpPr>
          <p:cNvPr id="138" name="Define a ttarget2 chopper phase for correctly selecting 2Å neutr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4884" indent="-214884" defTabSz="859536">
              <a:spcBef>
                <a:spcPts val="900"/>
              </a:spcBef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  <a:r>
              <a:t>Define a </a:t>
            </a:r>
            <a:r>
              <a:rPr i="0"/>
              <a:t>ttarget2</a:t>
            </a:r>
            <a:r>
              <a:t> chopper phase for correctly selecting 2Å neutrons</a:t>
            </a:r>
          </a:p>
          <a:p>
            <a:pPr marL="214884" indent="-214884" defTabSz="859536">
              <a:spcBef>
                <a:spcPts val="900"/>
              </a:spcBef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  <a:r>
              <a:t>Put a second DiskChopper and sandwich it in sets of monitors like before.</a:t>
            </a:r>
          </a:p>
          <a:p>
            <a:pPr marL="214884" indent="-214884" defTabSz="859536">
              <a:spcBef>
                <a:spcPts val="900"/>
              </a:spcBef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14884" indent="-214884" defTabSz="859536">
              <a:spcBef>
                <a:spcPts val="900"/>
              </a:spcBef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214884" indent="-214884" defTabSz="859536">
              <a:spcBef>
                <a:spcPts val="900"/>
              </a:spcBef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  <a:r>
              <a:t>Visualise the instrument using</a:t>
            </a:r>
          </a:p>
          <a:p>
            <a:pPr lvl="1" marL="644651" indent="-214884" defTabSz="859536">
              <a:spcBef>
                <a:spcPts val="900"/>
              </a:spcBef>
              <a:buSzPct val="45000"/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  <a:r>
              <a:t>mcdisplay-pyqtgraph</a:t>
            </a:r>
          </a:p>
          <a:p>
            <a:pPr lvl="1" marL="644651" indent="-214884" defTabSz="859536">
              <a:spcBef>
                <a:spcPts val="900"/>
              </a:spcBef>
              <a:buSzPct val="45000"/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  <a:r>
              <a:t>mcdisplay-webgl</a:t>
            </a:r>
          </a:p>
          <a:p>
            <a:pPr lvl="1" marL="644651" indent="-214884" defTabSz="859536">
              <a:spcBef>
                <a:spcPts val="900"/>
              </a:spcBef>
              <a:buSzPct val="45000"/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  <a:r>
              <a:t>mcdisplay-pyqtgraph --tof </a:t>
            </a:r>
          </a:p>
          <a:p>
            <a:pPr lvl="1" marL="644651" indent="-214884" defTabSz="859536">
              <a:spcBef>
                <a:spcPts val="900"/>
              </a:spcBef>
              <a:buSzPct val="45000"/>
              <a:buChar char="✦"/>
              <a:defRPr sz="3008">
                <a:latin typeface="Verdana"/>
                <a:ea typeface="Verdana"/>
                <a:cs typeface="Verdana"/>
                <a:sym typeface="Verdana"/>
              </a:defRPr>
            </a:pPr>
            <a:r>
              <a:t>- and ensure all looks OK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un simulations 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 simulations to</a:t>
            </a:r>
          </a:p>
        </p:txBody>
      </p:sp>
      <p:sp>
        <p:nvSpPr>
          <p:cNvPr id="142" name="See that you are in fact selecting 2Å neutr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See that you are in fact selecting 2Å neutrons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Compare intensities with and without guide, with and without choppers</a:t>
            </a: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</a:p>
          <a:p>
            <a:pPr>
              <a:buChar char="✦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t>Optionally insert a PowderN sample and a cylindrical TOF monitor - find the relevant parameters using the documentation tools.</a:t>
            </a:r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