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i="1" sz="1200">
        <a:latin typeface="+mj-lt"/>
        <a:ea typeface="+mj-ea"/>
        <a:cs typeface="+mj-cs"/>
        <a:sym typeface="Arial"/>
      </a:defRPr>
    </a:lvl1pPr>
    <a:lvl2pPr indent="228600" latinLnBrk="0">
      <a:defRPr i="1" sz="1200">
        <a:latin typeface="+mj-lt"/>
        <a:ea typeface="+mj-ea"/>
        <a:cs typeface="+mj-cs"/>
        <a:sym typeface="Arial"/>
      </a:defRPr>
    </a:lvl2pPr>
    <a:lvl3pPr indent="457200" latinLnBrk="0">
      <a:defRPr i="1" sz="1200">
        <a:latin typeface="+mj-lt"/>
        <a:ea typeface="+mj-ea"/>
        <a:cs typeface="+mj-cs"/>
        <a:sym typeface="Arial"/>
      </a:defRPr>
    </a:lvl3pPr>
    <a:lvl4pPr indent="685800" latinLnBrk="0">
      <a:defRPr i="1" sz="1200">
        <a:latin typeface="+mj-lt"/>
        <a:ea typeface="+mj-ea"/>
        <a:cs typeface="+mj-cs"/>
        <a:sym typeface="Arial"/>
      </a:defRPr>
    </a:lvl4pPr>
    <a:lvl5pPr indent="914400" latinLnBrk="0">
      <a:defRPr i="1" sz="1200">
        <a:latin typeface="+mj-lt"/>
        <a:ea typeface="+mj-ea"/>
        <a:cs typeface="+mj-cs"/>
        <a:sym typeface="Arial"/>
      </a:defRPr>
    </a:lvl5pPr>
    <a:lvl6pPr indent="1143000" latinLnBrk="0">
      <a:defRPr i="1" sz="1200">
        <a:latin typeface="+mj-lt"/>
        <a:ea typeface="+mj-ea"/>
        <a:cs typeface="+mj-cs"/>
        <a:sym typeface="Arial"/>
      </a:defRPr>
    </a:lvl6pPr>
    <a:lvl7pPr indent="1371600" latinLnBrk="0">
      <a:defRPr i="1" sz="1200">
        <a:latin typeface="+mj-lt"/>
        <a:ea typeface="+mj-ea"/>
        <a:cs typeface="+mj-cs"/>
        <a:sym typeface="Arial"/>
      </a:defRPr>
    </a:lvl7pPr>
    <a:lvl8pPr indent="1600200" latinLnBrk="0">
      <a:defRPr i="1" sz="1200">
        <a:latin typeface="+mj-lt"/>
        <a:ea typeface="+mj-ea"/>
        <a:cs typeface="+mj-cs"/>
        <a:sym typeface="Arial"/>
      </a:defRPr>
    </a:lvl8pPr>
    <a:lvl9pPr indent="1828800" latinLnBrk="0">
      <a:defRPr i="1"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3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8399" y="7211439"/>
            <a:ext cx="356905" cy="36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6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4" name="image5.png" descr="image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" name="ESS DMSC McStas school June 2018 – P Willendrup"/>
          <p:cNvSpPr txBox="1"/>
          <p:nvPr/>
        </p:nvSpPr>
        <p:spPr>
          <a:xfrm>
            <a:off x="378747" y="7250013"/>
            <a:ext cx="375625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June 2018 – P Willendrup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/>
          <p:nvPr>
            <p:ph type="body" idx="1"/>
          </p:nvPr>
        </p:nvSpPr>
        <p:spPr>
          <a:xfrm>
            <a:off x="941206" y="1799096"/>
            <a:ext cx="8032500" cy="5792826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i="0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4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5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8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9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60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"/>
          <p:cNvGrpSpPr/>
          <p:nvPr/>
        </p:nvGrpSpPr>
        <p:grpSpPr>
          <a:xfrm>
            <a:off x="1198264" y="6980907"/>
            <a:ext cx="7814780" cy="472627"/>
            <a:chOff x="0" y="0"/>
            <a:chExt cx="7814778" cy="472626"/>
          </a:xfrm>
        </p:grpSpPr>
        <p:pic>
          <p:nvPicPr>
            <p:cNvPr id="72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261324" y="103311"/>
              <a:ext cx="553455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3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12536" y="81206"/>
              <a:ext cx="388004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4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02589" y="177283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5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73709" y="59035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63307" y="59035"/>
              <a:ext cx="284252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5934" y="59380"/>
              <a:ext cx="77654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droppedImage.png" descr="dropped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2473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New developments in McStas"/>
            <p:cNvSpPr txBox="1"/>
            <p:nvPr/>
          </p:nvSpPr>
          <p:spPr>
            <a:xfrm>
              <a:off x="0" y="162346"/>
              <a:ext cx="2142493" cy="196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138" tIns="22138" rIns="22138" bIns="22138" numCol="1" anchor="t">
              <a:spAutoFit/>
            </a:bodyPr>
            <a:lstStyle>
              <a:lvl1pPr defTabSz="501798">
                <a:buClr>
                  <a:srgbClr val="000000"/>
                </a:buClr>
                <a:defRPr b="1" i="0" sz="1000">
                  <a:uFill>
                    <a:solidFill>
                      <a:srgbClr val="000000"/>
                    </a:solidFill>
                  </a:u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New developments in McStas</a:t>
              </a:r>
            </a:p>
          </p:txBody>
        </p:sp>
      </p:grpSp>
      <p:sp>
        <p:nvSpPr>
          <p:cNvPr id="81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i="0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idx="1"/>
          </p:nvPr>
        </p:nvSpPr>
        <p:spPr>
          <a:xfrm>
            <a:off x="941206" y="1763675"/>
            <a:ext cx="8032500" cy="5792825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55699" y="7211439"/>
            <a:ext cx="356905" cy="369401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5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8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6" name="image5.png" descr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ESS DMSC McStas school June 2018 – P Willendrup"/>
          <p:cNvSpPr txBox="1"/>
          <p:nvPr/>
        </p:nvSpPr>
        <p:spPr>
          <a:xfrm>
            <a:off x="378747" y="7250013"/>
            <a:ext cx="375625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June 2018 – P Willendrup </a:t>
            </a:r>
          </a:p>
        </p:txBody>
      </p:sp>
      <p:pic>
        <p:nvPicPr>
          <p:cNvPr id="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6594" y="4448720"/>
            <a:ext cx="38862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2"/>
    <p:sldLayoutId id="2147483650" r:id="rId13"/>
    <p:sldLayoutId id="2147483651" r:id="rId14"/>
    <p:sldLayoutId id="214748365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cStasMcXtrace/McCode/tree/master/tools/other/cif2hkl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fit.mccode.org" TargetMode="Externa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cStasMcXtrace/McCode/tree/master/tools/cluster-scripts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cStasMcXtrace/McCode/blob/master/tools/other/Refl_Vitess2McStas.sh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image" Target="../media/image10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6 McStas various uti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 McStas various utils</a:t>
            </a:r>
          </a:p>
        </p:txBody>
      </p:sp>
      <p:sp>
        <p:nvSpPr>
          <p:cNvPr id="93" name="Hidden gems and useful little things…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๏"/>
            </a:pPr>
            <a:r>
              <a:t>Hidden gems and useful little things…</a:t>
            </a:r>
          </a:p>
          <a:p>
            <a:pPr>
              <a:buChar char="๏"/>
            </a:pPr>
          </a:p>
          <a:p>
            <a:pPr>
              <a:buChar char="๏"/>
            </a:pPr>
            <a:r>
              <a:t>+ Disclaimers and tips for the next couple of days…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OF diagram util based on mcdispl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/>
            <a:r>
              <a:t>TOF diagram util based on mcdisplay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8" name="STEP3.out copy.png" descr="STEP3.out copy.png"/>
          <p:cNvPicPr>
            <a:picLocks noChangeAspect="1"/>
          </p:cNvPicPr>
          <p:nvPr/>
        </p:nvPicPr>
        <p:blipFill>
          <a:blip r:embed="rId2">
            <a:extLst/>
          </a:blip>
          <a:srcRect l="16268" t="7195" r="5384" b="5603"/>
          <a:stretch>
            <a:fillRect/>
          </a:stretch>
        </p:blipFill>
        <p:spPr>
          <a:xfrm>
            <a:off x="1237524" y="1569480"/>
            <a:ext cx="6535399" cy="562070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mcdisplay.pl --TOF --tmax=20 instru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har char="๏"/>
              <a:defRPr sz="2200"/>
            </a:lvl1pPr>
          </a:lstStyle>
          <a:p>
            <a:pPr/>
            <a:r>
              <a:t>mcdisplay.pl --TOF --tmax=20 instrument…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OF diagram util based on mcdispl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/>
            <a:r>
              <a:t>TOF diagram util based on mcdisplay</a:t>
            </a:r>
          </a:p>
        </p:txBody>
      </p:sp>
      <p:sp>
        <p:nvSpPr>
          <p:cNvPr id="102" name="mcdisplay-pyqtgraph --TOF inst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685800" indent="-228600">
              <a:buSzPct val="45000"/>
              <a:buChar char="๏"/>
              <a:defRPr sz="2200"/>
            </a:pPr>
            <a:r>
              <a:t>mcdisplay-pyqtgraph --TOF instr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4" name="mcdisplay.png" descr="mcdispl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944" y="2201214"/>
            <a:ext cx="7049805" cy="4406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if2hk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cif2hkl</a:t>
            </a:r>
          </a:p>
        </p:txBody>
      </p:sp>
      <p:sp>
        <p:nvSpPr>
          <p:cNvPr id="107" name="Util for generating McStas style “laz/lau” reflection lists from CIF file…"/>
          <p:cNvSpPr txBox="1"/>
          <p:nvPr>
            <p:ph type="body" idx="1"/>
          </p:nvPr>
        </p:nvSpPr>
        <p:spPr>
          <a:xfrm>
            <a:off x="163079" y="1440781"/>
            <a:ext cx="8153481" cy="5577842"/>
          </a:xfrm>
          <a:prstGeom prst="rect">
            <a:avLst/>
          </a:prstGeom>
        </p:spPr>
        <p:txBody>
          <a:bodyPr/>
          <a:lstStyle/>
          <a:p>
            <a:pPr>
              <a:buChar char="๏"/>
              <a:defRPr sz="2800"/>
            </a:pPr>
            <a:r>
              <a:t>Util for generating McStas style “laz/lau” reflection lists from CIF file</a:t>
            </a:r>
          </a:p>
          <a:p>
            <a:pPr>
              <a:buChar char="๏"/>
              <a:defRPr sz="2800"/>
            </a:pPr>
          </a:p>
          <a:p>
            <a:pPr>
              <a:buChar char="๏"/>
              <a:defRPr sz="2800"/>
            </a:pPr>
            <a:r>
              <a:t>Based on CrysFML from the ILL (FullProf)</a:t>
            </a:r>
          </a:p>
          <a:p>
            <a:pPr>
              <a:buChar char="๏"/>
              <a:defRPr sz="2800"/>
            </a:pPr>
          </a:p>
          <a:p>
            <a:pPr>
              <a:buChar char="๏"/>
              <a:defRPr sz="2800"/>
            </a:pPr>
            <a:r>
              <a:t>Compile for your system from 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https://github.com/McStasMcXtrace/McCode/tree/master/tools/other/cif2hkl</a:t>
            </a:r>
          </a:p>
          <a:p>
            <a:pPr>
              <a:buChar char="๏"/>
              <a:defRPr sz="2800"/>
            </a:pPr>
          </a:p>
          <a:p>
            <a:pPr>
              <a:buChar char="๏"/>
              <a:defRPr sz="2800"/>
            </a:pPr>
            <a:r>
              <a:t>(May also get included in McStas 2.4)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Fit optimiser (http://ifit.mccode.org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iFit optimiser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http://ifit.mccode.org</a:t>
            </a:r>
            <a:r>
              <a:t>)</a:t>
            </a:r>
          </a:p>
        </p:txBody>
      </p:sp>
      <p:sp>
        <p:nvSpPr>
          <p:cNvPr id="111" name="General data / optimisation framewor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๏"/>
              <a:defRPr sz="2900"/>
            </a:pPr>
            <a:r>
              <a:t>General data / optimisation framework</a:t>
            </a:r>
          </a:p>
          <a:p>
            <a:pPr>
              <a:buChar char="๏"/>
              <a:defRPr sz="2900"/>
            </a:pPr>
            <a:r>
              <a:t>~ Modern “spec_nd”</a:t>
            </a:r>
          </a:p>
          <a:p>
            <a:pPr>
              <a:buChar char="๏"/>
              <a:defRPr sz="2900"/>
            </a:pPr>
            <a:r>
              <a:t>Matlab based, but does not require matlab (binary distribution also)</a:t>
            </a:r>
          </a:p>
          <a:p>
            <a:pPr>
              <a:buChar char="๏"/>
              <a:defRPr sz="2900"/>
            </a:pPr>
            <a:r>
              <a:t>Reads and plots McStas</a:t>
            </a:r>
          </a:p>
          <a:p>
            <a:pPr>
              <a:buChar char="๏"/>
              <a:defRPr sz="2900"/>
            </a:pPr>
            <a:r>
              <a:t>Can run McStas as a “cost function”, varying instrument parameters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720" y="4876569"/>
            <a:ext cx="3502104" cy="2624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3205" y="4825769"/>
            <a:ext cx="3637685" cy="2725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luster utility scri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Cluster utility scripts</a:t>
            </a:r>
          </a:p>
        </p:txBody>
      </p:sp>
      <p:sp>
        <p:nvSpPr>
          <p:cNvPr id="117" name="mcsub cluster scrip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๏"/>
              <a:defRPr sz="2500"/>
            </a:pPr>
            <a:r>
              <a:t>mcsub cluster scripts</a:t>
            </a:r>
          </a:p>
          <a:p>
            <a:pPr>
              <a:buChar char="๏"/>
              <a:defRPr sz="2500"/>
            </a:pPr>
          </a:p>
          <a:p>
            <a:pPr>
              <a:buChar char="๏"/>
              <a:defRPr sz="2500"/>
            </a:pPr>
          </a:p>
          <a:p>
            <a:pPr>
              <a:buChar char="๏"/>
              <a:defRPr sz="2500"/>
            </a:pPr>
          </a:p>
          <a:p>
            <a:pPr>
              <a:buChar char="๏"/>
              <a:defRPr sz="2500"/>
            </a:pPr>
          </a:p>
          <a:p>
            <a:pPr>
              <a:buChar char="๏"/>
              <a:defRPr sz="2500"/>
            </a:pPr>
          </a:p>
          <a:p>
            <a:pPr>
              <a:buChar char="๏"/>
              <a:defRPr sz="2500"/>
            </a:pPr>
            <a:r>
              <a:t>Takes a “mcrun commandline”</a:t>
            </a:r>
          </a:p>
          <a:p>
            <a:pPr>
              <a:buChar char="๏"/>
              <a:defRPr sz="2500"/>
            </a:pPr>
          </a:p>
          <a:p>
            <a:pPr>
              <a:buChar char="๏"/>
              <a:defRPr sz="2500"/>
            </a:pPr>
            <a:r>
              <a:t>Writes batch file “template” for use with PBS or slurm cluster queue systems</a:t>
            </a:r>
            <a:br/>
          </a:p>
          <a:p>
            <a:pPr>
              <a:buChar char="๏"/>
              <a:defRPr sz="2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https://github.com/McStasMcXtrace/McCode/tree/master/tools/cluster-scripts</a:t>
            </a:r>
            <a:r>
              <a:t> 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68399" y="7211439"/>
            <a:ext cx="215681" cy="331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19" name="./mcsub_slurm.pl…"/>
          <p:cNvSpPr txBox="1"/>
          <p:nvPr/>
        </p:nvSpPr>
        <p:spPr>
          <a:xfrm>
            <a:off x="173368" y="1840230"/>
            <a:ext cx="7720583" cy="22377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./mcsub_slurm.pl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Usage: ./mcsub_slurm.pl [options] [mcrun params]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-h        --help            Show this help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-rN       --runtime=N       Specify maximum runtime (hours) [default 1]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-qQNAME   --queue=QNAME     Specify wanted SLURM queue [default 'express']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-e&lt;mail&gt;  --email=&lt;mail&gt;    Specify address to notify in reg. sim status [default none]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--nodes=NUM       Specify wanted number of nodes [default 1]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--name=NAME       Specify slurm job name [default "McSub_&lt;USERNAME&gt;_&lt;TIMESTAMP&gt;"]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After running ./mcsub_slurm.pl NAME.batch is ready for submission using the sbatch command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Vitess - compati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Vitess - compatibility</a:t>
            </a:r>
          </a:p>
        </p:txBody>
      </p:sp>
      <p:sp>
        <p:nvSpPr>
          <p:cNvPr id="122" name="Utility script for converting Vitess reflectivity files for use with McStas (https://github.com/McStasMcXtrace/McCode/blob/master/tools/other/Refl_Vitess2McStas.sh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๏"/>
            </a:pPr>
            <a:r>
              <a:t>Utility script for converting Vitess reflectivity files for use with McStas </a:t>
            </a:r>
            <a:r>
              <a:rPr sz="1200"/>
              <a:t>(</a:t>
            </a:r>
            <a:r>
              <a: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https://github.com/McStasMcXtrace/McCode/blob/master/tools/other/Refl_Vitess2McStas.sh</a:t>
            </a:r>
            <a:r>
              <a:rPr sz="1200"/>
              <a:t>)</a:t>
            </a:r>
          </a:p>
          <a:p>
            <a:pPr>
              <a:buChar char="๏"/>
            </a:pPr>
          </a:p>
          <a:p>
            <a:pPr>
              <a:buChar char="๏"/>
            </a:pPr>
            <a:r>
              <a:t>mcstas2vitess generates Vitess module + tcl snippet from McStas component (poor docs, will improve)</a:t>
            </a: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ext: Time for 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Next: Time for exercises</a:t>
            </a:r>
          </a:p>
        </p:txBody>
      </p:sp>
      <p:sp>
        <p:nvSpPr>
          <p:cNvPr id="126" name="Forming grou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3400"/>
            </a:pPr>
            <a:r>
              <a:t>Forming groups</a:t>
            </a:r>
          </a:p>
          <a:p>
            <a:pPr marL="217714" indent="-217714">
              <a:defRPr b="1" sz="2000"/>
            </a:pPr>
            <a:r>
              <a:t>Suggestion for Thursday-Friday exercises:</a:t>
            </a:r>
          </a:p>
          <a:p>
            <a:pPr marL="217714" indent="-217714">
              <a:defRPr b="1" sz="2000"/>
            </a:pPr>
          </a:p>
          <a:p>
            <a:pPr lvl="1" marL="674914" indent="-217714">
              <a:buSzPct val="45000"/>
              <a:buChar char="l"/>
              <a:defRPr sz="2000"/>
            </a:pPr>
            <a:r>
              <a:t>Often sitting with a colleague is helpful</a:t>
            </a:r>
          </a:p>
          <a:p>
            <a:pPr lvl="1" marL="674914" indent="-217714">
              <a:buSzPct val="45000"/>
              <a:buChar char="l"/>
              <a:defRPr sz="2000"/>
            </a:pPr>
            <a:r>
              <a:t>Form teams of two people for the exercises</a:t>
            </a:r>
          </a:p>
          <a:p>
            <a:pPr lvl="1" marL="674914" indent="-217714">
              <a:buSzPct val="45000"/>
              <a:buChar char="l"/>
              <a:defRPr sz="2000"/>
            </a:pPr>
            <a:r>
              <a:t>Try to gather complementary knowledge by teaming up with someone from a different work area</a:t>
            </a:r>
          </a:p>
          <a:p>
            <a:pPr marL="217714" indent="-217714">
              <a:defRPr sz="2000"/>
            </a:pP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3317" y="4367726"/>
            <a:ext cx="2865306" cy="2097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ext: 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Next: Exercises</a:t>
            </a:r>
          </a:p>
        </p:txBody>
      </p:sp>
      <p:sp>
        <p:nvSpPr>
          <p:cNvPr id="131" name="Disclaim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86968">
              <a:spcBef>
                <a:spcPts val="0"/>
              </a:spcBef>
              <a:buSzTx/>
              <a:buFontTx/>
              <a:buNone/>
              <a:defRPr sz="3298"/>
            </a:pPr>
            <a:r>
              <a:t>Disclaimers</a:t>
            </a:r>
          </a:p>
          <a:p>
            <a:pPr marL="211182" indent="-211182" defTabSz="886968">
              <a:spcBef>
                <a:spcPts val="900"/>
              </a:spcBef>
              <a:defRPr b="1" sz="1940"/>
            </a:pPr>
            <a:r>
              <a:t>You are running a beta - we will likely find new and intersting bugs as we move along… :-)</a:t>
            </a:r>
          </a:p>
          <a:p>
            <a:pPr marL="211182" indent="-211182" defTabSz="886968">
              <a:spcBef>
                <a:spcPts val="900"/>
              </a:spcBef>
              <a:defRPr b="1" sz="1940"/>
            </a:pPr>
          </a:p>
          <a:p>
            <a:pPr marL="211182" indent="-211182" defTabSz="886968">
              <a:spcBef>
                <a:spcPts val="900"/>
              </a:spcBef>
              <a:defRPr b="1" sz="1940"/>
            </a:pPr>
          </a:p>
          <a:p>
            <a:pPr marL="211182" indent="-211182" defTabSz="886968">
              <a:spcBef>
                <a:spcPts val="900"/>
              </a:spcBef>
              <a:defRPr b="1" sz="1940"/>
            </a:pPr>
          </a:p>
          <a:p>
            <a:pPr marL="211182" indent="-211182" defTabSz="886968">
              <a:spcBef>
                <a:spcPts val="900"/>
              </a:spcBef>
              <a:defRPr b="1" sz="1940"/>
            </a:pPr>
            <a:r>
              <a:t>Programme is flexible - don’t get frustrated if we lag behind, we will either adapt or catch up later!</a:t>
            </a:r>
          </a:p>
          <a:p>
            <a:pPr marL="211182" indent="-211182" defTabSz="886968">
              <a:spcBef>
                <a:spcPts val="900"/>
              </a:spcBef>
              <a:defRPr b="1" sz="1940"/>
            </a:pPr>
          </a:p>
          <a:p>
            <a:pPr marL="211182" indent="-211182" defTabSz="886968">
              <a:spcBef>
                <a:spcPts val="900"/>
              </a:spcBef>
              <a:defRPr b="1" sz="1940"/>
            </a:pPr>
          </a:p>
          <a:p>
            <a:pPr marL="211182" indent="-211182" defTabSz="886968">
              <a:spcBef>
                <a:spcPts val="900"/>
              </a:spcBef>
              <a:defRPr b="1" sz="1940"/>
            </a:pPr>
          </a:p>
          <a:p>
            <a:pPr marL="211182" indent="-211182" defTabSz="886968">
              <a:spcBef>
                <a:spcPts val="900"/>
              </a:spcBef>
              <a:defRPr b="1" sz="1940"/>
            </a:pPr>
          </a:p>
          <a:p>
            <a:pPr marL="211182" indent="-211182" defTabSz="886968">
              <a:spcBef>
                <a:spcPts val="900"/>
              </a:spcBef>
              <a:defRPr b="1" sz="1940"/>
            </a:pPr>
          </a:p>
          <a:p>
            <a:pPr marL="211182" indent="-211182" defTabSz="886968">
              <a:spcBef>
                <a:spcPts val="900"/>
              </a:spcBef>
              <a:defRPr b="1" sz="1940"/>
            </a:pPr>
            <a:r>
              <a:t>Much of the teaching material is new / adapted, so there may be inconsistencies / confusion in some parts… :-) 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6" name="Group"/>
          <p:cNvGrpSpPr/>
          <p:nvPr/>
        </p:nvGrpSpPr>
        <p:grpSpPr>
          <a:xfrm>
            <a:off x="1097000" y="2469894"/>
            <a:ext cx="5695761" cy="1395917"/>
            <a:chOff x="0" y="0"/>
            <a:chExt cx="5695760" cy="1395916"/>
          </a:xfrm>
        </p:grpSpPr>
        <p:pic>
          <p:nvPicPr>
            <p:cNvPr id="13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03104" y="0"/>
              <a:ext cx="1792657" cy="1342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8506"/>
              <a:ext cx="1964687" cy="1307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83721" y="17675"/>
              <a:ext cx="1212020" cy="1307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07030" y="4559830"/>
            <a:ext cx="3102676" cy="1675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06569" y="6750300"/>
            <a:ext cx="1207607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