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i="1" sz="1200">
        <a:latin typeface="+mj-lt"/>
        <a:ea typeface="+mj-ea"/>
        <a:cs typeface="+mj-cs"/>
        <a:sym typeface="Arial"/>
      </a:defRPr>
    </a:lvl1pPr>
    <a:lvl2pPr indent="228600" latinLnBrk="0">
      <a:defRPr i="1" sz="1200">
        <a:latin typeface="+mj-lt"/>
        <a:ea typeface="+mj-ea"/>
        <a:cs typeface="+mj-cs"/>
        <a:sym typeface="Arial"/>
      </a:defRPr>
    </a:lvl2pPr>
    <a:lvl3pPr indent="457200" latinLnBrk="0">
      <a:defRPr i="1" sz="1200">
        <a:latin typeface="+mj-lt"/>
        <a:ea typeface="+mj-ea"/>
        <a:cs typeface="+mj-cs"/>
        <a:sym typeface="Arial"/>
      </a:defRPr>
    </a:lvl3pPr>
    <a:lvl4pPr indent="685800" latinLnBrk="0">
      <a:defRPr i="1" sz="1200">
        <a:latin typeface="+mj-lt"/>
        <a:ea typeface="+mj-ea"/>
        <a:cs typeface="+mj-cs"/>
        <a:sym typeface="Arial"/>
      </a:defRPr>
    </a:lvl4pPr>
    <a:lvl5pPr indent="914400" latinLnBrk="0">
      <a:defRPr i="1" sz="1200">
        <a:latin typeface="+mj-lt"/>
        <a:ea typeface="+mj-ea"/>
        <a:cs typeface="+mj-cs"/>
        <a:sym typeface="Arial"/>
      </a:defRPr>
    </a:lvl5pPr>
    <a:lvl6pPr indent="1143000" latinLnBrk="0">
      <a:defRPr i="1" sz="1200">
        <a:latin typeface="+mj-lt"/>
        <a:ea typeface="+mj-ea"/>
        <a:cs typeface="+mj-cs"/>
        <a:sym typeface="Arial"/>
      </a:defRPr>
    </a:lvl6pPr>
    <a:lvl7pPr indent="1371600" latinLnBrk="0">
      <a:defRPr i="1" sz="1200">
        <a:latin typeface="+mj-lt"/>
        <a:ea typeface="+mj-ea"/>
        <a:cs typeface="+mj-cs"/>
        <a:sym typeface="Arial"/>
      </a:defRPr>
    </a:lvl7pPr>
    <a:lvl8pPr indent="1600200" latinLnBrk="0">
      <a:defRPr i="1" sz="1200">
        <a:latin typeface="+mj-lt"/>
        <a:ea typeface="+mj-ea"/>
        <a:cs typeface="+mj-cs"/>
        <a:sym typeface="Arial"/>
      </a:defRPr>
    </a:lvl8pPr>
    <a:lvl9pPr indent="1828800" latinLnBrk="0">
      <a:defRPr i="1"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8399" y="7211439"/>
            <a:ext cx="356905" cy="36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6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4" name="image2.png" descr="image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3.tif" descr="image3.t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ESS DMSC McStas school June 2018"/>
          <p:cNvSpPr txBox="1"/>
          <p:nvPr/>
        </p:nvSpPr>
        <p:spPr>
          <a:xfrm>
            <a:off x="378747" y="7250013"/>
            <a:ext cx="272679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941206" y="1799096"/>
            <a:ext cx="8032500" cy="5792826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4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5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8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9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60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198264" y="6980907"/>
            <a:ext cx="7814780" cy="472627"/>
            <a:chOff x="0" y="0"/>
            <a:chExt cx="7814778" cy="472626"/>
          </a:xfrm>
        </p:grpSpPr>
        <p:pic>
          <p:nvPicPr>
            <p:cNvPr id="7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1324" y="103311"/>
              <a:ext cx="553455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3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2536" y="81206"/>
              <a:ext cx="388004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4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02589" y="177283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5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73709" y="59035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63307" y="59035"/>
              <a:ext cx="284252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934" y="59380"/>
              <a:ext cx="77654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roppedImage.png" descr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2473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New developments in McStas"/>
            <p:cNvSpPr txBox="1"/>
            <p:nvPr/>
          </p:nvSpPr>
          <p:spPr>
            <a:xfrm>
              <a:off x="0" y="162346"/>
              <a:ext cx="2142493" cy="19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138" tIns="22138" rIns="22138" bIns="22138" numCol="1" anchor="t">
              <a:spAutoFit/>
            </a:bodyPr>
            <a:lstStyle>
              <a:lvl1pPr defTabSz="501798">
                <a:buClr>
                  <a:srgbClr val="000000"/>
                </a:buClr>
                <a:defRPr b="1" i="0" sz="1000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New developments in McStas</a:t>
              </a:r>
            </a:p>
          </p:txBody>
        </p:sp>
      </p:grpSp>
      <p:sp>
        <p:nvSpPr>
          <p:cNvPr id="81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941206" y="1763675"/>
            <a:ext cx="8032500" cy="5792825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5699" y="7211439"/>
            <a:ext cx="356905" cy="3694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5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6" name="image2.png" descr="image2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3.tif" descr="image3.ti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ESS DMSC McStas school June 2018"/>
          <p:cNvSpPr txBox="1"/>
          <p:nvPr/>
        </p:nvSpPr>
        <p:spPr>
          <a:xfrm>
            <a:off x="378747" y="7250013"/>
            <a:ext cx="268442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</a:t>
            </a: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594" y="4448720"/>
            <a:ext cx="38862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Relationship Id="rId9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CustomShape 2"/>
          <p:cNvSpPr txBox="1"/>
          <p:nvPr/>
        </p:nvSpPr>
        <p:spPr>
          <a:xfrm>
            <a:off x="503279" y="692806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McStas Documentation and help sources</a:t>
            </a:r>
          </a:p>
        </p:txBody>
      </p:sp>
      <p:sp>
        <p:nvSpPr>
          <p:cNvPr id="94" name="CustomShape 3"/>
          <p:cNvSpPr txBox="1"/>
          <p:nvPr/>
        </p:nvSpPr>
        <p:spPr>
          <a:xfrm>
            <a:off x="503279" y="1767959"/>
            <a:ext cx="9063002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McStas website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The manual(s)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mcdoc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Mailing list + archive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Github site</a:t>
            </a:r>
            <a:endParaRPr spc="-1"/>
          </a:p>
          <a:p>
            <a:pPr>
              <a:spcBef>
                <a:spcPts val="14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The examples catalogue</a:t>
            </a:r>
            <a:endParaRPr spc="-1"/>
          </a:p>
        </p:txBody>
      </p:sp>
      <p:sp>
        <p:nvSpPr>
          <p:cNvPr id="95" name="CustomShape 4"/>
          <p:cNvSpPr txBox="1"/>
          <p:nvPr/>
        </p:nvSpPr>
        <p:spPr>
          <a:xfrm>
            <a:off x="503279" y="1299600"/>
            <a:ext cx="448020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Help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8" name="CustomShape 1"/>
          <p:cNvSpPr txBox="1"/>
          <p:nvPr/>
        </p:nvSpPr>
        <p:spPr>
          <a:xfrm>
            <a:off x="504049" y="677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Examples Directory</a:t>
            </a:r>
          </a:p>
        </p:txBody>
      </p:sp>
      <p:sp>
        <p:nvSpPr>
          <p:cNvPr id="209" name="CustomShape 2"/>
          <p:cNvSpPr txBox="1"/>
          <p:nvPr/>
        </p:nvSpPr>
        <p:spPr>
          <a:xfrm>
            <a:off x="503279" y="1767959"/>
            <a:ext cx="9063002" cy="298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Simple grep →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370 examples of Monitor_nD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51 examples of Source_gen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ISIS_moderator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Single_crystal</a:t>
            </a:r>
          </a:p>
        </p:txBody>
      </p:sp>
      <p:sp>
        <p:nvSpPr>
          <p:cNvPr id="210" name="TextShape 3"/>
          <p:cNvSpPr txBox="1"/>
          <p:nvPr/>
        </p:nvSpPr>
        <p:spPr>
          <a:xfrm>
            <a:off x="503279" y="5111999"/>
            <a:ext cx="6383522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Unix/Linux: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 grep ISIS_moderator /usr/share/mcstas/2.4pre01/examples/*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CustomShape 1"/>
          <p:cNvSpPr txBox="1"/>
          <p:nvPr/>
        </p:nvSpPr>
        <p:spPr>
          <a:xfrm>
            <a:off x="503279" y="535578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Examples Directory</a:t>
            </a:r>
          </a:p>
        </p:txBody>
      </p:sp>
      <p:sp>
        <p:nvSpPr>
          <p:cNvPr id="214" name="CustomShape 2"/>
          <p:cNvSpPr txBox="1"/>
          <p:nvPr/>
        </p:nvSpPr>
        <p:spPr>
          <a:xfrm>
            <a:off x="503279" y="1767959"/>
            <a:ext cx="9063002" cy="298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Simple grep →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370 examples of Monitor_nD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51 examples of Source_gen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ISIS_moderator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Single_crystal</a:t>
            </a:r>
          </a:p>
        </p:txBody>
      </p:sp>
      <p:sp>
        <p:nvSpPr>
          <p:cNvPr id="215" name="TextShape 3"/>
          <p:cNvSpPr txBox="1"/>
          <p:nvPr/>
        </p:nvSpPr>
        <p:spPr>
          <a:xfrm>
            <a:off x="503279" y="5111999"/>
            <a:ext cx="6383522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Unix/Linux: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 grep ISIS_moderator /usr/share/mcstas/2.4pre01/examples/*</a:t>
            </a:r>
          </a:p>
        </p:txBody>
      </p:sp>
      <p:grpSp>
        <p:nvGrpSpPr>
          <p:cNvPr id="218" name="CustomShape 4"/>
          <p:cNvGrpSpPr/>
          <p:nvPr/>
        </p:nvGrpSpPr>
        <p:grpSpPr>
          <a:xfrm>
            <a:off x="575999" y="1367999"/>
            <a:ext cx="6964816" cy="4608002"/>
            <a:chOff x="0" y="0"/>
            <a:chExt cx="6964815" cy="4608000"/>
          </a:xfrm>
        </p:grpSpPr>
        <p:sp>
          <p:nvSpPr>
            <p:cNvPr id="216" name="Rectangle"/>
            <p:cNvSpPr/>
            <p:nvPr/>
          </p:nvSpPr>
          <p:spPr>
            <a:xfrm>
              <a:off x="0" y="0"/>
              <a:ext cx="6768001" cy="460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" name="Windows 7: Edit search settings first to search contents of .instr files"/>
            <p:cNvSpPr txBox="1"/>
            <p:nvPr/>
          </p:nvSpPr>
          <p:spPr>
            <a:xfrm>
              <a:off x="0" y="0"/>
              <a:ext cx="6964815" cy="36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t">
              <a:spAutoFit/>
            </a:bodyPr>
            <a:lstStyle>
              <a:lvl1pPr>
                <a:defRPr spc="-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/>
              <a:r>
                <a:t>Windows 7: Edit search settings first to search contents of .instr files</a:t>
              </a:r>
            </a:p>
          </p:txBody>
        </p:sp>
      </p:grpSp>
      <p:pic>
        <p:nvPicPr>
          <p:cNvPr id="219" name="Picture 126" descr="Picture 1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360" y="2375999"/>
            <a:ext cx="8342641" cy="420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127" descr="Picture 1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7199" y="1933200"/>
            <a:ext cx="3790801" cy="476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CustomShape 1"/>
          <p:cNvSpPr txBox="1"/>
          <p:nvPr/>
        </p:nvSpPr>
        <p:spPr>
          <a:xfrm>
            <a:off x="313549" y="608360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Examples Directory</a:t>
            </a:r>
          </a:p>
        </p:txBody>
      </p:sp>
      <p:sp>
        <p:nvSpPr>
          <p:cNvPr id="224" name="CustomShape 2"/>
          <p:cNvSpPr txBox="1"/>
          <p:nvPr/>
        </p:nvSpPr>
        <p:spPr>
          <a:xfrm>
            <a:off x="503279" y="1767959"/>
            <a:ext cx="9063002" cy="298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Simple grep →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370 examples of Monitor_nD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51 examples of Source_gen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ISIS_moderator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Single_crystal</a:t>
            </a:r>
          </a:p>
        </p:txBody>
      </p:sp>
      <p:sp>
        <p:nvSpPr>
          <p:cNvPr id="225" name="TextShape 3"/>
          <p:cNvSpPr txBox="1"/>
          <p:nvPr/>
        </p:nvSpPr>
        <p:spPr>
          <a:xfrm>
            <a:off x="503279" y="5111999"/>
            <a:ext cx="6383522" cy="64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Unix/Linux: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r>
              <a:t> grep ISIS_moderator /usr/share/mcstas/2.4pre01/examples/*</a:t>
            </a:r>
          </a:p>
        </p:txBody>
      </p:sp>
      <p:grpSp>
        <p:nvGrpSpPr>
          <p:cNvPr id="228" name="CustomShape 4"/>
          <p:cNvGrpSpPr/>
          <p:nvPr/>
        </p:nvGrpSpPr>
        <p:grpSpPr>
          <a:xfrm>
            <a:off x="575999" y="1367999"/>
            <a:ext cx="6964816" cy="4608002"/>
            <a:chOff x="0" y="0"/>
            <a:chExt cx="6964815" cy="4608000"/>
          </a:xfrm>
        </p:grpSpPr>
        <p:sp>
          <p:nvSpPr>
            <p:cNvPr id="226" name="Rectangle"/>
            <p:cNvSpPr/>
            <p:nvPr/>
          </p:nvSpPr>
          <p:spPr>
            <a:xfrm>
              <a:off x="0" y="0"/>
              <a:ext cx="6768001" cy="460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" name="Windows 7: Edit search settings first to search contents of .instr files"/>
            <p:cNvSpPr txBox="1"/>
            <p:nvPr/>
          </p:nvSpPr>
          <p:spPr>
            <a:xfrm>
              <a:off x="0" y="0"/>
              <a:ext cx="6964815" cy="36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t">
              <a:spAutoFit/>
            </a:bodyPr>
            <a:lstStyle>
              <a:lvl1pPr>
                <a:defRPr spc="-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/>
              <a:r>
                <a:t>Windows 7: Edit search settings first to search contents of .instr files</a:t>
              </a:r>
            </a:p>
          </p:txBody>
        </p:sp>
      </p:grpSp>
      <p:pic>
        <p:nvPicPr>
          <p:cNvPr id="229" name="Picture 132" descr="Picture 1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360" y="2375999"/>
            <a:ext cx="8342641" cy="420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CustomShape 1"/>
          <p:cNvSpPr txBox="1"/>
          <p:nvPr/>
        </p:nvSpPr>
        <p:spPr>
          <a:xfrm>
            <a:off x="503279" y="689197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Examples Directory</a:t>
            </a:r>
          </a:p>
        </p:txBody>
      </p:sp>
      <p:sp>
        <p:nvSpPr>
          <p:cNvPr id="233" name="CustomShape 2"/>
          <p:cNvSpPr txBox="1"/>
          <p:nvPr/>
        </p:nvSpPr>
        <p:spPr>
          <a:xfrm>
            <a:off x="503279" y="1767959"/>
            <a:ext cx="9063002" cy="298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Simple grep →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370 examples of Monitor_nD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51 examples of Source_gen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ISIS_moderator</a:t>
            </a:r>
            <a:endParaRPr spc="-1"/>
          </a:p>
          <a:p>
            <a:pPr lvl="1" marL="863999" indent="-323640"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10 examples of Single_crystal</a:t>
            </a:r>
          </a:p>
        </p:txBody>
      </p:sp>
      <p:grpSp>
        <p:nvGrpSpPr>
          <p:cNvPr id="236" name="CustomShape 3"/>
          <p:cNvGrpSpPr/>
          <p:nvPr/>
        </p:nvGrpSpPr>
        <p:grpSpPr>
          <a:xfrm>
            <a:off x="647999" y="2670480"/>
            <a:ext cx="7676606" cy="2877651"/>
            <a:chOff x="0" y="0"/>
            <a:chExt cx="7676604" cy="287765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7676605" cy="275654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3465A4"/>
              </a:solidFill>
              <a:prstDash val="solid"/>
              <a:round/>
            </a:ln>
            <a:effectLst>
              <a:outerShdw sx="100000" sy="100000" kx="0" ky="0" algn="b" rotWithShape="0" blurRad="0" dist="71785" dir="2700000">
                <a:srgbClr val="808080">
                  <a:alpha val="99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235" name="They have an author name!…"/>
            <p:cNvSpPr txBox="1"/>
            <p:nvPr/>
          </p:nvSpPr>
          <p:spPr>
            <a:xfrm>
              <a:off x="0" y="0"/>
              <a:ext cx="7676605" cy="287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>
                <a:defRPr spc="-1" sz="320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t>They have an author name!</a:t>
              </a:r>
              <a:endParaRPr spc="-1"/>
            </a:p>
            <a:p>
              <a:pPr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  <a:p>
              <a:pPr>
                <a:defRPr spc="-1" sz="320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t>For instance: </a:t>
              </a:r>
              <a:endParaRPr spc="-1"/>
            </a:p>
            <a:p>
              <a:pPr>
                <a:defRPr spc="-1" sz="320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t>	ISIS_CRISP → R. Dalgliesh</a:t>
              </a:r>
              <a:endParaRPr spc="-1"/>
            </a:p>
            <a:p>
              <a:pPr>
                <a:defRPr spc="-1" sz="320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t>	SE_example → me (E. Knudsen)</a:t>
              </a:r>
              <a:endParaRPr spc="-1"/>
            </a:p>
            <a:p>
              <a:pPr>
                <a:defRPr spc="-1" sz="360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</a:defRPr>
              </a:pPr>
              <a:r>
                <a:t>	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CustomShape 1"/>
          <p:cNvSpPr txBox="1"/>
          <p:nvPr/>
        </p:nvSpPr>
        <p:spPr>
          <a:xfrm>
            <a:off x="414379" y="6016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GitHub.com</a:t>
            </a:r>
          </a:p>
        </p:txBody>
      </p:sp>
      <p:sp>
        <p:nvSpPr>
          <p:cNvPr id="240" name="CustomShape 2"/>
          <p:cNvSpPr txBox="1"/>
          <p:nvPr/>
        </p:nvSpPr>
        <p:spPr>
          <a:xfrm>
            <a:off x="503279" y="1767959"/>
            <a:ext cx="906300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 sz="2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https://github.com/McStasMcXtrace/McCode</a:t>
            </a:r>
          </a:p>
        </p:txBody>
      </p:sp>
      <p:pic>
        <p:nvPicPr>
          <p:cNvPr id="241" name="Picture 138" descr="Picture 13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" y="2285999"/>
            <a:ext cx="9017641" cy="6691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4" name="CustomShape 1"/>
          <p:cNvSpPr txBox="1"/>
          <p:nvPr/>
        </p:nvSpPr>
        <p:spPr>
          <a:xfrm>
            <a:off x="503279" y="6270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GitHub.com: wiki</a:t>
            </a:r>
          </a:p>
        </p:txBody>
      </p:sp>
      <p:sp>
        <p:nvSpPr>
          <p:cNvPr id="245" name="CustomShape 2"/>
          <p:cNvSpPr txBox="1"/>
          <p:nvPr/>
        </p:nvSpPr>
        <p:spPr>
          <a:xfrm>
            <a:off x="503279" y="1767959"/>
            <a:ext cx="906300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 sz="2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https://github.com/McStasMcXtrace/McCode</a:t>
            </a:r>
          </a:p>
        </p:txBody>
      </p:sp>
      <p:pic>
        <p:nvPicPr>
          <p:cNvPr id="246" name="Picture 141" descr="Picture 1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" y="2286000"/>
            <a:ext cx="6228721" cy="4767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142" descr="Picture 1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440" y="1788840"/>
            <a:ext cx="6503041" cy="497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143" descr="Picture 14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6365" y="1788840"/>
            <a:ext cx="9594548" cy="675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Box 1"/>
          <p:cNvSpPr txBox="1"/>
          <p:nvPr/>
        </p:nvSpPr>
        <p:spPr>
          <a:xfrm>
            <a:off x="1545170" y="1238405"/>
            <a:ext cx="55919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Mostly developer oriented docs so far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CustomShape 1"/>
          <p:cNvSpPr txBox="1"/>
          <p:nvPr/>
        </p:nvSpPr>
        <p:spPr>
          <a:xfrm>
            <a:off x="503279" y="651467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GitHub.com: Issue Tracker</a:t>
            </a:r>
          </a:p>
        </p:txBody>
      </p:sp>
      <p:sp>
        <p:nvSpPr>
          <p:cNvPr id="253" name="CustomShape 2"/>
          <p:cNvSpPr txBox="1"/>
          <p:nvPr/>
        </p:nvSpPr>
        <p:spPr>
          <a:xfrm>
            <a:off x="503279" y="1767959"/>
            <a:ext cx="906300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 sz="2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https://github.com/McStasMcXtrace/McCode</a:t>
            </a:r>
          </a:p>
        </p:txBody>
      </p:sp>
      <p:pic>
        <p:nvPicPr>
          <p:cNvPr id="254" name="Picture 146" descr="Picture 1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" y="2286000"/>
            <a:ext cx="6228721" cy="4767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147" descr="Picture 14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647" y="1324892"/>
            <a:ext cx="9652266" cy="7552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8" name="CustomShape 1"/>
          <p:cNvSpPr txBox="1"/>
          <p:nvPr/>
        </p:nvSpPr>
        <p:spPr>
          <a:xfrm>
            <a:off x="504049" y="6047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Mailing List</a:t>
            </a:r>
          </a:p>
        </p:txBody>
      </p:sp>
      <p:pic>
        <p:nvPicPr>
          <p:cNvPr id="259" name="Picture 149" descr="Picture 1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79" y="1371600"/>
            <a:ext cx="9871921" cy="755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CustomShape 1"/>
          <p:cNvSpPr txBox="1"/>
          <p:nvPr/>
        </p:nvSpPr>
        <p:spPr>
          <a:xfrm>
            <a:off x="504049" y="6651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Mailing List</a:t>
            </a:r>
          </a:p>
        </p:txBody>
      </p:sp>
      <p:pic>
        <p:nvPicPr>
          <p:cNvPr id="263" name="Picture 151" descr="Picture 15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59" y="1195559"/>
            <a:ext cx="8960762" cy="6881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6" name="CustomShape 1"/>
          <p:cNvSpPr txBox="1"/>
          <p:nvPr/>
        </p:nvSpPr>
        <p:spPr>
          <a:xfrm>
            <a:off x="504049" y="662720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Mailing List - Archive</a:t>
            </a:r>
          </a:p>
        </p:txBody>
      </p:sp>
      <p:pic>
        <p:nvPicPr>
          <p:cNvPr id="267" name="Picture 153" descr="Picture 1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79" y="1313639"/>
            <a:ext cx="9837721" cy="7555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" name="CustomShape 2"/>
          <p:cNvSpPr txBox="1"/>
          <p:nvPr/>
        </p:nvSpPr>
        <p:spPr>
          <a:xfrm>
            <a:off x="313549" y="6767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McStas Documentation and help sources</a:t>
            </a:r>
          </a:p>
        </p:txBody>
      </p:sp>
      <p:sp>
        <p:nvSpPr>
          <p:cNvPr id="99" name="CustomShape 3"/>
          <p:cNvSpPr txBox="1"/>
          <p:nvPr/>
        </p:nvSpPr>
        <p:spPr>
          <a:xfrm>
            <a:off x="503279" y="1767959"/>
            <a:ext cx="9063002" cy="422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mcdoc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The examples catalogue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The manual(s)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McStas website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Github site</a:t>
            </a:r>
            <a:endParaRPr spc="-1"/>
          </a:p>
          <a:p>
            <a:pPr marL="431999" indent="-323640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" sz="3200">
                <a:uFill>
                  <a:solidFill>
                    <a:srgbClr val="FFFFFF"/>
                  </a:solidFill>
                </a:uFill>
              </a:defRPr>
            </a:pPr>
            <a:r>
              <a:t>Mailing list + archive</a:t>
            </a:r>
            <a:endParaRPr spc="-1"/>
          </a:p>
        </p:txBody>
      </p:sp>
      <p:sp>
        <p:nvSpPr>
          <p:cNvPr id="100" name="CustomShape 4"/>
          <p:cNvSpPr txBox="1"/>
          <p:nvPr/>
        </p:nvSpPr>
        <p:spPr>
          <a:xfrm>
            <a:off x="503279" y="1299600"/>
            <a:ext cx="448020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Help resources prioritized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0" name="CustomShape 1"/>
          <p:cNvSpPr txBox="1"/>
          <p:nvPr/>
        </p:nvSpPr>
        <p:spPr>
          <a:xfrm>
            <a:off x="414379" y="57127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Mailing List Search page</a:t>
            </a:r>
          </a:p>
        </p:txBody>
      </p:sp>
      <p:pic>
        <p:nvPicPr>
          <p:cNvPr id="271" name="Picture 155" descr="Picture 15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79" y="1405080"/>
            <a:ext cx="9871921" cy="755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10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03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04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05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06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12" name="CustomShape 1"/>
          <p:cNvSpPr txBox="1"/>
          <p:nvPr/>
        </p:nvSpPr>
        <p:spPr>
          <a:xfrm>
            <a:off x="503279" y="931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 mcdoc</a:t>
            </a:r>
          </a:p>
        </p:txBody>
      </p:sp>
      <p:sp>
        <p:nvSpPr>
          <p:cNvPr id="113" name="CustomShape 2"/>
          <p:cNvSpPr txBox="1"/>
          <p:nvPr/>
        </p:nvSpPr>
        <p:spPr>
          <a:xfrm>
            <a:off x="822960" y="1645920"/>
            <a:ext cx="3108601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In a terminal: </a:t>
            </a:r>
          </a:p>
        </p:txBody>
      </p:sp>
      <p:pic>
        <p:nvPicPr>
          <p:cNvPr id="114" name="Picture 97" descr="Picture 9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2088" y="2497581"/>
            <a:ext cx="11213870" cy="8095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5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18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19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20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21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6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27" name="CustomShape 1"/>
          <p:cNvSpPr txBox="1"/>
          <p:nvPr/>
        </p:nvSpPr>
        <p:spPr>
          <a:xfrm>
            <a:off x="503279" y="931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 mcdoc</a:t>
            </a:r>
          </a:p>
        </p:txBody>
      </p:sp>
      <p:sp>
        <p:nvSpPr>
          <p:cNvPr id="128" name="CustomShape 2"/>
          <p:cNvSpPr txBox="1"/>
          <p:nvPr/>
        </p:nvSpPr>
        <p:spPr>
          <a:xfrm>
            <a:off x="822960" y="1645920"/>
            <a:ext cx="3108601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In a terminal </a:t>
            </a:r>
          </a:p>
        </p:txBody>
      </p:sp>
      <p:pic>
        <p:nvPicPr>
          <p:cNvPr id="129" name="Picture 100" descr="Picture 10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20239" y="2248199"/>
            <a:ext cx="7131961" cy="4953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101" descr="Picture 10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3120" y="-3240"/>
            <a:ext cx="9837720" cy="755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1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34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35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36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37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43" name="CustomShape 1"/>
          <p:cNvSpPr txBox="1"/>
          <p:nvPr/>
        </p:nvSpPr>
        <p:spPr>
          <a:xfrm>
            <a:off x="503279" y="931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 mcdoc</a:t>
            </a:r>
          </a:p>
        </p:txBody>
      </p:sp>
      <p:sp>
        <p:nvSpPr>
          <p:cNvPr id="144" name="CustomShape 2"/>
          <p:cNvSpPr txBox="1"/>
          <p:nvPr/>
        </p:nvSpPr>
        <p:spPr>
          <a:xfrm>
            <a:off x="822960" y="1645920"/>
            <a:ext cx="3108601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In a terminal </a:t>
            </a:r>
          </a:p>
        </p:txBody>
      </p:sp>
      <p:pic>
        <p:nvPicPr>
          <p:cNvPr id="145" name="Picture 104" descr="Picture 10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20239" y="2248199"/>
            <a:ext cx="7131961" cy="4953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105" descr="Picture 10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3120" y="-3240"/>
            <a:ext cx="9837720" cy="7555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106" descr="Picture 10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3120" y="-3240"/>
            <a:ext cx="9837720" cy="755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8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51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52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53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54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60" name="CustomShape 1"/>
          <p:cNvSpPr txBox="1"/>
          <p:nvPr/>
        </p:nvSpPr>
        <p:spPr>
          <a:xfrm>
            <a:off x="503279" y="931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 mcdoc</a:t>
            </a:r>
          </a:p>
        </p:txBody>
      </p:sp>
      <p:sp>
        <p:nvSpPr>
          <p:cNvPr id="161" name="CustomShape 2"/>
          <p:cNvSpPr txBox="1"/>
          <p:nvPr/>
        </p:nvSpPr>
        <p:spPr>
          <a:xfrm>
            <a:off x="310319" y="1299600"/>
            <a:ext cx="201132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From the GUI</a:t>
            </a:r>
          </a:p>
        </p:txBody>
      </p:sp>
      <p:pic>
        <p:nvPicPr>
          <p:cNvPr id="162" name="Picture 109" descr="Picture 10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7119" y="1686239"/>
            <a:ext cx="7790762" cy="608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3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66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67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68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69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75" name="CustomShape 1"/>
          <p:cNvSpPr txBox="1"/>
          <p:nvPr/>
        </p:nvSpPr>
        <p:spPr>
          <a:xfrm>
            <a:off x="503279" y="931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 mcdoc</a:t>
            </a:r>
          </a:p>
        </p:txBody>
      </p:sp>
      <p:sp>
        <p:nvSpPr>
          <p:cNvPr id="176" name="CustomShape 2"/>
          <p:cNvSpPr txBox="1"/>
          <p:nvPr/>
        </p:nvSpPr>
        <p:spPr>
          <a:xfrm>
            <a:off x="310319" y="1299600"/>
            <a:ext cx="201132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From the GUI</a:t>
            </a:r>
          </a:p>
        </p:txBody>
      </p:sp>
      <p:pic>
        <p:nvPicPr>
          <p:cNvPr id="177" name="Picture 112" descr="Picture 11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7119" y="1686239"/>
            <a:ext cx="7790762" cy="60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113" descr="Picture 11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2879" y="91439"/>
            <a:ext cx="9837721" cy="7555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8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81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82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83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84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9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190" name="CustomShape 1"/>
          <p:cNvSpPr txBox="1"/>
          <p:nvPr/>
        </p:nvSpPr>
        <p:spPr>
          <a:xfrm>
            <a:off x="503279" y="931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 mcdoc</a:t>
            </a:r>
          </a:p>
        </p:txBody>
      </p:sp>
      <p:sp>
        <p:nvSpPr>
          <p:cNvPr id="191" name="CustomShape 2"/>
          <p:cNvSpPr txBox="1"/>
          <p:nvPr/>
        </p:nvSpPr>
        <p:spPr>
          <a:xfrm>
            <a:off x="293759" y="1316159"/>
            <a:ext cx="201132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From the old GUI</a:t>
            </a:r>
          </a:p>
        </p:txBody>
      </p:sp>
      <p:pic>
        <p:nvPicPr>
          <p:cNvPr id="192" name="Picture 116" descr="Picture 11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4400" y="1828800"/>
            <a:ext cx="7219081" cy="4809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941206" y="7340456"/>
            <a:ext cx="127001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2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195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96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97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198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  <p:sp>
        <p:nvSpPr>
          <p:cNvPr id="204" name="CustomShape 1"/>
          <p:cNvSpPr txBox="1"/>
          <p:nvPr/>
        </p:nvSpPr>
        <p:spPr>
          <a:xfrm>
            <a:off x="503279" y="931859"/>
            <a:ext cx="906300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mcdoc</a:t>
            </a:r>
          </a:p>
        </p:txBody>
      </p:sp>
      <p:sp>
        <p:nvSpPr>
          <p:cNvPr id="205" name="CustomShape 2"/>
          <p:cNvSpPr txBox="1"/>
          <p:nvPr/>
        </p:nvSpPr>
        <p:spPr>
          <a:xfrm>
            <a:off x="731519" y="1737360"/>
            <a:ext cx="5760362" cy="3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...but let me show you instead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