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05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3.tif" descr="image3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June 2018"/>
          <p:cNvSpPr txBox="1"/>
          <p:nvPr/>
        </p:nvSpPr>
        <p:spPr>
          <a:xfrm>
            <a:off x="378747" y="7250013"/>
            <a:ext cx="268442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05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2.png" descr="image2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3.tif" descr="image3.ti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ESS DMSC McStas school June 2018"/>
          <p:cNvSpPr txBox="1"/>
          <p:nvPr/>
        </p:nvSpPr>
        <p:spPr>
          <a:xfrm>
            <a:off x="378747" y="7250013"/>
            <a:ext cx="27691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 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7.png"/><Relationship Id="rId10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CustomShape 1"/>
          <p:cNvSpPr txBox="1"/>
          <p:nvPr/>
        </p:nvSpPr>
        <p:spPr>
          <a:xfrm>
            <a:off x="2480399" y="3224159"/>
            <a:ext cx="4457881" cy="278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spc="-1" sz="3200">
                <a:uFill>
                  <a:solidFill>
                    <a:srgbClr val="FFFFFF"/>
                  </a:solidFill>
                </a:uFill>
              </a:defRPr>
            </a:pPr>
            <a:r>
              <a:t>4	-	Moving Optics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Velocity selector</a:t>
            </a:r>
            <a:endParaRPr spc="-1"/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Disk Chopper</a:t>
            </a:r>
            <a:endParaRPr spc="-1"/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Fermi Chopper</a:t>
            </a:r>
          </a:p>
        </p:txBody>
      </p:sp>
      <p:sp>
        <p:nvSpPr>
          <p:cNvPr id="94" name="CustomShape 2"/>
          <p:cNvSpPr/>
          <p:nvPr/>
        </p:nvSpPr>
        <p:spPr>
          <a:xfrm flipH="1">
            <a:off x="2228039" y="1958400"/>
            <a:ext cx="44281" cy="16484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0" dist="2304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95" name="CustomShape 5"/>
          <p:cNvSpPr/>
          <p:nvPr/>
        </p:nvSpPr>
        <p:spPr>
          <a:xfrm>
            <a:off x="577800" y="2455199"/>
            <a:ext cx="160524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" name="CustomShape 6"/>
          <p:cNvSpPr/>
          <p:nvPr/>
        </p:nvSpPr>
        <p:spPr>
          <a:xfrm>
            <a:off x="5954400" y="2455199"/>
            <a:ext cx="271116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" name="CustomShape 7"/>
          <p:cNvSpPr/>
          <p:nvPr/>
        </p:nvSpPr>
        <p:spPr>
          <a:xfrm>
            <a:off x="2914200" y="2455199"/>
            <a:ext cx="18288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" name="CustomShape 8"/>
          <p:cNvSpPr/>
          <p:nvPr/>
        </p:nvSpPr>
        <p:spPr>
          <a:xfrm>
            <a:off x="3994199" y="2455199"/>
            <a:ext cx="396362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CustomShape 1"/>
          <p:cNvSpPr txBox="1"/>
          <p:nvPr/>
        </p:nvSpPr>
        <p:spPr>
          <a:xfrm>
            <a:off x="500090" y="69116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</a:t>
            </a:r>
          </a:p>
        </p:txBody>
      </p:sp>
      <p:sp>
        <p:nvSpPr>
          <p:cNvPr id="188" name="CustomShape 2"/>
          <p:cNvSpPr txBox="1"/>
          <p:nvPr/>
        </p:nvSpPr>
        <p:spPr>
          <a:xfrm>
            <a:off x="503999" y="1285199"/>
            <a:ext cx="7304762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400"/>
              </a:spcBef>
              <a:defRPr b="1" spc="-1" sz="2400">
                <a:uFill>
                  <a:solidFill>
                    <a:srgbClr val="FFFFFF"/>
                  </a:solidFill>
                </a:uFill>
              </a:defRPr>
            </a:pPr>
            <a:r>
              <a:t>Exercise 4.1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4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-Open the Ex_4_1_selector.instr instrument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4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- Notice the use of wavelength monitors L_mon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4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- Notice the use of the V_selector component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4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-Input parameter defines selector  rotational </a:t>
            </a:r>
            <a:endParaRPr spc="-1"/>
          </a:p>
          <a:p>
            <a:pPr marL="431999" indent="-32291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velocity/frequency (Hz)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CustomShape 1"/>
          <p:cNvSpPr txBox="1"/>
          <p:nvPr/>
        </p:nvSpPr>
        <p:spPr>
          <a:xfrm>
            <a:off x="500090" y="535578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</a:t>
            </a:r>
          </a:p>
        </p:txBody>
      </p:sp>
      <p:sp>
        <p:nvSpPr>
          <p:cNvPr id="192" name="CustomShape 2"/>
          <p:cNvSpPr txBox="1"/>
          <p:nvPr/>
        </p:nvSpPr>
        <p:spPr>
          <a:xfrm>
            <a:off x="417600" y="1262159"/>
            <a:ext cx="7403759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400"/>
              </a:spcBef>
              <a:defRPr b="1" spc="-1" sz="2400">
                <a:uFill>
                  <a:solidFill>
                    <a:srgbClr val="FFFFFF"/>
                  </a:solidFill>
                </a:uFill>
              </a:defRPr>
            </a:pPr>
            <a:r>
              <a:t>Exercise 4.1 cont’d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4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Perform a TRACE at the default f=300Hz</a:t>
            </a:r>
            <a:endParaRPr spc="-1"/>
          </a:p>
          <a:p>
            <a:pPr marL="431999" indent="-32291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Perform a SIMULATE of 1e7 neutrons at default f</a:t>
            </a:r>
            <a:endParaRPr spc="-1"/>
          </a:p>
          <a:p>
            <a:pPr marL="431999" indent="-32291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Perform a series of simulations in the range: 150 &lt; f &lt; 800 (e.g. 5 steps)</a:t>
            </a:r>
            <a:endParaRPr spc="-1"/>
          </a:p>
          <a:p>
            <a:pPr marL="431999" indent="-32291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Compare the transmitted beam in the different cases </a:t>
            </a:r>
            <a:endParaRPr spc="-1"/>
          </a:p>
          <a:p>
            <a:pPr marL="431999" indent="-32291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Question: What is the ideal rotational speed to select neutrons of 10 Å with the selector from Ex 7.1 (Hint l[Å] ~= 3956 / v [m/s]</a:t>
            </a:r>
            <a:endParaRPr spc="-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CustomShape 1"/>
          <p:cNvSpPr/>
          <p:nvPr/>
        </p:nvSpPr>
        <p:spPr>
          <a:xfrm flipH="1">
            <a:off x="2228039" y="1958400"/>
            <a:ext cx="44281" cy="16484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0" dist="2304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6" name="CustomShape 2"/>
          <p:cNvSpPr txBox="1"/>
          <p:nvPr/>
        </p:nvSpPr>
        <p:spPr>
          <a:xfrm>
            <a:off x="1838880" y="4332599"/>
            <a:ext cx="4997865" cy="13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Define time structure of the beam 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Time Of Flight (TOF) measurements</a:t>
            </a:r>
          </a:p>
        </p:txBody>
      </p:sp>
      <p:sp>
        <p:nvSpPr>
          <p:cNvPr id="197" name="CustomShape 3"/>
          <p:cNvSpPr txBox="1"/>
          <p:nvPr/>
        </p:nvSpPr>
        <p:spPr>
          <a:xfrm>
            <a:off x="399340" y="535578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Choppers </a:t>
            </a:r>
            <a:r>
              <a:t>–</a:t>
            </a:r>
            <a:r>
              <a:t> Fermi and Disk</a:t>
            </a:r>
          </a:p>
        </p:txBody>
      </p:sp>
      <p:sp>
        <p:nvSpPr>
          <p:cNvPr id="198" name="CustomShape 4"/>
          <p:cNvSpPr/>
          <p:nvPr/>
        </p:nvSpPr>
        <p:spPr>
          <a:xfrm>
            <a:off x="577800" y="2455199"/>
            <a:ext cx="160524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" name="CustomShape 5"/>
          <p:cNvSpPr/>
          <p:nvPr/>
        </p:nvSpPr>
        <p:spPr>
          <a:xfrm>
            <a:off x="5954400" y="2455199"/>
            <a:ext cx="271116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" name="CustomShape 6"/>
          <p:cNvSpPr/>
          <p:nvPr/>
        </p:nvSpPr>
        <p:spPr>
          <a:xfrm>
            <a:off x="2914200" y="2455199"/>
            <a:ext cx="18288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1" name="CustomShape 7"/>
          <p:cNvSpPr/>
          <p:nvPr/>
        </p:nvSpPr>
        <p:spPr>
          <a:xfrm>
            <a:off x="3994199" y="2455199"/>
            <a:ext cx="396362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5" name="FermiChop.pdf" descr="FermiCho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20" y="1397159"/>
            <a:ext cx="8139240" cy="453240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CustomShape 1"/>
          <p:cNvSpPr txBox="1"/>
          <p:nvPr/>
        </p:nvSpPr>
        <p:spPr>
          <a:xfrm>
            <a:off x="305810" y="579200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Fermi Chopper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CustomShape 1"/>
          <p:cNvSpPr txBox="1"/>
          <p:nvPr/>
        </p:nvSpPr>
        <p:spPr>
          <a:xfrm>
            <a:off x="500090" y="535578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Fermi Chopper</a:t>
            </a:r>
          </a:p>
        </p:txBody>
      </p:sp>
      <p:pic>
        <p:nvPicPr>
          <p:cNvPr id="21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82616"/>
            <a:ext cx="8538520" cy="633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2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21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16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17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18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3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pic>
        <p:nvPicPr>
          <p:cNvPr id="224" name="DiskChop1.pdf" descr="DiskChop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360079"/>
            <a:ext cx="4821841" cy="4614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r&amp;d2-2.jpg" descr="r&amp;d2-2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22639" y="1700639"/>
            <a:ext cx="4214881" cy="316080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CustomShape 2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  <p:sp>
        <p:nvSpPr>
          <p:cNvPr id="227" name="TextBox 1"/>
          <p:cNvSpPr txBox="1"/>
          <p:nvPr/>
        </p:nvSpPr>
        <p:spPr>
          <a:xfrm>
            <a:off x="383059" y="5974200"/>
            <a:ext cx="698156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Helvetica"/>
              <a:buChar char="•"/>
            </a:pPr>
            <a:r>
              <a:t>If h not explicitly specified, h=R</a:t>
            </a:r>
          </a:p>
          <a:p>
            <a:pPr marL="285750" indent="-285750">
              <a:buSzPct val="100000"/>
              <a:buFont typeface="Helvetica"/>
              <a:buChar char="•"/>
            </a:pPr>
            <a:r>
              <a:t>Auto-centering the beam axis ‘z’ at R-h (half-height of slit)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8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23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32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3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3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240" name="CustomShape 2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  <p:pic>
        <p:nvPicPr>
          <p:cNvPr id="241" name="Picture 1" descr="Picture 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19200"/>
            <a:ext cx="10080625" cy="512090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Box 2"/>
          <p:cNvSpPr txBox="1"/>
          <p:nvPr/>
        </p:nvSpPr>
        <p:spPr>
          <a:xfrm>
            <a:off x="503999" y="6450226"/>
            <a:ext cx="58103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nslit placed equidistantly around the disk</a:t>
            </a:r>
            <a:r>
              <a:t>…</a:t>
            </a:r>
            <a:r>
              <a:t>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2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24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46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47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48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pic>
        <p:nvPicPr>
          <p:cNvPr id="254" name="DiskChop2.pdf" descr="DiskChop2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720" y="2413080"/>
            <a:ext cx="8037721" cy="424044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ustomShape 2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  <p:sp>
        <p:nvSpPr>
          <p:cNvPr id="256" name="TextBox 4"/>
          <p:cNvSpPr txBox="1"/>
          <p:nvPr/>
        </p:nvSpPr>
        <p:spPr>
          <a:xfrm>
            <a:off x="503999" y="1433562"/>
            <a:ext cx="581030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Non-equidistant configurations should be realized via the GROUP keyword</a:t>
            </a:r>
            <a:r>
              <a:t>…</a:t>
            </a:r>
            <a:r>
              <a:t>.</a:t>
            </a:r>
            <a:r>
              <a:t> (illustrated below, nu=0)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CustomShape 1"/>
          <p:cNvSpPr txBox="1"/>
          <p:nvPr/>
        </p:nvSpPr>
        <p:spPr>
          <a:xfrm>
            <a:off x="304920" y="1427399"/>
            <a:ext cx="7578691" cy="463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>
            <a:spAutoFit/>
          </a:bodyPr>
          <a:lstStyle/>
          <a:p>
            <a:pPr>
              <a:defRPr b="1" spc="-1" sz="2400">
                <a:uFill>
                  <a:solidFill>
                    <a:srgbClr val="FFFFFF"/>
                  </a:solidFill>
                </a:uFill>
              </a:defRPr>
            </a:pPr>
            <a:r>
              <a:t>Exercise 4.2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Open the Ex_4_2_chopper.instr instrument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Notice use of the EXTEND %{    %} section, defining a time structure (1 second, flat distribution)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Notice use of Monitor_nD, our “Swiss army knife” monitor</a:t>
            </a:r>
            <a:endParaRPr spc="-1"/>
          </a:p>
          <a:p>
            <a:pPr indent="914400"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options=”t auto bins=200”</a:t>
            </a:r>
            <a:endParaRPr spc="-1"/>
          </a:p>
          <a:p>
            <a:pPr indent="914400"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options="t auto bins=200 x auto bins=200"</a:t>
            </a:r>
            <a:endParaRPr spc="-1"/>
          </a:p>
          <a:p>
            <a:pPr indent="914400"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60" name="CustomShape 3"/>
          <p:cNvSpPr txBox="1"/>
          <p:nvPr/>
        </p:nvSpPr>
        <p:spPr>
          <a:xfrm>
            <a:off x="305810" y="548959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CustomShape 1"/>
          <p:cNvSpPr txBox="1"/>
          <p:nvPr/>
        </p:nvSpPr>
        <p:spPr>
          <a:xfrm>
            <a:off x="144000" y="1872359"/>
            <a:ext cx="7813751" cy="454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>
            <a:spAutoFit/>
          </a:bodyPr>
          <a:lstStyle/>
          <a:p>
            <a:pPr>
              <a:defRPr b="1" spc="-1" sz="2200">
                <a:uFill>
                  <a:solidFill>
                    <a:srgbClr val="FFFFFF"/>
                  </a:solidFill>
                </a:uFill>
              </a:defRPr>
            </a:pPr>
            <a:r>
              <a:t>Exercise 4.2 cont’d</a:t>
            </a:r>
            <a:r>
              <a:t>: </a:t>
            </a:r>
          </a:p>
          <a:p>
            <a:pPr>
              <a:defRPr spc="-1" sz="2200">
                <a:uFill>
                  <a:solidFill>
                    <a:srgbClr val="FFFFFF"/>
                  </a:solidFill>
                </a:uFill>
              </a:defRPr>
            </a:pPr>
          </a:p>
          <a:p>
            <a:pPr marL="343080" indent="-341639">
              <a:buClr>
                <a:srgbClr val="000000"/>
              </a:buClr>
              <a:buSzPct val="100000"/>
              <a:buFont typeface="Helvetica"/>
              <a:buChar char="•"/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Insert</a:t>
            </a:r>
            <a:r>
              <a:rPr b="1"/>
              <a:t> </a:t>
            </a:r>
            <a:r>
              <a:t>a disk chopper 0.5 mm after guide exit</a:t>
            </a:r>
          </a:p>
          <a:p>
            <a:pPr>
              <a:defRPr spc="-1" sz="2200">
                <a:uFill>
                  <a:solidFill>
                    <a:srgbClr val="FFFFFF"/>
                  </a:solidFill>
                </a:uFill>
              </a:defRPr>
            </a:pPr>
          </a:p>
          <a:p>
            <a:pPr marL="343080" indent="-341639">
              <a:buClr>
                <a:srgbClr val="000000"/>
              </a:buClr>
              <a:buSzPct val="100000"/>
              <a:buFont typeface="Helvetica"/>
              <a:buChar char="•"/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Chopper Component Parameters: </a:t>
            </a:r>
          </a:p>
          <a:p>
            <a:pPr indent="457200"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- radius of disk-chopper (we use 0.5 m)</a:t>
            </a:r>
          </a:p>
          <a:p>
            <a:pPr indent="457200"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- n, number of openings (we use 2)</a:t>
            </a:r>
          </a:p>
          <a:p>
            <a:pPr indent="457200"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- Phase (angular phase at t=0, in degrees, we use 90 deg)</a:t>
            </a:r>
          </a:p>
          <a:p>
            <a:pPr indent="457200">
              <a:defRPr spc="-1" sz="2200">
                <a:uFill>
                  <a:solidFill>
                    <a:srgbClr val="FFFFFF"/>
                  </a:solidFill>
                </a:uFill>
              </a:defRPr>
            </a:pPr>
          </a:p>
          <a:p>
            <a:pPr marL="285840" indent="-284400">
              <a:buClr>
                <a:srgbClr val="000000"/>
              </a:buClr>
              <a:buSzPct val="100000"/>
              <a:buFont typeface="Helvetica"/>
              <a:buChar char="•"/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Instrument input parameters:</a:t>
            </a:r>
          </a:p>
          <a:p>
            <a:pPr indent="914400"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f (Hz) - chopper frequency  </a:t>
            </a:r>
          </a:p>
          <a:p>
            <a:pPr indent="914400">
              <a:defRPr spc="-1" sz="2200">
                <a:uFill>
                  <a:solidFill>
                    <a:srgbClr val="FFFFFF"/>
                  </a:solidFill>
                </a:uFill>
              </a:defRPr>
            </a:pPr>
            <a:r>
              <a:t>Theta0 (degrees) - opening width of slits</a:t>
            </a:r>
          </a:p>
        </p:txBody>
      </p:sp>
      <p:sp>
        <p:nvSpPr>
          <p:cNvPr id="264" name="CustomShape 3"/>
          <p:cNvSpPr txBox="1"/>
          <p:nvPr/>
        </p:nvSpPr>
        <p:spPr>
          <a:xfrm>
            <a:off x="305810" y="670300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CustomShape 1"/>
          <p:cNvSpPr txBox="1"/>
          <p:nvPr/>
        </p:nvSpPr>
        <p:spPr>
          <a:xfrm>
            <a:off x="108000" y="590939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Moving optics</a:t>
            </a:r>
          </a:p>
        </p:txBody>
      </p:sp>
      <p:sp>
        <p:nvSpPr>
          <p:cNvPr id="102" name="CustomShape 2"/>
          <p:cNvSpPr txBox="1"/>
          <p:nvPr/>
        </p:nvSpPr>
        <p:spPr>
          <a:xfrm>
            <a:off x="163079" y="1519920"/>
            <a:ext cx="896832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 sz="3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Not optics that move</a:t>
            </a:r>
          </a:p>
        </p:txBody>
      </p:sp>
      <p:sp>
        <p:nvSpPr>
          <p:cNvPr id="103" name="CustomShape 13"/>
          <p:cNvSpPr/>
          <p:nvPr/>
        </p:nvSpPr>
        <p:spPr>
          <a:xfrm rot="18742800">
            <a:off x="2575340" y="2338385"/>
            <a:ext cx="2475760" cy="1444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00" y="13956"/>
                </a:moveTo>
                <a:lnTo>
                  <a:pt x="18054" y="13415"/>
                </a:lnTo>
                <a:lnTo>
                  <a:pt x="18085" y="12886"/>
                </a:lnTo>
                <a:lnTo>
                  <a:pt x="18096" y="12352"/>
                </a:lnTo>
                <a:lnTo>
                  <a:pt x="18082" y="11811"/>
                </a:lnTo>
                <a:lnTo>
                  <a:pt x="18054" y="11276"/>
                </a:lnTo>
                <a:lnTo>
                  <a:pt x="18000" y="10742"/>
                </a:lnTo>
                <a:lnTo>
                  <a:pt x="17930" y="10207"/>
                </a:lnTo>
                <a:lnTo>
                  <a:pt x="17838" y="9679"/>
                </a:lnTo>
                <a:lnTo>
                  <a:pt x="17725" y="9162"/>
                </a:lnTo>
                <a:lnTo>
                  <a:pt x="17591" y="8658"/>
                </a:lnTo>
                <a:lnTo>
                  <a:pt x="17439" y="8155"/>
                </a:lnTo>
                <a:lnTo>
                  <a:pt x="17265" y="7663"/>
                </a:lnTo>
                <a:lnTo>
                  <a:pt x="17071" y="7190"/>
                </a:lnTo>
                <a:lnTo>
                  <a:pt x="16861" y="6723"/>
                </a:lnTo>
                <a:lnTo>
                  <a:pt x="16633" y="6268"/>
                </a:lnTo>
                <a:lnTo>
                  <a:pt x="16386" y="5832"/>
                </a:lnTo>
                <a:lnTo>
                  <a:pt x="16128" y="5408"/>
                </a:lnTo>
                <a:lnTo>
                  <a:pt x="15850" y="5008"/>
                </a:lnTo>
                <a:lnTo>
                  <a:pt x="15552" y="4621"/>
                </a:lnTo>
                <a:lnTo>
                  <a:pt x="15246" y="4252"/>
                </a:lnTo>
                <a:lnTo>
                  <a:pt x="14923" y="3908"/>
                </a:lnTo>
                <a:lnTo>
                  <a:pt x="14589" y="3583"/>
                </a:lnTo>
                <a:lnTo>
                  <a:pt x="14241" y="3281"/>
                </a:lnTo>
                <a:lnTo>
                  <a:pt x="13884" y="2999"/>
                </a:lnTo>
                <a:lnTo>
                  <a:pt x="13514" y="2741"/>
                </a:lnTo>
                <a:lnTo>
                  <a:pt x="13135" y="2507"/>
                </a:lnTo>
                <a:lnTo>
                  <a:pt x="12744" y="2298"/>
                </a:lnTo>
                <a:lnTo>
                  <a:pt x="12348" y="2114"/>
                </a:lnTo>
                <a:lnTo>
                  <a:pt x="11947" y="1960"/>
                </a:lnTo>
                <a:lnTo>
                  <a:pt x="11540" y="1825"/>
                </a:lnTo>
                <a:lnTo>
                  <a:pt x="11127" y="1721"/>
                </a:lnTo>
                <a:lnTo>
                  <a:pt x="10714" y="1635"/>
                </a:lnTo>
                <a:lnTo>
                  <a:pt x="10296" y="1585"/>
                </a:lnTo>
                <a:lnTo>
                  <a:pt x="9872" y="1561"/>
                </a:lnTo>
                <a:lnTo>
                  <a:pt x="9451" y="1555"/>
                </a:lnTo>
                <a:lnTo>
                  <a:pt x="9030" y="1585"/>
                </a:lnTo>
                <a:lnTo>
                  <a:pt x="8611" y="1641"/>
                </a:lnTo>
                <a:lnTo>
                  <a:pt x="8196" y="1721"/>
                </a:lnTo>
                <a:lnTo>
                  <a:pt x="7783" y="1825"/>
                </a:lnTo>
                <a:lnTo>
                  <a:pt x="7373" y="1954"/>
                </a:lnTo>
                <a:lnTo>
                  <a:pt x="6974" y="2114"/>
                </a:lnTo>
                <a:lnTo>
                  <a:pt x="6576" y="2298"/>
                </a:lnTo>
                <a:lnTo>
                  <a:pt x="6188" y="2507"/>
                </a:lnTo>
                <a:lnTo>
                  <a:pt x="5809" y="2741"/>
                </a:lnTo>
                <a:lnTo>
                  <a:pt x="5439" y="2999"/>
                </a:lnTo>
                <a:lnTo>
                  <a:pt x="5079" y="3275"/>
                </a:lnTo>
                <a:lnTo>
                  <a:pt x="4734" y="3583"/>
                </a:lnTo>
                <a:lnTo>
                  <a:pt x="4397" y="3908"/>
                </a:lnTo>
                <a:lnTo>
                  <a:pt x="4074" y="4252"/>
                </a:lnTo>
                <a:lnTo>
                  <a:pt x="3768" y="4621"/>
                </a:lnTo>
                <a:lnTo>
                  <a:pt x="3473" y="5008"/>
                </a:lnTo>
                <a:lnTo>
                  <a:pt x="3192" y="5408"/>
                </a:lnTo>
                <a:lnTo>
                  <a:pt x="2934" y="5826"/>
                </a:lnTo>
                <a:lnTo>
                  <a:pt x="2687" y="6262"/>
                </a:lnTo>
                <a:lnTo>
                  <a:pt x="2457" y="6717"/>
                </a:lnTo>
                <a:lnTo>
                  <a:pt x="2246" y="7190"/>
                </a:lnTo>
                <a:lnTo>
                  <a:pt x="2058" y="7669"/>
                </a:lnTo>
                <a:lnTo>
                  <a:pt x="1884" y="8148"/>
                </a:lnTo>
                <a:lnTo>
                  <a:pt x="1730" y="8658"/>
                </a:lnTo>
                <a:lnTo>
                  <a:pt x="1595" y="9168"/>
                </a:lnTo>
                <a:lnTo>
                  <a:pt x="1482" y="9685"/>
                </a:lnTo>
                <a:lnTo>
                  <a:pt x="1384" y="10207"/>
                </a:lnTo>
                <a:lnTo>
                  <a:pt x="1314" y="10735"/>
                </a:lnTo>
                <a:lnTo>
                  <a:pt x="1263" y="11270"/>
                </a:lnTo>
                <a:lnTo>
                  <a:pt x="1230" y="11811"/>
                </a:lnTo>
                <a:lnTo>
                  <a:pt x="1221" y="12345"/>
                </a:lnTo>
                <a:lnTo>
                  <a:pt x="1233" y="12886"/>
                </a:lnTo>
                <a:lnTo>
                  <a:pt x="1263" y="13415"/>
                </a:lnTo>
                <a:lnTo>
                  <a:pt x="1317" y="13956"/>
                </a:lnTo>
                <a:lnTo>
                  <a:pt x="1387" y="14484"/>
                </a:lnTo>
                <a:lnTo>
                  <a:pt x="1482" y="15006"/>
                </a:lnTo>
                <a:lnTo>
                  <a:pt x="1598" y="15529"/>
                </a:lnTo>
                <a:lnTo>
                  <a:pt x="1732" y="16033"/>
                </a:lnTo>
                <a:lnTo>
                  <a:pt x="1887" y="16530"/>
                </a:lnTo>
                <a:lnTo>
                  <a:pt x="2058" y="17028"/>
                </a:lnTo>
                <a:lnTo>
                  <a:pt x="2252" y="17507"/>
                </a:lnTo>
                <a:lnTo>
                  <a:pt x="2462" y="17968"/>
                </a:lnTo>
                <a:lnTo>
                  <a:pt x="2690" y="18423"/>
                </a:lnTo>
                <a:lnTo>
                  <a:pt x="2937" y="18859"/>
                </a:lnTo>
                <a:lnTo>
                  <a:pt x="3198" y="19277"/>
                </a:lnTo>
                <a:lnTo>
                  <a:pt x="3479" y="19683"/>
                </a:lnTo>
                <a:lnTo>
                  <a:pt x="3771" y="20064"/>
                </a:lnTo>
                <a:lnTo>
                  <a:pt x="4080" y="20432"/>
                </a:lnTo>
                <a:lnTo>
                  <a:pt x="3271" y="21600"/>
                </a:lnTo>
                <a:lnTo>
                  <a:pt x="2920" y="21182"/>
                </a:lnTo>
                <a:lnTo>
                  <a:pt x="2583" y="20740"/>
                </a:lnTo>
                <a:lnTo>
                  <a:pt x="2263" y="20279"/>
                </a:lnTo>
                <a:lnTo>
                  <a:pt x="1963" y="19806"/>
                </a:lnTo>
                <a:lnTo>
                  <a:pt x="1685" y="19302"/>
                </a:lnTo>
                <a:lnTo>
                  <a:pt x="1418" y="18779"/>
                </a:lnTo>
                <a:lnTo>
                  <a:pt x="1176" y="18251"/>
                </a:lnTo>
                <a:lnTo>
                  <a:pt x="957" y="17704"/>
                </a:lnTo>
                <a:lnTo>
                  <a:pt x="761" y="17145"/>
                </a:lnTo>
                <a:lnTo>
                  <a:pt x="584" y="16573"/>
                </a:lnTo>
                <a:lnTo>
                  <a:pt x="430" y="15990"/>
                </a:lnTo>
                <a:lnTo>
                  <a:pt x="300" y="15393"/>
                </a:lnTo>
                <a:lnTo>
                  <a:pt x="191" y="14791"/>
                </a:lnTo>
                <a:lnTo>
                  <a:pt x="107" y="14189"/>
                </a:lnTo>
                <a:lnTo>
                  <a:pt x="48" y="13575"/>
                </a:lnTo>
                <a:lnTo>
                  <a:pt x="11" y="12960"/>
                </a:lnTo>
                <a:lnTo>
                  <a:pt x="0" y="12345"/>
                </a:lnTo>
                <a:lnTo>
                  <a:pt x="11" y="11725"/>
                </a:lnTo>
                <a:lnTo>
                  <a:pt x="48" y="11110"/>
                </a:lnTo>
                <a:lnTo>
                  <a:pt x="107" y="10502"/>
                </a:lnTo>
                <a:lnTo>
                  <a:pt x="191" y="9894"/>
                </a:lnTo>
                <a:lnTo>
                  <a:pt x="298" y="9298"/>
                </a:lnTo>
                <a:lnTo>
                  <a:pt x="427" y="8708"/>
                </a:lnTo>
                <a:lnTo>
                  <a:pt x="581" y="8118"/>
                </a:lnTo>
                <a:lnTo>
                  <a:pt x="758" y="7546"/>
                </a:lnTo>
                <a:lnTo>
                  <a:pt x="955" y="6981"/>
                </a:lnTo>
                <a:lnTo>
                  <a:pt x="1174" y="6440"/>
                </a:lnTo>
                <a:lnTo>
                  <a:pt x="1418" y="5905"/>
                </a:lnTo>
                <a:lnTo>
                  <a:pt x="1676" y="5383"/>
                </a:lnTo>
                <a:lnTo>
                  <a:pt x="1960" y="4891"/>
                </a:lnTo>
                <a:lnTo>
                  <a:pt x="2260" y="4406"/>
                </a:lnTo>
                <a:lnTo>
                  <a:pt x="2578" y="3945"/>
                </a:lnTo>
                <a:lnTo>
                  <a:pt x="2917" y="3497"/>
                </a:lnTo>
                <a:lnTo>
                  <a:pt x="3271" y="3079"/>
                </a:lnTo>
                <a:lnTo>
                  <a:pt x="3636" y="2692"/>
                </a:lnTo>
                <a:lnTo>
                  <a:pt x="4021" y="2311"/>
                </a:lnTo>
                <a:lnTo>
                  <a:pt x="4419" y="1966"/>
                </a:lnTo>
                <a:lnTo>
                  <a:pt x="4832" y="1647"/>
                </a:lnTo>
                <a:lnTo>
                  <a:pt x="5253" y="1358"/>
                </a:lnTo>
                <a:lnTo>
                  <a:pt x="5688" y="1088"/>
                </a:lnTo>
                <a:lnTo>
                  <a:pt x="6132" y="848"/>
                </a:lnTo>
                <a:lnTo>
                  <a:pt x="6587" y="633"/>
                </a:lnTo>
                <a:lnTo>
                  <a:pt x="7050" y="455"/>
                </a:lnTo>
                <a:lnTo>
                  <a:pt x="7514" y="301"/>
                </a:lnTo>
                <a:lnTo>
                  <a:pt x="7985" y="172"/>
                </a:lnTo>
                <a:lnTo>
                  <a:pt x="8463" y="86"/>
                </a:lnTo>
                <a:lnTo>
                  <a:pt x="8945" y="31"/>
                </a:lnTo>
                <a:lnTo>
                  <a:pt x="9423" y="0"/>
                </a:lnTo>
                <a:lnTo>
                  <a:pt x="9906" y="0"/>
                </a:lnTo>
                <a:lnTo>
                  <a:pt x="10386" y="31"/>
                </a:lnTo>
                <a:lnTo>
                  <a:pt x="10866" y="92"/>
                </a:lnTo>
                <a:lnTo>
                  <a:pt x="11343" y="184"/>
                </a:lnTo>
                <a:lnTo>
                  <a:pt x="11815" y="301"/>
                </a:lnTo>
                <a:lnTo>
                  <a:pt x="12281" y="449"/>
                </a:lnTo>
                <a:lnTo>
                  <a:pt x="12742" y="639"/>
                </a:lnTo>
                <a:lnTo>
                  <a:pt x="13196" y="842"/>
                </a:lnTo>
                <a:lnTo>
                  <a:pt x="13640" y="1082"/>
                </a:lnTo>
                <a:lnTo>
                  <a:pt x="14075" y="1352"/>
                </a:lnTo>
                <a:lnTo>
                  <a:pt x="14496" y="1647"/>
                </a:lnTo>
                <a:lnTo>
                  <a:pt x="14909" y="1966"/>
                </a:lnTo>
                <a:lnTo>
                  <a:pt x="15305" y="2317"/>
                </a:lnTo>
                <a:lnTo>
                  <a:pt x="15690" y="2685"/>
                </a:lnTo>
                <a:lnTo>
                  <a:pt x="16058" y="3085"/>
                </a:lnTo>
                <a:lnTo>
                  <a:pt x="16411" y="3503"/>
                </a:lnTo>
                <a:lnTo>
                  <a:pt x="16748" y="3945"/>
                </a:lnTo>
                <a:lnTo>
                  <a:pt x="17065" y="4406"/>
                </a:lnTo>
                <a:lnTo>
                  <a:pt x="17369" y="4891"/>
                </a:lnTo>
                <a:lnTo>
                  <a:pt x="17647" y="5389"/>
                </a:lnTo>
                <a:lnTo>
                  <a:pt x="17908" y="5905"/>
                </a:lnTo>
                <a:lnTo>
                  <a:pt x="18149" y="6440"/>
                </a:lnTo>
                <a:lnTo>
                  <a:pt x="18368" y="6981"/>
                </a:lnTo>
                <a:lnTo>
                  <a:pt x="18568" y="7546"/>
                </a:lnTo>
                <a:lnTo>
                  <a:pt x="18745" y="8124"/>
                </a:lnTo>
                <a:lnTo>
                  <a:pt x="18893" y="8708"/>
                </a:lnTo>
                <a:lnTo>
                  <a:pt x="19028" y="9298"/>
                </a:lnTo>
                <a:lnTo>
                  <a:pt x="19135" y="9900"/>
                </a:lnTo>
                <a:lnTo>
                  <a:pt x="19213" y="10502"/>
                </a:lnTo>
                <a:lnTo>
                  <a:pt x="19275" y="11116"/>
                </a:lnTo>
                <a:lnTo>
                  <a:pt x="19312" y="11725"/>
                </a:lnTo>
                <a:lnTo>
                  <a:pt x="19323" y="12352"/>
                </a:lnTo>
                <a:lnTo>
                  <a:pt x="19309" y="12960"/>
                </a:lnTo>
                <a:lnTo>
                  <a:pt x="19272" y="13575"/>
                </a:lnTo>
                <a:lnTo>
                  <a:pt x="19211" y="14189"/>
                </a:lnTo>
                <a:lnTo>
                  <a:pt x="21600" y="14650"/>
                </a:lnTo>
                <a:lnTo>
                  <a:pt x="18152" y="17901"/>
                </a:lnTo>
                <a:lnTo>
                  <a:pt x="15614" y="13495"/>
                </a:lnTo>
                <a:lnTo>
                  <a:pt x="18000" y="1395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" name="Line 14"/>
          <p:cNvSpPr/>
          <p:nvPr/>
        </p:nvSpPr>
        <p:spPr>
          <a:xfrm>
            <a:off x="1440000" y="2159999"/>
            <a:ext cx="4176000" cy="3024002"/>
          </a:xfrm>
          <a:prstGeom prst="line">
            <a:avLst/>
          </a:prstGeom>
          <a:ln w="76320">
            <a:solidFill>
              <a:srgbClr val="FF333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CustomShape 15"/>
          <p:cNvSpPr txBox="1"/>
          <p:nvPr/>
        </p:nvSpPr>
        <p:spPr>
          <a:xfrm>
            <a:off x="1584000" y="5975999"/>
            <a:ext cx="4966921" cy="5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3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...optics with moving parts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CustomShape 1"/>
          <p:cNvSpPr txBox="1"/>
          <p:nvPr/>
        </p:nvSpPr>
        <p:spPr>
          <a:xfrm>
            <a:off x="431640" y="1498680"/>
            <a:ext cx="7538468" cy="506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>
            <a:spAutoFit/>
          </a:bodyPr>
          <a:lstStyle/>
          <a:p>
            <a:pPr>
              <a:defRPr b="1" spc="-1" sz="2400">
                <a:uFill>
                  <a:solidFill>
                    <a:srgbClr val="FFFFFF"/>
                  </a:solidFill>
                </a:uFill>
              </a:defRPr>
            </a:pPr>
            <a:r>
              <a:t>Exercise 4.2 Cont’d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Make a TRACE to get an overview of the instrument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SIMULATE 1e7 neutrons at the default of f=5Hz and Theta0=10 degrees. While simulation is ongoing, estimate the number of pulses per second?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Try another 1e7 at f=1 hz. Notice space-time correlation in the third TOF panel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285839" indent="-284400">
              <a:buClr>
                <a:srgbClr val="000000"/>
              </a:buClr>
              <a:buSzPct val="100000"/>
              <a:buFont typeface="Helvetica"/>
              <a:buChar char="•"/>
              <a:defRPr spc="-1" sz="2400">
                <a:uFill>
                  <a:solidFill>
                    <a:srgbClr val="FFFFFF"/>
                  </a:solidFill>
                </a:uFill>
              </a:defRPr>
            </a:pPr>
            <a:r>
              <a:t>At a given frequency, try changing the Theta0 chopper opening to higher and lower value. Comment on the results.</a:t>
            </a:r>
            <a:endParaRPr spc="-1"/>
          </a:p>
        </p:txBody>
      </p:sp>
      <p:sp>
        <p:nvSpPr>
          <p:cNvPr id="268" name="CustomShape 3"/>
          <p:cNvSpPr txBox="1"/>
          <p:nvPr/>
        </p:nvSpPr>
        <p:spPr>
          <a:xfrm>
            <a:off x="305810" y="535166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Disk Chopper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CustomShape 1"/>
          <p:cNvSpPr txBox="1"/>
          <p:nvPr/>
        </p:nvSpPr>
        <p:spPr>
          <a:xfrm>
            <a:off x="792000" y="1943999"/>
            <a:ext cx="6695279" cy="141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I.e. we can’t do: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b="1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COMPONENT something = Sometype(</a:t>
            </a:r>
          </a:p>
          <a:p>
            <a:pPr>
              <a:defRPr b="1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par1=value1, par2=value2, ….)</a:t>
            </a:r>
          </a:p>
          <a:p>
            <a:pPr>
              <a:defRPr b="1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AT( f_x(t), f_y(t), f_z(t) )</a:t>
            </a:r>
            <a:r>
              <a:rPr>
                <a:solidFill>
                  <a:srgbClr val="6666FF"/>
                </a:solidFill>
              </a:rPr>
              <a:t>RELATIVE someother</a:t>
            </a:r>
            <a:r>
              <a:t>  </a:t>
            </a:r>
          </a:p>
        </p:txBody>
      </p:sp>
      <p:sp>
        <p:nvSpPr>
          <p:cNvPr id="109" name="CustomShape 2"/>
          <p:cNvSpPr txBox="1"/>
          <p:nvPr/>
        </p:nvSpPr>
        <p:spPr>
          <a:xfrm>
            <a:off x="2447999" y="4535999"/>
            <a:ext cx="2225161" cy="37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So what </a:t>
            </a:r>
            <a:r>
              <a:rPr b="1"/>
              <a:t>can</a:t>
            </a:r>
            <a:r>
              <a:t> we do?</a:t>
            </a:r>
          </a:p>
        </p:txBody>
      </p:sp>
      <p:sp>
        <p:nvSpPr>
          <p:cNvPr id="110" name="CustomShape 3"/>
          <p:cNvSpPr txBox="1"/>
          <p:nvPr/>
        </p:nvSpPr>
        <p:spPr>
          <a:xfrm>
            <a:off x="108000" y="590939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Moving optics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CustomShape 1"/>
          <p:cNvSpPr txBox="1"/>
          <p:nvPr/>
        </p:nvSpPr>
        <p:spPr>
          <a:xfrm>
            <a:off x="792000" y="1943999"/>
            <a:ext cx="6695279" cy="141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I.e. we can’t do: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b="1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COMPONENT something = Sometype(</a:t>
            </a:r>
          </a:p>
          <a:p>
            <a:pPr>
              <a:defRPr b="1" spc="-1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par1=value1, par2=value2, ….)</a:t>
            </a:r>
          </a:p>
          <a:p>
            <a:pPr>
              <a:defRPr b="1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AT( f_x(t), f_y(t), f_z(t) )</a:t>
            </a:r>
            <a:r>
              <a:rPr>
                <a:solidFill>
                  <a:srgbClr val="6666FF"/>
                </a:solidFill>
              </a:rPr>
              <a:t>RELATIVE someother</a:t>
            </a:r>
            <a:r>
              <a:t>  </a:t>
            </a:r>
          </a:p>
        </p:txBody>
      </p:sp>
      <p:sp>
        <p:nvSpPr>
          <p:cNvPr id="114" name="CustomShape 2"/>
          <p:cNvSpPr txBox="1"/>
          <p:nvPr/>
        </p:nvSpPr>
        <p:spPr>
          <a:xfrm>
            <a:off x="2447999" y="4535999"/>
            <a:ext cx="2225161" cy="37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So what </a:t>
            </a:r>
            <a:r>
              <a:rPr b="1"/>
              <a:t>can</a:t>
            </a:r>
            <a:r>
              <a:t> we do?</a:t>
            </a:r>
          </a:p>
        </p:txBody>
      </p:sp>
      <p:sp>
        <p:nvSpPr>
          <p:cNvPr id="115" name="CustomShape 3"/>
          <p:cNvSpPr txBox="1"/>
          <p:nvPr/>
        </p:nvSpPr>
        <p:spPr>
          <a:xfrm>
            <a:off x="108000" y="590939"/>
            <a:ext cx="907848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Moving optics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791999" y="5362054"/>
            <a:ext cx="639963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Instead, we operate internally in the component on the neutron state, e.g. “rotate” the neutron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CustomShape 1"/>
          <p:cNvSpPr txBox="1"/>
          <p:nvPr/>
        </p:nvSpPr>
        <p:spPr>
          <a:xfrm>
            <a:off x="1356601" y="2137835"/>
            <a:ext cx="6529438" cy="20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>
            <a:spAutoFit/>
          </a:bodyPr>
          <a:lstStyle/>
          <a:p>
            <a:pPr indent="40679">
              <a:lnSpc>
                <a:spcPct val="93000"/>
              </a:lnSpc>
              <a:defRPr b="1" spc="-1" sz="3200">
                <a:uFill>
                  <a:solidFill>
                    <a:srgbClr val="FFFFFF"/>
                  </a:solidFill>
                </a:uFill>
              </a:defRPr>
            </a:pPr>
            <a:r>
              <a:t>Velocity Selectors</a:t>
            </a:r>
            <a:endParaRPr spc="-1"/>
          </a:p>
          <a:p>
            <a:pPr indent="40679">
              <a:lnSpc>
                <a:spcPct val="93000"/>
              </a:lnSpc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indent="40679">
              <a:lnSpc>
                <a:spcPct val="93000"/>
              </a:lnSpc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- </a:t>
            </a:r>
            <a:endParaRPr spc="-1"/>
          </a:p>
          <a:p>
            <a:pPr indent="40679">
              <a:lnSpc>
                <a:spcPct val="93000"/>
              </a:lnSpc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indent="40679">
              <a:lnSpc>
                <a:spcPct val="93000"/>
              </a:lnSpc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Select the neutron energy you want</a:t>
            </a:r>
          </a:p>
        </p:txBody>
      </p:sp>
      <p:sp>
        <p:nvSpPr>
          <p:cNvPr id="120" name="CustomShape 2"/>
          <p:cNvSpPr/>
          <p:nvPr/>
        </p:nvSpPr>
        <p:spPr>
          <a:xfrm flipH="1">
            <a:off x="2228039" y="4570919"/>
            <a:ext cx="44281" cy="16484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0" dist="2304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21" name="CustomShape 3"/>
          <p:cNvSpPr/>
          <p:nvPr/>
        </p:nvSpPr>
        <p:spPr>
          <a:xfrm>
            <a:off x="577800" y="5067720"/>
            <a:ext cx="1605241" cy="5706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CustomShape 4"/>
          <p:cNvSpPr/>
          <p:nvPr/>
        </p:nvSpPr>
        <p:spPr>
          <a:xfrm>
            <a:off x="2382119" y="5067720"/>
            <a:ext cx="5680442" cy="570601"/>
          </a:xfrm>
          <a:prstGeom prst="roundRect">
            <a:avLst>
              <a:gd name="adj" fmla="val 16667"/>
            </a:avLst>
          </a:prstGeom>
          <a:solidFill>
            <a:srgbClr val="E4196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2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2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26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27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28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34" name="CustomShape 1"/>
          <p:cNvSpPr/>
          <p:nvPr/>
        </p:nvSpPr>
        <p:spPr>
          <a:xfrm>
            <a:off x="2142719" y="2879999"/>
            <a:ext cx="2637002" cy="1968842"/>
          </a:xfrm>
          <a:prstGeom prst="rect">
            <a:avLst/>
          </a:prstGeom>
          <a:solidFill>
            <a:srgbClr val="00C5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CustomShape 2"/>
          <p:cNvSpPr/>
          <p:nvPr/>
        </p:nvSpPr>
        <p:spPr>
          <a:xfrm>
            <a:off x="854280" y="3813119"/>
            <a:ext cx="1137241" cy="123121"/>
          </a:xfrm>
          <a:prstGeom prst="rightArrow">
            <a:avLst>
              <a:gd name="adj1" fmla="val 32000"/>
              <a:gd name="adj2" fmla="val 366667"/>
            </a:avLst>
          </a:pr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CustomShape 7"/>
          <p:cNvSpPr txBox="1"/>
          <p:nvPr/>
        </p:nvSpPr>
        <p:spPr>
          <a:xfrm>
            <a:off x="5068439" y="5410439"/>
            <a:ext cx="1836886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absorbing blades</a:t>
            </a:r>
          </a:p>
        </p:txBody>
      </p:sp>
      <p:sp>
        <p:nvSpPr>
          <p:cNvPr id="137" name="CustomShape 8"/>
          <p:cNvSpPr/>
          <p:nvPr/>
        </p:nvSpPr>
        <p:spPr>
          <a:xfrm flipH="1" flipV="1">
            <a:off x="4554360" y="3967200"/>
            <a:ext cx="1565281" cy="1404361"/>
          </a:xfrm>
          <a:prstGeom prst="line">
            <a:avLst/>
          </a:prstGeom>
          <a:ln w="25560">
            <a:solidFill>
              <a:srgbClr val="FF0000"/>
            </a:solidFill>
            <a:tailEnd type="triangle"/>
          </a:ln>
          <a:effectLst>
            <a:outerShdw sx="100000" sy="100000" kx="0" ky="0" algn="b" rotWithShape="0" blurRad="0" dist="2304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8" name="CustomShape 9"/>
          <p:cNvSpPr/>
          <p:nvPr/>
        </p:nvSpPr>
        <p:spPr>
          <a:xfrm>
            <a:off x="3293640" y="4995719"/>
            <a:ext cx="430562" cy="718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96" y="0"/>
                </a:moveTo>
                <a:lnTo>
                  <a:pt x="5396" y="16203"/>
                </a:lnTo>
                <a:lnTo>
                  <a:pt x="0" y="16203"/>
                </a:lnTo>
                <a:lnTo>
                  <a:pt x="10791" y="21600"/>
                </a:lnTo>
                <a:lnTo>
                  <a:pt x="21600" y="16203"/>
                </a:lnTo>
                <a:lnTo>
                  <a:pt x="16187" y="16203"/>
                </a:lnTo>
                <a:lnTo>
                  <a:pt x="16187" y="0"/>
                </a:lnTo>
                <a:lnTo>
                  <a:pt x="539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CustomShape 10"/>
          <p:cNvSpPr/>
          <p:nvPr/>
        </p:nvSpPr>
        <p:spPr>
          <a:xfrm>
            <a:off x="5021639" y="3843720"/>
            <a:ext cx="718562" cy="70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6192" y="5400"/>
                </a:lnTo>
                <a:lnTo>
                  <a:pt x="16192" y="0"/>
                </a:lnTo>
                <a:lnTo>
                  <a:pt x="21600" y="10800"/>
                </a:lnTo>
                <a:lnTo>
                  <a:pt x="16192" y="21600"/>
                </a:lnTo>
                <a:lnTo>
                  <a:pt x="16192" y="16200"/>
                </a:lnTo>
                <a:lnTo>
                  <a:pt x="0" y="16200"/>
                </a:lnTo>
                <a:lnTo>
                  <a:pt x="0" y="5400"/>
                </a:lnTo>
              </a:path>
            </a:pathLst>
          </a:cu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CustomShape 11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Selectors</a:t>
            </a:r>
          </a:p>
        </p:txBody>
      </p:sp>
      <p:sp>
        <p:nvSpPr>
          <p:cNvPr id="141" name="CustomShape 12"/>
          <p:cNvSpPr/>
          <p:nvPr/>
        </p:nvSpPr>
        <p:spPr>
          <a:xfrm>
            <a:off x="2142719" y="3656519"/>
            <a:ext cx="2637721" cy="51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CustomShape 13"/>
          <p:cNvSpPr/>
          <p:nvPr/>
        </p:nvSpPr>
        <p:spPr>
          <a:xfrm>
            <a:off x="2149560" y="3874320"/>
            <a:ext cx="2637721" cy="51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CustomShape 14"/>
          <p:cNvSpPr/>
          <p:nvPr/>
        </p:nvSpPr>
        <p:spPr>
          <a:xfrm>
            <a:off x="2149560" y="3459600"/>
            <a:ext cx="2637721" cy="51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CustomShape 15"/>
          <p:cNvSpPr/>
          <p:nvPr/>
        </p:nvSpPr>
        <p:spPr>
          <a:xfrm>
            <a:off x="2149560" y="3252239"/>
            <a:ext cx="2637721" cy="51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016" y="20329"/>
                  <a:pt x="6276" y="18635"/>
                  <a:pt x="6276" y="18635"/>
                </a:cubicBezTo>
                <a:lnTo>
                  <a:pt x="10270" y="15388"/>
                </a:lnTo>
                <a:lnTo>
                  <a:pt x="14835" y="10588"/>
                </a:lnTo>
                <a:lnTo>
                  <a:pt x="18666" y="4941"/>
                </a:lnTo>
                <a:lnTo>
                  <a:pt x="216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4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4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4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5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pic>
        <p:nvPicPr>
          <p:cNvPr id="156" name="Picture 1" descr="Picture 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6000" y="2304000"/>
            <a:ext cx="8144280" cy="212436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ustomShape 1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7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60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1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2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3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8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69" name="CustomShape 2"/>
          <p:cNvSpPr txBox="1"/>
          <p:nvPr/>
        </p:nvSpPr>
        <p:spPr>
          <a:xfrm>
            <a:off x="1765799" y="2084939"/>
            <a:ext cx="5764780" cy="46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>
            <a:spAutoFit/>
          </a:bodyPr>
          <a:lstStyle>
            <a:lvl1pPr>
              <a:defRPr spc="-1" sz="24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‘broad’ monochromatization δλ/λ  ≈ 10 %</a:t>
            </a:r>
          </a:p>
        </p:txBody>
      </p:sp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91640" y="3196079"/>
            <a:ext cx="2904481" cy="116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91640" y="4349879"/>
            <a:ext cx="2904481" cy="116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CustomShape 3"/>
          <p:cNvSpPr txBox="1"/>
          <p:nvPr/>
        </p:nvSpPr>
        <p:spPr>
          <a:xfrm>
            <a:off x="5291640" y="5240159"/>
            <a:ext cx="957601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Astrium</a:t>
            </a:r>
          </a:p>
        </p:txBody>
      </p:sp>
      <p:sp>
        <p:nvSpPr>
          <p:cNvPr id="173" name="CustomShape 4"/>
          <p:cNvSpPr txBox="1"/>
          <p:nvPr/>
        </p:nvSpPr>
        <p:spPr>
          <a:xfrm>
            <a:off x="504000" y="931680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</a:t>
            </a:r>
          </a:p>
        </p:txBody>
      </p:sp>
      <p:pic>
        <p:nvPicPr>
          <p:cNvPr id="174" name="Picture 8" descr="Picture 8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4073" y="3159114"/>
            <a:ext cx="4064001" cy="228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CustomShape 1"/>
          <p:cNvGrpSpPr/>
          <p:nvPr/>
        </p:nvGrpSpPr>
        <p:grpSpPr>
          <a:xfrm>
            <a:off x="227160" y="5166359"/>
            <a:ext cx="1175400" cy="420441"/>
            <a:chOff x="0" y="0"/>
            <a:chExt cx="1175399" cy="420440"/>
          </a:xfrm>
        </p:grpSpPr>
        <p:sp>
          <p:nvSpPr>
            <p:cNvPr id="175" name="Rectangle"/>
            <p:cNvSpPr/>
            <p:nvPr/>
          </p:nvSpPr>
          <p:spPr>
            <a:xfrm>
              <a:off x="0" y="-1"/>
              <a:ext cx="1175400" cy="282242"/>
            </a:xfrm>
            <a:prstGeom prst="rect">
              <a:avLst/>
            </a:prstGeom>
            <a:solidFill>
              <a:srgbClr val="0D14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3000"/>
                </a:lnSpc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76" name="ILL.FR"/>
            <p:cNvSpPr txBox="1"/>
            <p:nvPr/>
          </p:nvSpPr>
          <p:spPr>
            <a:xfrm>
              <a:off x="0" y="141119"/>
              <a:ext cx="1175400" cy="279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0" tIns="50760" rIns="50760" bIns="50760" numCol="1" anchor="t">
              <a:spAutoFit/>
            </a:bodyPr>
            <a:lstStyle>
              <a:lvl1pPr indent="40679">
                <a:lnSpc>
                  <a:spcPct val="93000"/>
                </a:lnSpc>
                <a:defRPr spc="-1" sz="1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ILL.FR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4488560" y="8301600"/>
            <a:ext cx="3886921" cy="117396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stomShape 2"/>
          <p:cNvSpPr/>
          <p:nvPr/>
        </p:nvSpPr>
        <p:spPr>
          <a:xfrm>
            <a:off x="7778160" y="1988999"/>
            <a:ext cx="81721" cy="98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67"/>
                  <a:pt x="21600" y="150"/>
                </a:cubicBezTo>
                <a:lnTo>
                  <a:pt x="21600" y="21450"/>
                </a:lnTo>
                <a:cubicBezTo>
                  <a:pt x="21600" y="21533"/>
                  <a:pt x="11929" y="21600"/>
                  <a:pt x="0" y="21600"/>
                </a:cubicBezTo>
              </a:path>
            </a:pathLst>
          </a:custGeom>
          <a:ln w="63360">
            <a:solidFill>
              <a:srgbClr val="FF0000"/>
            </a:solidFill>
          </a:ln>
          <a:effectLst>
            <a:outerShdw sx="100000" sy="100000" kx="0" ky="0" algn="b" rotWithShape="0" blurRad="0" dist="2304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2" name="CustomShape 3"/>
          <p:cNvSpPr txBox="1"/>
          <p:nvPr/>
        </p:nvSpPr>
        <p:spPr>
          <a:xfrm>
            <a:off x="8206560" y="2155319"/>
            <a:ext cx="1169221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24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housing</a:t>
            </a:r>
          </a:p>
        </p:txBody>
      </p:sp>
      <p:sp>
        <p:nvSpPr>
          <p:cNvPr id="183" name="CustomShape 4"/>
          <p:cNvSpPr txBox="1"/>
          <p:nvPr/>
        </p:nvSpPr>
        <p:spPr>
          <a:xfrm>
            <a:off x="500090" y="535578"/>
            <a:ext cx="90709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Velocity Selectors</a:t>
            </a:r>
          </a:p>
        </p:txBody>
      </p:sp>
      <p:pic>
        <p:nvPicPr>
          <p:cNvPr id="18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25600"/>
            <a:ext cx="10080625" cy="4289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