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1.mov" ContentType="video/unknown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" name="Shape 9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i="1" sz="1200">
        <a:latin typeface="+mj-lt"/>
        <a:ea typeface="+mj-ea"/>
        <a:cs typeface="+mj-cs"/>
        <a:sym typeface="Arial"/>
      </a:defRPr>
    </a:lvl1pPr>
    <a:lvl2pPr indent="228600" latinLnBrk="0">
      <a:defRPr i="1" sz="1200">
        <a:latin typeface="+mj-lt"/>
        <a:ea typeface="+mj-ea"/>
        <a:cs typeface="+mj-cs"/>
        <a:sym typeface="Arial"/>
      </a:defRPr>
    </a:lvl2pPr>
    <a:lvl3pPr indent="457200" latinLnBrk="0">
      <a:defRPr i="1" sz="1200">
        <a:latin typeface="+mj-lt"/>
        <a:ea typeface="+mj-ea"/>
        <a:cs typeface="+mj-cs"/>
        <a:sym typeface="Arial"/>
      </a:defRPr>
    </a:lvl3pPr>
    <a:lvl4pPr indent="685800" latinLnBrk="0">
      <a:defRPr i="1" sz="1200">
        <a:latin typeface="+mj-lt"/>
        <a:ea typeface="+mj-ea"/>
        <a:cs typeface="+mj-cs"/>
        <a:sym typeface="Arial"/>
      </a:defRPr>
    </a:lvl4pPr>
    <a:lvl5pPr indent="914400" latinLnBrk="0">
      <a:defRPr i="1" sz="1200">
        <a:latin typeface="+mj-lt"/>
        <a:ea typeface="+mj-ea"/>
        <a:cs typeface="+mj-cs"/>
        <a:sym typeface="Arial"/>
      </a:defRPr>
    </a:lvl5pPr>
    <a:lvl6pPr indent="1143000" latinLnBrk="0">
      <a:defRPr i="1" sz="1200">
        <a:latin typeface="+mj-lt"/>
        <a:ea typeface="+mj-ea"/>
        <a:cs typeface="+mj-cs"/>
        <a:sym typeface="Arial"/>
      </a:defRPr>
    </a:lvl6pPr>
    <a:lvl7pPr indent="1371600" latinLnBrk="0">
      <a:defRPr i="1" sz="1200">
        <a:latin typeface="+mj-lt"/>
        <a:ea typeface="+mj-ea"/>
        <a:cs typeface="+mj-cs"/>
        <a:sym typeface="Arial"/>
      </a:defRPr>
    </a:lvl7pPr>
    <a:lvl8pPr indent="1600200" latinLnBrk="0">
      <a:defRPr i="1" sz="1200">
        <a:latin typeface="+mj-lt"/>
        <a:ea typeface="+mj-ea"/>
        <a:cs typeface="+mj-cs"/>
        <a:sym typeface="Arial"/>
      </a:defRPr>
    </a:lvl8pPr>
    <a:lvl9pPr indent="1828800" latinLnBrk="0">
      <a:defRPr i="1"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3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4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339" y="48415"/>
            <a:ext cx="1341579" cy="7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308" t="5638" r="49620" b="0"/>
          <a:stretch>
            <a:fillRect/>
          </a:stretch>
        </p:blipFill>
        <p:spPr>
          <a:xfrm>
            <a:off x="8413402" y="785628"/>
            <a:ext cx="1653529" cy="609707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"/>
          <p:cNvSpPr/>
          <p:nvPr/>
        </p:nvSpPr>
        <p:spPr>
          <a:xfrm>
            <a:off x="8540750" y="69220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9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07999" y="193319"/>
            <a:ext cx="9071281" cy="7963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163079" y="1440781"/>
            <a:ext cx="8961121" cy="557784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68399" y="7211439"/>
            <a:ext cx="356974" cy="34922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44" name="image5.png" descr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" name="ESS DMSC McStas school Oct-Nov 2018 – P Willendrup"/>
          <p:cNvSpPr txBox="1"/>
          <p:nvPr/>
        </p:nvSpPr>
        <p:spPr>
          <a:xfrm>
            <a:off x="378747" y="7250013"/>
            <a:ext cx="39847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DMSC McStas school Oct-Nov 2018 – P Willendrup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/>
          <p:nvPr>
            <p:ph type="body" idx="1"/>
          </p:nvPr>
        </p:nvSpPr>
        <p:spPr>
          <a:xfrm>
            <a:off x="941206" y="1799096"/>
            <a:ext cx="8032500" cy="5792826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4" name="Group"/>
          <p:cNvGrpSpPr/>
          <p:nvPr/>
        </p:nvGrpSpPr>
        <p:grpSpPr>
          <a:xfrm>
            <a:off x="6365644" y="7014373"/>
            <a:ext cx="3311546" cy="464903"/>
            <a:chOff x="0" y="0"/>
            <a:chExt cx="3311544" cy="464901"/>
          </a:xfrm>
        </p:grpSpPr>
        <p:pic>
          <p:nvPicPr>
            <p:cNvPr id="57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58089" y="69845"/>
              <a:ext cx="553456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8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9301" y="47740"/>
              <a:ext cx="388005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9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99354" y="143818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60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70475" y="25569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7494" y="26084"/>
              <a:ext cx="284253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56476" y="47008"/>
              <a:ext cx="689270" cy="37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" name="ESS DMSC McStas school Oct-Nov 2018 – P Willendrup"/>
          <p:cNvSpPr txBox="1"/>
          <p:nvPr/>
        </p:nvSpPr>
        <p:spPr>
          <a:xfrm>
            <a:off x="378747" y="7250013"/>
            <a:ext cx="39847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DMSC McStas school Oct-Nov 2018 – P Willendrup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"/>
          <p:cNvGrpSpPr/>
          <p:nvPr/>
        </p:nvGrpSpPr>
        <p:grpSpPr>
          <a:xfrm>
            <a:off x="1198264" y="6980907"/>
            <a:ext cx="7814780" cy="472627"/>
            <a:chOff x="0" y="0"/>
            <a:chExt cx="7814778" cy="472626"/>
          </a:xfrm>
        </p:grpSpPr>
        <p:pic>
          <p:nvPicPr>
            <p:cNvPr id="72" name="mcstas-logo.pdf" descr="mcstas-logo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61324" y="103311"/>
              <a:ext cx="553455" cy="3252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3" name="logoill.pdf" descr="logoill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2536" y="81206"/>
              <a:ext cx="388004" cy="3708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4" name="PSI-Logo_trans.png" descr="PSI-Logo_tran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02589" y="177283"/>
              <a:ext cx="484492" cy="1773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75" name="ku-logo.pdf" descr="ku-logo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73709" y="59035"/>
              <a:ext cx="30415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DTU_logo.png" descr="DTU_log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63307" y="59035"/>
              <a:ext cx="284252" cy="412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25934" y="59380"/>
              <a:ext cx="776540" cy="413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droppedImage.png" descr="dropped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202473" y="0"/>
              <a:ext cx="464902" cy="464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New developments in McStas"/>
            <p:cNvSpPr txBox="1"/>
            <p:nvPr/>
          </p:nvSpPr>
          <p:spPr>
            <a:xfrm>
              <a:off x="0" y="162346"/>
              <a:ext cx="2142493" cy="196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2138" tIns="22138" rIns="22138" bIns="22138" numCol="1" anchor="t">
              <a:spAutoFit/>
            </a:bodyPr>
            <a:lstStyle>
              <a:lvl1pPr defTabSz="501798">
                <a:buClr>
                  <a:srgbClr val="000000"/>
                </a:buClr>
                <a:defRPr b="1" i="0" sz="1000">
                  <a:uFill>
                    <a:solidFill>
                      <a:srgbClr val="000000"/>
                    </a:solidFill>
                  </a:u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New developments in McStas</a:t>
              </a:r>
            </a:p>
          </p:txBody>
        </p:sp>
      </p:grpSp>
      <p:sp>
        <p:nvSpPr>
          <p:cNvPr id="81" name="Title Text"/>
          <p:cNvSpPr txBox="1"/>
          <p:nvPr>
            <p:ph type="title"/>
          </p:nvPr>
        </p:nvSpPr>
        <p:spPr>
          <a:xfrm>
            <a:off x="941206" y="0"/>
            <a:ext cx="8032500" cy="1596584"/>
          </a:xfrm>
          <a:prstGeom prst="rect">
            <a:avLst/>
          </a:prstGeom>
          <a:ln>
            <a:round/>
          </a:ln>
        </p:spPr>
        <p:txBody>
          <a:bodyPr anchor="b"/>
          <a:lstStyle>
            <a:lvl1pPr defTabSz="1003597">
              <a:lnSpc>
                <a:spcPct val="100000"/>
              </a:lnSpc>
              <a:defRPr b="1" sz="24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" name="Body Level One…"/>
          <p:cNvSpPr txBox="1"/>
          <p:nvPr>
            <p:ph type="body" idx="1"/>
          </p:nvPr>
        </p:nvSpPr>
        <p:spPr>
          <a:xfrm>
            <a:off x="941206" y="1763675"/>
            <a:ext cx="8032500" cy="5792825"/>
          </a:xfrm>
          <a:prstGeom prst="rect">
            <a:avLst/>
          </a:prstGeom>
          <a:ln>
            <a:round/>
          </a:ln>
        </p:spPr>
        <p:txBody>
          <a:bodyPr/>
          <a:lstStyle>
            <a:lvl1pPr marL="10341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  <a:lvl2pPr marL="2843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2pPr>
            <a:lvl3pPr marL="465364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3pPr>
            <a:lvl4pPr marL="640896" indent="-97971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4pPr>
            <a:lvl5pPr marL="817789" indent="-103414" defTabSz="1003597">
              <a:lnSpc>
                <a:spcPct val="100000"/>
              </a:lnSpc>
              <a:spcBef>
                <a:spcPts val="400"/>
              </a:spcBef>
              <a:buClr>
                <a:srgbClr val="AD4642"/>
              </a:buClr>
              <a:buSzPct val="100000"/>
              <a:buFontTx/>
              <a:buChar char="•"/>
              <a:defRPr sz="1600">
                <a:uFill>
                  <a:solidFill>
                    <a:srgbClr val="00000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xfrm>
            <a:off x="941206" y="7340456"/>
            <a:ext cx="158031" cy="139701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defTabSz="501798"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.tif"/><Relationship Id="rId12" Type="http://schemas.openxmlformats.org/officeDocument/2006/relationships/slideLayout" Target="../slideLayouts/slideLayout1.xml"/><Relationship Id="rId13" Type="http://schemas.openxmlformats.org/officeDocument/2006/relationships/slideLayout" Target="../slideLayouts/slideLayout2.xml"/><Relationship Id="rId14" Type="http://schemas.openxmlformats.org/officeDocument/2006/relationships/slideLayout" Target="../slideLayouts/slideLayout3.xml"/><Relationship Id="rId1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6339" y="48415"/>
            <a:ext cx="1341579" cy="7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3308" t="5638" r="49620" b="0"/>
          <a:stretch>
            <a:fillRect/>
          </a:stretch>
        </p:blipFill>
        <p:spPr>
          <a:xfrm>
            <a:off x="8413402" y="785628"/>
            <a:ext cx="1653529" cy="609707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622135" y="2475731"/>
            <a:ext cx="7683387" cy="4360069"/>
          </a:xfrm>
          <a:prstGeom prst="rect">
            <a:avLst/>
          </a:prstGeom>
          <a:solidFill>
            <a:srgbClr val="FFFFFF"/>
          </a:solidFill>
          <a:ln w="889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9BBE05"/>
                </a:solidFill>
              </a:defRPr>
            </a:pPr>
          </a:p>
        </p:txBody>
      </p:sp>
      <p:grpSp>
        <p:nvGrpSpPr>
          <p:cNvPr id="12" name="Group"/>
          <p:cNvGrpSpPr/>
          <p:nvPr/>
        </p:nvGrpSpPr>
        <p:grpSpPr>
          <a:xfrm>
            <a:off x="5820711" y="5068149"/>
            <a:ext cx="1568599" cy="1637519"/>
            <a:chOff x="0" y="0"/>
            <a:chExt cx="1568598" cy="1637518"/>
          </a:xfrm>
        </p:grpSpPr>
        <p:grpSp>
          <p:nvGrpSpPr>
            <p:cNvPr id="10" name="Group"/>
            <p:cNvGrpSpPr/>
            <p:nvPr/>
          </p:nvGrpSpPr>
          <p:grpSpPr>
            <a:xfrm>
              <a:off x="0" y="0"/>
              <a:ext cx="1568599" cy="1352291"/>
              <a:chOff x="0" y="0"/>
              <a:chExt cx="1568598" cy="1352290"/>
            </a:xfrm>
          </p:grpSpPr>
          <p:pic>
            <p:nvPicPr>
              <p:cNvPr id="5" name="logoill.pdf" descr="logoi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051724" y="993295"/>
                <a:ext cx="355071" cy="339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6" name="mcstas-logo.pdf" descr="mcstas-logo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568599" cy="921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7" name="PSI-Logo_trans.png" descr="PSI-Logo_trans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84291" y="1083186"/>
                <a:ext cx="441965" cy="161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63500" dir="540000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8" name="ku-logo.pdf" descr="ku-logo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83156" y="975317"/>
                <a:ext cx="277453" cy="3769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DTU_logo.png" descr="DTU_log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975317"/>
                <a:ext cx="259301" cy="3765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" name="ESS_Logo_Frugal_Blue_cmyk.png" descr="ESS_Logo_Frugal_Blue_cmyk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4498" y="1312705"/>
              <a:ext cx="603646" cy="324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2A85D1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55699" y="7211439"/>
            <a:ext cx="356974" cy="349223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/>
          <a:p>
            <a:pPr/>
            <a:fld id="{86CB4B4D-7CA3-9044-876B-883B54F8677D}" type="slidenum"/>
          </a:p>
        </p:txBody>
      </p:sp>
      <p:sp>
        <p:nvSpPr>
          <p:cNvPr id="15" name="Rectangle"/>
          <p:cNvSpPr/>
          <p:nvPr/>
        </p:nvSpPr>
        <p:spPr>
          <a:xfrm>
            <a:off x="8540750" y="6909330"/>
            <a:ext cx="1472757" cy="615421"/>
          </a:xfrm>
          <a:prstGeom prst="rect">
            <a:avLst/>
          </a:prstGeom>
          <a:solidFill>
            <a:srgbClr val="FFFFFF"/>
          </a:solidFill>
          <a:ln w="25400">
            <a:solidFill>
              <a:srgbClr val="2A85D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grpSp>
        <p:nvGrpSpPr>
          <p:cNvPr id="18" name="Group"/>
          <p:cNvGrpSpPr/>
          <p:nvPr/>
        </p:nvGrpSpPr>
        <p:grpSpPr>
          <a:xfrm>
            <a:off x="8678450" y="7004463"/>
            <a:ext cx="1197356" cy="450555"/>
            <a:chOff x="0" y="0"/>
            <a:chExt cx="1197354" cy="450554"/>
          </a:xfrm>
        </p:grpSpPr>
        <p:pic>
          <p:nvPicPr>
            <p:cNvPr id="16" name="image5.png" descr="image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5882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60026" y="0"/>
              <a:ext cx="837329" cy="45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ESS DMSC McStas school Oct-Nov 2018 – P Willendrup"/>
          <p:cNvSpPr txBox="1"/>
          <p:nvPr/>
        </p:nvSpPr>
        <p:spPr>
          <a:xfrm>
            <a:off x="378747" y="7250013"/>
            <a:ext cx="39847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ESS DMSC McStas school Oct-Nov 2018 – P Willendrup 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6594" y="4448720"/>
            <a:ext cx="3886201" cy="209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/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2"/>
    <p:sldLayoutId id="2147483650" r:id="rId13"/>
    <p:sldLayoutId id="2147483651" r:id="rId14"/>
    <p:sldLayoutId id="2147483652" r:id="rId1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 Neue"/>
        <a:buChar char="-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 Neue"/>
        <a:buChar char="-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 Neue"/>
        <a:buChar char="l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 Neue"/>
        <a:buChar char="•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 Neue"/>
        <a:buChar char="•"/>
        <a:tabLst/>
        <a:defRPr b="0" baseline="0" cap="none" i="1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8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mailto:neutron-mc@risoe.dk" TargetMode="External"/><Relationship Id="rId4" Type="http://schemas.openxmlformats.org/officeDocument/2006/relationships/hyperlink" Target="http://www.mcstas.org/" TargetMode="External"/><Relationship Id="rId5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eutron-mc@risoe.dk" TargetMode="External"/><Relationship Id="rId3" Type="http://schemas.openxmlformats.org/officeDocument/2006/relationships/hyperlink" Target="http://www.mcstas.org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3.tif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image" Target="../media/image14.tif"/><Relationship Id="rId12" Type="http://schemas.openxmlformats.org/officeDocument/2006/relationships/image" Target="../media/image15.tif"/><Relationship Id="rId13" Type="http://schemas.openxmlformats.org/officeDocument/2006/relationships/image" Target="../media/image16.tif"/><Relationship Id="rId14" Type="http://schemas.openxmlformats.org/officeDocument/2006/relationships/image" Target="../media/image17.tif"/><Relationship Id="rId15" Type="http://schemas.openxmlformats.org/officeDocument/2006/relationships/image" Target="../media/image18.tif"/><Relationship Id="rId16" Type="http://schemas.openxmlformats.org/officeDocument/2006/relationships/image" Target="../media/image19.tif"/><Relationship Id="rId17" Type="http://schemas.openxmlformats.org/officeDocument/2006/relationships/image" Target="../media/image20.tif"/><Relationship Id="rId18" Type="http://schemas.openxmlformats.org/officeDocument/2006/relationships/image" Target="../media/image21.tif"/><Relationship Id="rId19" Type="http://schemas.openxmlformats.org/officeDocument/2006/relationships/image" Target="../media/image22.tif"/><Relationship Id="rId20" Type="http://schemas.openxmlformats.org/officeDocument/2006/relationships/image" Target="../media/image23.tif"/><Relationship Id="rId21" Type="http://schemas.openxmlformats.org/officeDocument/2006/relationships/image" Target="../media/image24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67.png"/><Relationship Id="rId9" Type="http://schemas.openxmlformats.org/officeDocument/2006/relationships/image" Target="../media/image10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2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556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" name="ESS DMSC McStas training…"/>
          <p:cNvSpPr txBox="1"/>
          <p:nvPr/>
        </p:nvSpPr>
        <p:spPr>
          <a:xfrm>
            <a:off x="471472" y="2711662"/>
            <a:ext cx="7984712" cy="24737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defRPr b="1" sz="4600"/>
            </a:pPr>
            <a:r>
              <a:t>ESS DMSC McStas training</a:t>
            </a:r>
          </a:p>
          <a:p>
            <a:pPr algn="ctr">
              <a:defRPr b="1" sz="4600"/>
            </a:pPr>
            <a:r>
              <a:t>Oct 31st-Nov 2nd 2018</a:t>
            </a:r>
          </a:p>
        </p:txBody>
      </p:sp>
      <p:sp>
        <p:nvSpPr>
          <p:cNvPr id="94" name="McStas Introduction"/>
          <p:cNvSpPr txBox="1"/>
          <p:nvPr/>
        </p:nvSpPr>
        <p:spPr>
          <a:xfrm>
            <a:off x="107999" y="193319"/>
            <a:ext cx="9071281" cy="79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90000"/>
              </a:lnSpc>
              <a:defRPr sz="4400"/>
            </a:lvl1pPr>
          </a:lstStyle>
          <a:p>
            <a:pPr/>
            <a:r>
              <a:t>McStas Introduction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ow to implement Monte Carlo methods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How to implement Monte Carlo methods ?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9656" y="2186687"/>
            <a:ext cx="2568512" cy="28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or quasi-random generators =&gt; quasi-Monte-Carlo…"/>
          <p:cNvSpPr txBox="1"/>
          <p:nvPr/>
        </p:nvSpPr>
        <p:spPr>
          <a:xfrm>
            <a:off x="20724" y="2242292"/>
            <a:ext cx="7955605" cy="5495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6223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or quasi-random generators </a:t>
            </a: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=&gt;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quasi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-Monte-Carlo</a:t>
            </a:r>
          </a:p>
          <a:p>
            <a:pPr indent="1816100" defTabSz="457200">
              <a:spcBef>
                <a:spcPts val="27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encounter a probability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&lt; </a:t>
            </a:r>
            <a:r>
              <a:rPr sz="22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&lt; 1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indent="5080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Crude Monte-Carlo (yes/no choice)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shoot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[0,1] </a:t>
            </a:r>
          </a:p>
          <a:p>
            <a:pPr indent="952500" defTabSz="457200"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We keep events that satisfy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&lt; p</a:t>
            </a:r>
          </a:p>
          <a:p>
            <a:pPr indent="952500" defTabSz="457200">
              <a:lnSpc>
                <a:spcPts val="2900"/>
              </a:lnSpc>
              <a:spcBef>
                <a:spcPts val="4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  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low statistics</a:t>
            </a:r>
          </a:p>
          <a:p>
            <a:pPr indent="5080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Importance sampling (fuzzy choice – event weighting)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952500" defTabSz="457200">
              <a:spcBef>
                <a:spcPts val="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Keep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events, no more random number...</a:t>
            </a:r>
          </a:p>
          <a:p>
            <a:pPr indent="952500"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But associate a </a:t>
            </a:r>
            <a:r>
              <a:rPr sz="2400">
                <a:solidFill>
                  <a:srgbClr val="008E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to each of them (we set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x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= p)</a:t>
            </a:r>
          </a:p>
          <a:p>
            <a:pPr indent="952500" defTabSz="457200">
              <a:spcBef>
                <a:spcPts val="29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Retain statistical accuracy (1/÷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</p:txBody>
      </p:sp>
      <p:sp>
        <p:nvSpPr>
          <p:cNvPr id="176" name="Good random generator:…"/>
          <p:cNvSpPr txBox="1"/>
          <p:nvPr/>
        </p:nvSpPr>
        <p:spPr>
          <a:xfrm>
            <a:off x="516566" y="673027"/>
            <a:ext cx="8603999" cy="155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500"/>
              </a:spcBef>
              <a:defRPr sz="3000">
                <a:solidFill>
                  <a:srgbClr val="0433FF"/>
                </a:solidFill>
                <a:effectLst>
                  <a:outerShdw sx="100000" sy="100000" kx="0" ky="0" algn="b" rotWithShape="0" blurRad="38100" dist="635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457200">
              <a:spcBef>
                <a:spcPts val="5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random generator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indent="114300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from thermal electronic noise (hardware)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hen to use Monte Carlo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to use Monte Carlo methods 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525117" y="644032"/>
            <a:ext cx="8656509" cy="2023100"/>
            <a:chOff x="525117" y="639273"/>
            <a:chExt cx="8656507" cy="2023098"/>
          </a:xfrm>
        </p:grpSpPr>
        <p:pic>
          <p:nvPicPr>
            <p:cNvPr id="179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955081" y="1227278"/>
              <a:ext cx="1226545" cy="135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Rectangle"/>
            <p:cNvSpPr txBox="1"/>
            <p:nvPr/>
          </p:nvSpPr>
          <p:spPr>
            <a:xfrm>
              <a:off x="1949531" y="639273"/>
              <a:ext cx="6507324" cy="488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81" name="Dimensionality of phase space must be large (d &gt; 5)…"/>
            <p:cNvSpPr txBox="1"/>
            <p:nvPr/>
          </p:nvSpPr>
          <p:spPr>
            <a:xfrm>
              <a:off x="525117" y="1742782"/>
              <a:ext cx="7645431" cy="91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1500"/>
                </a:spcBef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Dimensionality of phase space must be large (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d</a:t>
              </a: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 &gt; 5)</a:t>
              </a:r>
            </a:p>
            <a:p>
              <a:pPr defTabSz="457200">
                <a:defRPr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200">
                  <a:latin typeface="Times New Roman"/>
                  <a:ea typeface="Times New Roman"/>
                  <a:cs typeface="Times New Roman"/>
                  <a:sym typeface="Times New Roman"/>
                </a:rPr>
                <a:t>Overall complexity is beyond reasonable analytical methods </a:t>
              </a:r>
            </a:p>
          </p:txBody>
        </p:sp>
      </p:grpSp>
      <p:pic>
        <p:nvPicPr>
          <p:cNvPr id="183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9736" y="2734407"/>
            <a:ext cx="1426952" cy="1598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"/>
          <p:cNvGrpSpPr/>
          <p:nvPr/>
        </p:nvGrpSpPr>
        <p:grpSpPr>
          <a:xfrm>
            <a:off x="7925689" y="4722370"/>
            <a:ext cx="1260791" cy="1260791"/>
            <a:chOff x="0" y="0"/>
            <a:chExt cx="1260790" cy="1260790"/>
          </a:xfrm>
        </p:grpSpPr>
        <p:pic>
          <p:nvPicPr>
            <p:cNvPr id="184" name="Image21.png" descr="Image2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0791" cy="1260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π"/>
            <p:cNvSpPr txBox="1"/>
            <p:nvPr/>
          </p:nvSpPr>
          <p:spPr>
            <a:xfrm>
              <a:off x="546680" y="435061"/>
              <a:ext cx="426066" cy="336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457200">
                <a:defRPr i="0" sz="24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i="1" sz="32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i="0" sz="2400">
                  <a:latin typeface="Symbol"/>
                  <a:ea typeface="Symbol"/>
                  <a:cs typeface="Symbol"/>
                  <a:sym typeface="Symbol"/>
                </a:rPr>
                <a:t>p </a:t>
              </a:r>
            </a:p>
          </p:txBody>
        </p:sp>
      </p:grpSp>
      <p:sp>
        <p:nvSpPr>
          <p:cNvPr id="187" name="Number of points for which…"/>
          <p:cNvSpPr txBox="1"/>
          <p:nvPr/>
        </p:nvSpPr>
        <p:spPr>
          <a:xfrm>
            <a:off x="7569848" y="5943808"/>
            <a:ext cx="2425464" cy="7775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Number of points for which </a:t>
            </a:r>
          </a:p>
          <a:p>
            <a:pPr indent="127000" algn="r" defTabSz="457200">
              <a:spcBef>
                <a:spcPts val="3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{ x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+y</a:t>
            </a:r>
            <a:r>
              <a:rPr baseline="31999" sz="14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sz="1400">
                <a:latin typeface="Symbol"/>
                <a:ea typeface="Symbol"/>
                <a:cs typeface="Symbol"/>
                <a:sym typeface="Symbol"/>
              </a:rPr>
              <a:t>£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1, (x,y) </a:t>
            </a:r>
            <a:r>
              <a:rPr i="0" sz="1400">
                <a:latin typeface="Symbol"/>
                <a:ea typeface="Symbol"/>
                <a:cs typeface="Symbol"/>
                <a:sym typeface="Symbol"/>
              </a:rPr>
              <a:t>Î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[0,1] }</a:t>
            </a:r>
          </a:p>
          <a:p>
            <a:pPr indent="127000"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Ratio circle/square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rPr i="0" sz="1800">
                <a:latin typeface="Symbol"/>
                <a:ea typeface="Symbol"/>
                <a:cs typeface="Symbol"/>
                <a:sym typeface="Symbol"/>
              </a:rPr>
              <a:t>p/4 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68399" y="7211439"/>
            <a:ext cx="34000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" name="Each event can be computed easily and independently MC is the 'lazy guy' method – think microscopic…"/>
          <p:cNvSpPr txBox="1"/>
          <p:nvPr/>
        </p:nvSpPr>
        <p:spPr>
          <a:xfrm>
            <a:off x="526799" y="2666182"/>
            <a:ext cx="6864706" cy="189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lnSpc>
                <a:spcPts val="4300"/>
              </a:lnSpc>
              <a:spcBef>
                <a:spcPts val="26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Each event can be computed easily and independently MC is the '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lazy guy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' method – think microscopic</a:t>
            </a:r>
          </a:p>
          <a:p>
            <a:pPr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400" u="sng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 </a:t>
            </a:r>
          </a:p>
        </p:txBody>
      </p:sp>
      <p:sp>
        <p:nvSpPr>
          <p:cNvPr id="190" name="Estimate π from a circle/square (“Buffon needle”)…"/>
          <p:cNvSpPr txBox="1"/>
          <p:nvPr/>
        </p:nvSpPr>
        <p:spPr>
          <a:xfrm>
            <a:off x="707767" y="4563389"/>
            <a:ext cx="6333590" cy="230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Estimate </a:t>
            </a:r>
            <a:r>
              <a:rPr i="0" sz="24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from a circle/square (“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Buffon needle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”)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Area under/inside a curve/volume (integration)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Molecular Dynamics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spin-system phase transitions (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Ising</a:t>
            </a: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 model)</a:t>
            </a:r>
          </a:p>
          <a:p>
            <a:pPr marL="220578" indent="-220578" defTabSz="457200">
              <a:spcBef>
                <a:spcPts val="400"/>
              </a:spcBef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nuclear reactions</a:t>
            </a:r>
          </a:p>
          <a:p>
            <a:pPr marL="220578" indent="-220578" defTabSz="457200">
              <a:buSzPct val="100000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200">
                <a:latin typeface="Times New Roman"/>
                <a:ea typeface="Times New Roman"/>
                <a:cs typeface="Times New Roman"/>
                <a:sym typeface="Times New Roman"/>
              </a:rPr>
              <a:t>ray-tracing (light, particles)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xamples of Monte Carlo progra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Monte Carlo programs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Group"/>
          <p:cNvSpPr txBox="1"/>
          <p:nvPr/>
        </p:nvSpPr>
        <p:spPr>
          <a:xfrm>
            <a:off x="-11746" y="843286"/>
            <a:ext cx="10043792" cy="268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indent="2057400" defTabSz="457200">
              <a:spcBef>
                <a:spcPts val="16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Each time physics takes place (scattering, absorption, …)</a:t>
            </a:r>
            <a:endParaRPr b="1" sz="2300">
              <a:latin typeface="+mn-lt"/>
              <a:ea typeface="+mn-ea"/>
              <a:cs typeface="+mn-cs"/>
              <a:sym typeface="Helvetica Neue"/>
            </a:endParaRP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 random choices are made.  </a:t>
            </a:r>
          </a:p>
        </p:txBody>
      </p:sp>
      <p:sp>
        <p:nvSpPr>
          <p:cNvPr id="195" name="Light ray-tracing: PoV-RAY and others ...…"/>
          <p:cNvSpPr txBox="1"/>
          <p:nvPr/>
        </p:nvSpPr>
        <p:spPr>
          <a:xfrm>
            <a:off x="83310" y="2424206"/>
            <a:ext cx="9412601" cy="463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Light ray-tracing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: PoV-RAY and others ...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reactor simulations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 (neutron transport):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MCNP, Tripoli, GEANT4, FLUKA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Ray-Tracing propagation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b="1" sz="230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McStas &lt;www.mcstas.org&gt;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, Vitess, Restrax, NISP, IDEAS</a:t>
            </a: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Neutrons are described as</a:t>
            </a:r>
            <a:r>
              <a:rPr b="1" sz="2300">
                <a:latin typeface="+mn-lt"/>
                <a:ea typeface="+mn-ea"/>
                <a:cs typeface="+mn-cs"/>
                <a:sym typeface="Helvetica Neue"/>
              </a:rPr>
              <a:t> (r, v, s, t)</a:t>
            </a: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, and are transported along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44500"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instrument models. </a:t>
            </a:r>
          </a:p>
          <a:p>
            <a:pPr indent="444500" defTabSz="457200">
              <a:spcBef>
                <a:spcPts val="2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Propagation simply uses Newton rules, incl. gravitation.</a:t>
            </a:r>
          </a:p>
          <a:p>
            <a:pPr defTabSz="457200">
              <a:spcBef>
                <a:spcPts val="200"/>
              </a:spcBef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X-ray tracing</a:t>
            </a:r>
          </a:p>
          <a:p>
            <a:pPr indent="444500" defTabSz="457200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300">
                <a:latin typeface="Times New Roman"/>
                <a:ea typeface="Times New Roman"/>
                <a:cs typeface="Times New Roman"/>
                <a:sym typeface="Times New Roman"/>
              </a:rPr>
              <a:t>Shadow, McXtrace, RAY,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Monte Carlo techn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 Carlo techniques</a:t>
            </a:r>
          </a:p>
        </p:txBody>
      </p:sp>
      <p:sp>
        <p:nvSpPr>
          <p:cNvPr id="198" name="Los Alamos has since then developed and perfected many different monte carlo codes leading to what is today known as the codes MCNP5 and MCNPX…"/>
          <p:cNvSpPr txBox="1"/>
          <p:nvPr>
            <p:ph type="body" idx="1"/>
          </p:nvPr>
        </p:nvSpPr>
        <p:spPr>
          <a:xfrm>
            <a:off x="36079" y="1440781"/>
            <a:ext cx="7889311" cy="5577842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Los Alamos has since then developed and perfected many different monte carlo codes leading to what is today known as the codes MCNP5 and MCNPX</a:t>
            </a:r>
          </a:p>
          <a:p>
            <a:pPr>
              <a:defRPr sz="1800"/>
            </a:pPr>
            <a:r>
              <a:t>State of the art is MCNPX (or soon the merged MCNP6 code) that features numerous (even exotic) particles</a:t>
            </a:r>
          </a:p>
          <a:p>
            <a:pPr>
              <a:defRPr sz="1800"/>
            </a:pPr>
            <a:r>
              <a:t>MCNP was originally Monte Carlo Neutron Photon, later N-Particle</a:t>
            </a:r>
          </a:p>
          <a:p>
            <a:pPr>
              <a:defRPr sz="1800"/>
            </a:pPr>
            <a:r>
              <a:t>Mainly used for high-energy particle descriptions in weapons, power reactors and routinely used for estimating dose rates and needed shielding</a:t>
            </a:r>
          </a:p>
          <a:p>
            <a:pPr>
              <a:defRPr sz="1800"/>
            </a:pPr>
            <a:r>
              <a:t>Does not to date handle coherent scattering of neutrons due to the focus on high energies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0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7923" y="4893242"/>
            <a:ext cx="2067499" cy="205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11" y="4754647"/>
            <a:ext cx="2949638" cy="23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997" y="4754647"/>
            <a:ext cx="3504384" cy="23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ay-tracing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Ray-tracing methods</a:t>
            </a:r>
          </a:p>
        </p:txBody>
      </p:sp>
      <p:sp>
        <p:nvSpPr>
          <p:cNvPr id="205" name="When neutrons move in “free space”, we use ray-tracing - but in most cases in direction source -&gt; detector…"/>
          <p:cNvSpPr txBox="1"/>
          <p:nvPr>
            <p:ph type="body" idx="1"/>
          </p:nvPr>
        </p:nvSpPr>
        <p:spPr>
          <a:xfrm>
            <a:off x="10679" y="1440781"/>
            <a:ext cx="8149710" cy="5577842"/>
          </a:xfrm>
          <a:prstGeom prst="rect">
            <a:avLst/>
          </a:prstGeom>
        </p:spPr>
        <p:txBody>
          <a:bodyPr/>
          <a:lstStyle/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When neutrons move in “free space”, we use ray-tracing - but in most cases in direction source -&gt; detector</a:t>
            </a:r>
          </a:p>
          <a:p>
            <a:pPr marL="150876" indent="-150876" defTabSz="603504">
              <a:spcBef>
                <a:spcPts val="600"/>
              </a:spcBef>
              <a:defRPr sz="2112"/>
            </a:pPr>
            <a:r>
              <a:t>Of course parabolas rather than straight lines are uses to implement gravity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7" name="800px-Ray_trace_diagram.svg.png" descr="800px-Ray_trace_diagra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616" y="1667743"/>
            <a:ext cx="6294624" cy="418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Elements of Monte-Carlo raytra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Elements of Monte-Carlo raytracing</a:t>
            </a:r>
          </a:p>
        </p:txBody>
      </p:sp>
      <p:sp>
        <p:nvSpPr>
          <p:cNvPr id="210" name="Instrument Monte Carlo methods implement coherent scattering effects…"/>
          <p:cNvSpPr txBox="1"/>
          <p:nvPr>
            <p:ph type="body" idx="1"/>
          </p:nvPr>
        </p:nvSpPr>
        <p:spPr>
          <a:xfrm>
            <a:off x="163079" y="1440781"/>
            <a:ext cx="7899877" cy="5577842"/>
          </a:xfrm>
          <a:prstGeom prst="rect">
            <a:avLst/>
          </a:prstGeom>
        </p:spPr>
        <p:txBody>
          <a:bodyPr/>
          <a:lstStyle/>
          <a:p>
            <a:pPr marL="137160" indent="-137160" defTabSz="548640">
              <a:spcBef>
                <a:spcPts val="600"/>
              </a:spcBef>
              <a:defRPr sz="1920"/>
            </a:pPr>
            <a:r>
              <a:t>Instrument Monte Carlo methods implement coherent scattering effects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deterministic propagation where this can be done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Monte Carlo sampling of “complicated” distributions and stochastic processes and multiple outcomes with known probabilities are involved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- I.e. inside scattering matter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Uses the particle-wave duality of the neutron to switch back and forward between deterministic ray tracing and Monte Carlo approach</a:t>
            </a: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</a:p>
          <a:p>
            <a:pPr marL="137160" indent="-137160" defTabSz="548640">
              <a:spcBef>
                <a:spcPts val="600"/>
              </a:spcBef>
              <a:defRPr sz="1920"/>
            </a:pPr>
            <a:r>
              <a:t>Result: A realistic and efficient transport of neutrons in the thermal and cold range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3101" y="3726594"/>
            <a:ext cx="5298406" cy="24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omponents of neutron instru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Components of neutron instruments</a:t>
            </a:r>
          </a:p>
        </p:txBody>
      </p:sp>
      <p:sp>
        <p:nvSpPr>
          <p:cNvPr id="21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7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206" y="1636933"/>
            <a:ext cx="5940414" cy="584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Moderators... (Where McStas start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Moderators... (Where McStas starts)</a:t>
            </a:r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Moderator_desc.pdf" descr="Moderator_desc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249" y="1593949"/>
            <a:ext cx="8959196" cy="490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2342.jpg" descr="IMG_23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316" y="1240890"/>
            <a:ext cx="7672648" cy="575589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Neutron gu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Neutron guides</a:t>
            </a:r>
          </a:p>
        </p:txBody>
      </p:sp>
      <p:sp>
        <p:nvSpPr>
          <p:cNvPr id="22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ollimators &amp; sli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Collimators &amp; slits</a:t>
            </a:r>
          </a:p>
        </p:txBody>
      </p:sp>
      <p:sp>
        <p:nvSpPr>
          <p:cNvPr id="23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810" y="1874366"/>
            <a:ext cx="3320728" cy="2700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Apr2011_radial_collimator.png" descr="Apr2011_radial_collima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181" y="1866986"/>
            <a:ext cx="5150136" cy="271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B_C80_AIR.png" descr="IB_C80_A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392" y="4922056"/>
            <a:ext cx="2218645" cy="214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</a:t>
            </a:r>
          </a:p>
        </p:txBody>
      </p:sp>
      <p:sp>
        <p:nvSpPr>
          <p:cNvPr id="97" name="A (very) brief introduction to neutrons, Monte Carlo &amp; raytracing…"/>
          <p:cNvSpPr txBox="1"/>
          <p:nvPr>
            <p:ph type="body" idx="1"/>
          </p:nvPr>
        </p:nvSpPr>
        <p:spPr>
          <a:xfrm>
            <a:off x="163079" y="1440781"/>
            <a:ext cx="7718109" cy="5577842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(very) brief introduction to neutrons, Monte Carlo &amp; raytracing 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of neutron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How McStas works under the hood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Components and instruments</a:t>
            </a:r>
          </a:p>
          <a:p>
            <a:pPr marL="217170" indent="-217170" defTabSz="868680">
              <a:spcBef>
                <a:spcPts val="900"/>
              </a:spcBef>
              <a:defRPr sz="3040"/>
            </a:pPr>
          </a:p>
          <a:p>
            <a:pPr marL="217170" indent="-217170" defTabSz="868680">
              <a:spcBef>
                <a:spcPts val="900"/>
              </a:spcBef>
              <a:defRPr sz="3040"/>
            </a:pPr>
            <a:r>
              <a:t>A demo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DiskChop1.pdf" descr="DiskChop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233" y="1417797"/>
            <a:ext cx="5321144" cy="5091783"/>
          </a:xfrm>
          <a:prstGeom prst="rect">
            <a:avLst/>
          </a:prstGeom>
          <a:ln w="3175"/>
        </p:spPr>
      </p:pic>
      <p:pic>
        <p:nvPicPr>
          <p:cNvPr id="237" name="r&amp;d2-2.jpg" descr="r&amp;d2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4102" y="2790919"/>
            <a:ext cx="4329952" cy="3247464"/>
          </a:xfrm>
          <a:prstGeom prst="rect">
            <a:avLst/>
          </a:prstGeom>
          <a:ln w="3175"/>
        </p:spPr>
      </p:pic>
      <p:sp>
        <p:nvSpPr>
          <p:cNvPr id="238" name="Disk Chopp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Disk Choppers</a:t>
            </a:r>
          </a:p>
        </p:txBody>
      </p:sp>
      <p:sp>
        <p:nvSpPr>
          <p:cNvPr id="2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Velocity selec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Velocity selector</a:t>
            </a:r>
          </a:p>
        </p:txBody>
      </p:sp>
      <p:sp>
        <p:nvSpPr>
          <p:cNvPr id="24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" name="Figure5_RHS_WEB.png" descr="Figure5_RHS_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8796" y="3003413"/>
            <a:ext cx="3484929" cy="332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Figure5_centre_WEB.png" descr="Figure5_centre_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051" y="3003413"/>
            <a:ext cx="4442396" cy="331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FermiChop.pdf" descr="FermiCh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121" y="1579659"/>
            <a:ext cx="9447140" cy="5261512"/>
          </a:xfrm>
          <a:prstGeom prst="rect">
            <a:avLst/>
          </a:prstGeom>
          <a:ln w="3175"/>
        </p:spPr>
      </p:pic>
      <p:sp>
        <p:nvSpPr>
          <p:cNvPr id="249" name="Fermi Chopp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Fermi Choppers</a:t>
            </a:r>
          </a:p>
        </p:txBody>
      </p:sp>
      <p:sp>
        <p:nvSpPr>
          <p:cNvPr id="25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rystal monochromators (and analyzer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3816">
              <a:defRPr sz="3916"/>
            </a:lvl1pPr>
          </a:lstStyle>
          <a:p>
            <a:pPr/>
            <a:r>
              <a:t>Crystal monochromators (and analyzers)</a:t>
            </a:r>
          </a:p>
        </p:txBody>
      </p:sp>
      <p:sp>
        <p:nvSpPr>
          <p:cNvPr id="25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37744f0177.png" descr="37744f0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894" y="2632158"/>
            <a:ext cx="3136244" cy="349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607" y="2572478"/>
            <a:ext cx="4626881" cy="3471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otassium_Humate_Shiny_Powder.tiff" descr="Potassium_Humate_Shiny_Powd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5102" y="1362202"/>
            <a:ext cx="3866238" cy="217692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amples studied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Samples studied...</a:t>
            </a:r>
          </a:p>
        </p:txBody>
      </p:sp>
      <p:sp>
        <p:nvSpPr>
          <p:cNvPr id="26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lsco.png" descr="ls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274" y="1266120"/>
            <a:ext cx="2317130" cy="2870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ans1_micelle.png" descr="sans1_mice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9433" y="1266120"/>
            <a:ext cx="2213819" cy="2228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TerminalScreenSnapz001.mov" descr="TerminalScreenSnapz00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4199233" y="4478318"/>
            <a:ext cx="4722814" cy="2582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ng" descr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413" y="4518931"/>
            <a:ext cx="2398304" cy="2348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99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LET_detectors_ISIS_250_tcm18-212607.png" descr="LET_detectors_ISIS_250_tcm18-2126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5" y="1183700"/>
            <a:ext cx="2750425" cy="413663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etecto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</p:txBody>
      </p:sp>
      <p:sp>
        <p:nvSpPr>
          <p:cNvPr id="270" name="x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x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2" name="1-s2.0-S0273117712001810-gr5.png" descr="1-s2.0-S0273117712001810-gr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000" y="4967249"/>
            <a:ext cx="3933218" cy="2309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2d1f7a48b7.png" descr="2d1f7a48b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8230" y="1266120"/>
            <a:ext cx="4704820" cy="335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5363" y="4493007"/>
            <a:ext cx="3573152" cy="2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McStas 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77" name="Flexible, general simulation utility for neutron scattering experi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Flexible, general simulation utility for neutron scattering experiments.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Original design for Monte carlo Simulation of triple axis spectrometers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Developed at DTU Physics, ILL, PSI, Uni CPH, ESS DMSC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V. 1.0 by K Nielsen &amp; K Lefmann (1998) RISØ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Currently 2.5+1 people full time plus students</a:t>
            </a:r>
          </a:p>
        </p:txBody>
      </p:sp>
      <p:pic>
        <p:nvPicPr>
          <p:cNvPr id="278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12332" y="1284766"/>
            <a:ext cx="1003598" cy="96899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2" name="Group"/>
          <p:cNvGrpSpPr/>
          <p:nvPr/>
        </p:nvGrpSpPr>
        <p:grpSpPr>
          <a:xfrm>
            <a:off x="7795816" y="2599185"/>
            <a:ext cx="1071701" cy="552408"/>
            <a:chOff x="-440" y="21469"/>
            <a:chExt cx="1071700" cy="552406"/>
          </a:xfrm>
        </p:grpSpPr>
        <p:sp>
          <p:nvSpPr>
            <p:cNvPr id="280" name="Rectangle"/>
            <p:cNvSpPr/>
            <p:nvPr/>
          </p:nvSpPr>
          <p:spPr>
            <a:xfrm>
              <a:off x="0" y="21469"/>
              <a:ext cx="1070820" cy="552407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81" name="GNU GPL license…"/>
            <p:cNvSpPr txBox="1"/>
            <p:nvPr/>
          </p:nvSpPr>
          <p:spPr>
            <a:xfrm>
              <a:off x="-441" y="35834"/>
              <a:ext cx="1071701" cy="52367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1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100"/>
              </a:pPr>
              <a:r>
                <a:t>Open Source</a:t>
              </a:r>
            </a:p>
          </p:txBody>
        </p:sp>
      </p:grpSp>
      <p:sp>
        <p:nvSpPr>
          <p:cNvPr id="283" name="mcstas-users@mcstas.org mailinglist"/>
          <p:cNvSpPr txBox="1"/>
          <p:nvPr/>
        </p:nvSpPr>
        <p:spPr>
          <a:xfrm>
            <a:off x="4717191" y="6585843"/>
            <a:ext cx="5069645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mcstas-users@mcstas.org</a:t>
            </a:r>
            <a:r>
              <a:t> mailinglist</a:t>
            </a:r>
          </a:p>
        </p:txBody>
      </p:sp>
      <p:sp>
        <p:nvSpPr>
          <p:cNvPr id="284" name="Project website at…"/>
          <p:cNvSpPr txBox="1"/>
          <p:nvPr/>
        </p:nvSpPr>
        <p:spPr>
          <a:xfrm>
            <a:off x="1231112" y="6526353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85" name="McStas_Website.png" descr="McStas_Webs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2868" y="3672858"/>
            <a:ext cx="3417597" cy="268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McStas Int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Introduction</a:t>
            </a:r>
          </a:p>
        </p:txBody>
      </p:sp>
      <p:sp>
        <p:nvSpPr>
          <p:cNvPr id="288" name="Flexible, general simulation utility for neutron scattering experi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4027" indent="-224027" defTabSz="896111">
              <a:spcBef>
                <a:spcPts val="900"/>
              </a:spcBef>
              <a:defRPr sz="3136"/>
            </a:pPr>
            <a:r>
              <a:t>Flexible, general simulation utility for neutron scattering experiments.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Original design for Monte carlo Simulation of triple axis spectrometers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Developed at RISØ DTU, KU and ILL, Grenoble.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V. 1.0 by K Nielsen &amp; K Lefmann (1998)</a:t>
            </a:r>
          </a:p>
          <a:p>
            <a:pPr marL="224027" indent="-224027" defTabSz="896111">
              <a:spcBef>
                <a:spcPts val="900"/>
              </a:spcBef>
              <a:defRPr sz="3136"/>
            </a:pPr>
          </a:p>
          <a:p>
            <a:pPr marL="224027" indent="-224027" defTabSz="896111">
              <a:spcBef>
                <a:spcPts val="900"/>
              </a:spcBef>
              <a:defRPr sz="3136"/>
            </a:pPr>
            <a:r>
              <a:t>Currently 2.5+1 people full time plus students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4"/>
          <p:cNvSpPr txBox="1"/>
          <p:nvPr/>
        </p:nvSpPr>
        <p:spPr>
          <a:xfrm>
            <a:off x="941206" y="7340456"/>
            <a:ext cx="127001" cy="14021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buClr>
                <a:srgbClr val="9A9A9A"/>
              </a:buClr>
              <a:defRPr sz="9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293" name="Group"/>
          <p:cNvGrpSpPr/>
          <p:nvPr/>
        </p:nvGrpSpPr>
        <p:grpSpPr>
          <a:xfrm>
            <a:off x="3107474" y="3413123"/>
            <a:ext cx="1350430" cy="649387"/>
            <a:chOff x="0" y="0"/>
            <a:chExt cx="1350428" cy="649386"/>
          </a:xfrm>
        </p:grpSpPr>
        <p:sp>
          <p:nvSpPr>
            <p:cNvPr id="291" name="Rectangle"/>
            <p:cNvSpPr/>
            <p:nvPr/>
          </p:nvSpPr>
          <p:spPr>
            <a:xfrm>
              <a:off x="0" y="149843"/>
              <a:ext cx="1324116" cy="355706"/>
            </a:xfrm>
            <a:prstGeom prst="rect">
              <a:avLst/>
            </a:prstGeom>
            <a:noFill/>
            <a:ln w="12700" cap="flat">
              <a:solidFill>
                <a:srgbClr val="008AD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31485" marR="31485" defTabSz="348061">
                <a:lnSpc>
                  <a:spcPct val="93000"/>
                </a:lnSpc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2" name="GNU GPL license…"/>
            <p:cNvSpPr txBox="1"/>
            <p:nvPr/>
          </p:nvSpPr>
          <p:spPr>
            <a:xfrm>
              <a:off x="18359" y="0"/>
              <a:ext cx="1332070" cy="649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379" tIns="7379" rIns="7379" bIns="7379" numCol="1" anchor="t">
              <a:noAutofit/>
            </a:bodyPr>
            <a:lstStyle/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000">
                  <a:latin typeface="Verdana"/>
                  <a:ea typeface="Verdana"/>
                  <a:cs typeface="Verdana"/>
                  <a:sym typeface="Verdana"/>
                </a:rPr>
                <a:t> GNU GPL license</a:t>
              </a:r>
              <a:endParaRPr sz="1000">
                <a:latin typeface="Verdana"/>
                <a:ea typeface="Verdana"/>
                <a:cs typeface="Verdana"/>
                <a:sym typeface="Verdana"/>
              </a:endParaRPr>
            </a:p>
            <a:p>
              <a:pPr marL="4106" marR="4106" defTabSz="348061">
                <a:lnSpc>
                  <a:spcPct val="96000"/>
                </a:lnSpc>
                <a:buClr>
                  <a:srgbClr val="000000"/>
                </a:buClr>
                <a:buFont typeface="Wingdings"/>
                <a:tabLst>
                  <a:tab pos="393700" algn="l"/>
                  <a:tab pos="787400" algn="l"/>
                  <a:tab pos="990600" algn="l"/>
                </a:tabLst>
                <a:defRPr sz="1000"/>
              </a:pPr>
              <a:r>
                <a:t>Open Source</a:t>
              </a:r>
            </a:p>
          </p:txBody>
        </p:sp>
      </p:grpSp>
      <p:sp>
        <p:nvSpPr>
          <p:cNvPr id="294" name="neutron-mc@risoe.dk mailinglist"/>
          <p:cNvSpPr txBox="1"/>
          <p:nvPr/>
        </p:nvSpPr>
        <p:spPr>
          <a:xfrm>
            <a:off x="4659200" y="6092920"/>
            <a:ext cx="4287430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neutron-mc@risoe.dk</a:t>
            </a:r>
            <a:r>
              <a:t> mailinglist</a:t>
            </a:r>
          </a:p>
        </p:txBody>
      </p:sp>
      <p:sp>
        <p:nvSpPr>
          <p:cNvPr id="295" name="Project website at…"/>
          <p:cNvSpPr txBox="1"/>
          <p:nvPr/>
        </p:nvSpPr>
        <p:spPr>
          <a:xfrm>
            <a:off x="1279438" y="5881377"/>
            <a:ext cx="34609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/>
          <a:p>
            <a:pPr>
              <a:buClr>
                <a:srgbClr val="000000"/>
              </a:buClr>
            </a:pPr>
            <a:r>
              <a:t>Project website at</a:t>
            </a:r>
          </a:p>
          <a:p>
            <a:pPr>
              <a:buClr>
                <a:srgbClr val="000000"/>
              </a:buCl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http://www.mcstas.org</a:t>
            </a:r>
          </a:p>
        </p:txBody>
      </p:sp>
      <p:pic>
        <p:nvPicPr>
          <p:cNvPr id="296" name="McStas_Website.png" descr="McStas_Website.png"/>
          <p:cNvPicPr>
            <a:picLocks noChangeAspect="1"/>
          </p:cNvPicPr>
          <p:nvPr/>
        </p:nvPicPr>
        <p:blipFill>
          <a:blip r:embed="rId4">
            <a:alphaModFix amt="20000"/>
            <a:extLst/>
          </a:blip>
          <a:stretch>
            <a:fillRect/>
          </a:stretch>
        </p:blipFill>
        <p:spPr>
          <a:xfrm>
            <a:off x="5987491" y="2767272"/>
            <a:ext cx="3642933" cy="286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McXtrace_page.png" descr="McXtrace_p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600" y="1272530"/>
            <a:ext cx="8348824" cy="600478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McXtrace - since jan 2009 similar for X-rays"/>
          <p:cNvSpPr txBox="1"/>
          <p:nvPr/>
        </p:nvSpPr>
        <p:spPr>
          <a:xfrm>
            <a:off x="148663" y="69864"/>
            <a:ext cx="11018771" cy="75915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buClr>
                <a:srgbClr val="000000"/>
              </a:buClr>
              <a:defRPr sz="2600"/>
            </a:lvl1pPr>
          </a:lstStyle>
          <a:p>
            <a:pPr/>
            <a:r>
              <a:t>McXtrace - since jan 2009 similar for X-rays</a:t>
            </a:r>
          </a:p>
        </p:txBody>
      </p:sp>
      <p:sp>
        <p:nvSpPr>
          <p:cNvPr id="299" name="Synergy, knowledge transfer, shared infrastructure"/>
          <p:cNvSpPr txBox="1"/>
          <p:nvPr/>
        </p:nvSpPr>
        <p:spPr>
          <a:xfrm>
            <a:off x="1404217" y="6578148"/>
            <a:ext cx="7047323" cy="28041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3414" indent="-103414" defTabSz="1003597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600"/>
            </a:lvl1pPr>
          </a:lstStyle>
          <a:p>
            <a:pPr/>
            <a:r>
              <a:t> Synergy, knowledge transfer, shared infrastructure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amCharts-1.pdf" descr="amChar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" y="1139120"/>
            <a:ext cx="10060438" cy="6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Used in many pla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Used in many places</a:t>
            </a:r>
          </a:p>
        </p:txBody>
      </p:sp>
      <p:sp>
        <p:nvSpPr>
          <p:cNvPr id="30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0450" y="2276231"/>
            <a:ext cx="1062659" cy="571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ogoill.pdf" descr="logoil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1839" y="3712502"/>
            <a:ext cx="468021" cy="447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SI-Logo_trans.png" descr="PSI-Logo_tran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4571" y="3431111"/>
            <a:ext cx="582557" cy="213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3" y="3974400"/>
            <a:ext cx="1107771" cy="29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61" y="4379536"/>
            <a:ext cx="1225246" cy="63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3912" y="6347109"/>
            <a:ext cx="582557" cy="7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7701" y="5159254"/>
            <a:ext cx="850451" cy="77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631" y="5165568"/>
            <a:ext cx="977155" cy="44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9832" y="6243445"/>
            <a:ext cx="990954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79721" y="4379536"/>
            <a:ext cx="843845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453192" y="4331177"/>
            <a:ext cx="478198" cy="163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505474" y="4588018"/>
            <a:ext cx="373633" cy="21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645778" y="3331934"/>
            <a:ext cx="267687" cy="264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955953" y="3436669"/>
            <a:ext cx="478198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55574" y="3111090"/>
            <a:ext cx="37613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042241" y="6671971"/>
            <a:ext cx="850450" cy="4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43124" y="4169147"/>
            <a:ext cx="893312" cy="37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483184" y="4712253"/>
            <a:ext cx="694564" cy="34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034483" y="4425152"/>
            <a:ext cx="694564" cy="223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What is McStas used for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McStas used for?</a:t>
            </a:r>
          </a:p>
        </p:txBody>
      </p:sp>
      <p:sp>
        <p:nvSpPr>
          <p:cNvPr id="326" name="Instrumentat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Instrumentation</a:t>
            </a:r>
          </a:p>
          <a:p>
            <a:pPr>
              <a:defRPr sz="2900"/>
            </a:pPr>
            <a:r>
              <a:t>Planning</a:t>
            </a:r>
          </a:p>
          <a:p>
            <a:pPr>
              <a:defRPr sz="2900"/>
            </a:pPr>
            <a:r>
              <a:t>Construction</a:t>
            </a:r>
          </a:p>
          <a:p>
            <a:pPr>
              <a:defRPr sz="2900"/>
            </a:pPr>
            <a:r>
              <a:t>Virtual experiments</a:t>
            </a:r>
          </a:p>
          <a:p>
            <a:pPr>
              <a:defRPr sz="2900"/>
            </a:pPr>
            <a:r>
              <a:t>Data analysis</a:t>
            </a:r>
          </a:p>
          <a:p>
            <a:pPr>
              <a:defRPr sz="2900"/>
            </a:pPr>
            <a:r>
              <a:t>Teaching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31" name="Group"/>
          <p:cNvGrpSpPr/>
          <p:nvPr/>
        </p:nvGrpSpPr>
        <p:grpSpPr>
          <a:xfrm>
            <a:off x="445566" y="5431234"/>
            <a:ext cx="4538327" cy="1846727"/>
            <a:chOff x="0" y="0"/>
            <a:chExt cx="4538326" cy="1846726"/>
          </a:xfrm>
        </p:grpSpPr>
        <p:pic>
          <p:nvPicPr>
            <p:cNvPr id="328" name="image.png" descr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6131" y="245177"/>
              <a:ext cx="1742196" cy="1509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9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324" y="116146"/>
              <a:ext cx="1858342" cy="1730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ng" descr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22749" cy="18330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2" name="(KU, DTU)"/>
          <p:cNvSpPr txBox="1"/>
          <p:nvPr/>
        </p:nvSpPr>
        <p:spPr>
          <a:xfrm>
            <a:off x="1145225" y="4619501"/>
            <a:ext cx="273775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48061">
              <a:lnSpc>
                <a:spcPct val="93000"/>
              </a:lnSpc>
              <a:buClr>
                <a:srgbClr val="000000"/>
              </a:buClr>
              <a:buFont typeface="Wingdings"/>
              <a:tabLst>
                <a:tab pos="393700" algn="l"/>
                <a:tab pos="787400" algn="l"/>
                <a:tab pos="1193800" algn="l"/>
                <a:tab pos="1231900" algn="l"/>
              </a:tabLst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(KU, DTU)</a:t>
            </a:r>
          </a:p>
        </p:txBody>
      </p:sp>
      <p:sp>
        <p:nvSpPr>
          <p:cNvPr id="333" name="Arrow"/>
          <p:cNvSpPr/>
          <p:nvPr/>
        </p:nvSpPr>
        <p:spPr>
          <a:xfrm rot="234512">
            <a:off x="2686857" y="2011991"/>
            <a:ext cx="1874580" cy="191866"/>
          </a:xfrm>
          <a:prstGeom prst="rightArrow">
            <a:avLst>
              <a:gd name="adj1" fmla="val 32632"/>
              <a:gd name="adj2" fmla="val 153846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4" name="Arrow"/>
          <p:cNvSpPr/>
          <p:nvPr/>
        </p:nvSpPr>
        <p:spPr>
          <a:xfrm rot="291414">
            <a:off x="3782404" y="3325578"/>
            <a:ext cx="1712020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5" name="Arrow"/>
          <p:cNvSpPr/>
          <p:nvPr/>
        </p:nvSpPr>
        <p:spPr>
          <a:xfrm rot="880237">
            <a:off x="2981799" y="4021699"/>
            <a:ext cx="1712021" cy="214003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6" name="Arrow"/>
          <p:cNvSpPr/>
          <p:nvPr/>
        </p:nvSpPr>
        <p:spPr>
          <a:xfrm rot="5349631">
            <a:off x="670677" y="4919653"/>
            <a:ext cx="863390" cy="214004"/>
          </a:xfrm>
          <a:prstGeom prst="rightArrow">
            <a:avLst>
              <a:gd name="adj1" fmla="val 32000"/>
              <a:gd name="adj2" fmla="val 1517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7" name="XESS_chopper_and_elliptic_guide.png" descr="XESS_chopper_and_elliptic_gui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795" y="1665285"/>
            <a:ext cx="2283426" cy="1554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XESS_sample_region_plus_detector.png" descr="XESS_sample_region_plus_detecto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45231" y="1313532"/>
            <a:ext cx="2462278" cy="167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jpg" descr="imag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89061" y="3054241"/>
            <a:ext cx="2572828" cy="174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.jpg" descr="image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15422" y="4511059"/>
            <a:ext cx="2649204" cy="2759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age.png" descr="image.png"/>
          <p:cNvPicPr>
            <a:picLocks noChangeAspect="0"/>
          </p:cNvPicPr>
          <p:nvPr/>
        </p:nvPicPr>
        <p:blipFill>
          <a:blip r:embed="rId9">
            <a:extLst/>
          </a:blip>
          <a:srcRect l="7838" t="23248" r="65489" b="56762"/>
          <a:stretch>
            <a:fillRect/>
          </a:stretch>
        </p:blipFill>
        <p:spPr>
          <a:xfrm>
            <a:off x="6126842" y="3740868"/>
            <a:ext cx="703509" cy="5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age.png" descr="image.png"/>
          <p:cNvPicPr>
            <a:picLocks noChangeAspect="0"/>
          </p:cNvPicPr>
          <p:nvPr/>
        </p:nvPicPr>
        <p:blipFill>
          <a:blip r:embed="rId10">
            <a:extLst/>
          </a:blip>
          <a:srcRect l="7548" t="18751" r="65811" b="59535"/>
          <a:stretch>
            <a:fillRect/>
          </a:stretch>
        </p:blipFill>
        <p:spPr>
          <a:xfrm>
            <a:off x="6126842" y="3174371"/>
            <a:ext cx="703508" cy="562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McStas: Neutrons, Monte Carlo &amp; ray-tra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03504">
              <a:defRPr sz="2904"/>
            </a:pPr>
          </a:p>
          <a:p>
            <a:pPr defTabSz="603504">
              <a:defRPr sz="2904"/>
            </a:pPr>
            <a:r>
              <a:t>McStas: </a:t>
            </a:r>
            <a:r>
              <a:rPr b="1"/>
              <a:t>Neutrons</a:t>
            </a:r>
            <a:r>
              <a:t>, Monte Carlo &amp; ray-tracing</a:t>
            </a:r>
          </a:p>
        </p:txBody>
      </p:sp>
      <p:sp>
        <p:nvSpPr>
          <p:cNvPr id="10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" name="PreviewScreenSnapz002.pdf" descr="PreviewScreenSnapz0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859" y="1683071"/>
            <a:ext cx="2570656" cy="582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8618" y="1841966"/>
            <a:ext cx="3246935" cy="413246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ubatomic particle discovered by…"/>
          <p:cNvSpPr txBox="1"/>
          <p:nvPr/>
        </p:nvSpPr>
        <p:spPr>
          <a:xfrm>
            <a:off x="3630275" y="6438162"/>
            <a:ext cx="4996062" cy="94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9517" tIns="29517" rIns="29517" bIns="29517">
            <a:spAutoFit/>
          </a:bodyPr>
          <a:lstStyle/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Subatomic particle discovered by</a:t>
            </a:r>
          </a:p>
          <a:p>
            <a:pPr algn="r" defTabSz="501798">
              <a:defRPr sz="3100">
                <a:latin typeface="Gill Sans"/>
                <a:ea typeface="Gill Sans"/>
                <a:cs typeface="Gill Sans"/>
                <a:sym typeface="Gill Sans"/>
              </a:defRPr>
            </a:pPr>
            <a:r>
              <a:t>Sir James Chadwick, 1932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esign and optimization of instruments"/>
          <p:cNvSpPr txBox="1"/>
          <p:nvPr/>
        </p:nvSpPr>
        <p:spPr>
          <a:xfrm>
            <a:off x="810222" y="171939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lvl1pPr>
          </a:lstStyle>
          <a:p>
            <a:pPr/>
            <a:r>
              <a:t>Design and optimization of instruments</a:t>
            </a:r>
          </a:p>
        </p:txBody>
      </p:sp>
      <p:pic>
        <p:nvPicPr>
          <p:cNvPr id="345" name="XESS_chopper_and_elliptic_guide.png" descr="XESS_chopper_and_elliptic_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348" y="2191680"/>
            <a:ext cx="3071674" cy="209129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Instrumen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Instrumentation</a:t>
            </a:r>
          </a:p>
        </p:txBody>
      </p:sp>
      <p:pic>
        <p:nvPicPr>
          <p:cNvPr id="347" name="XESS_sample_region_plus_detector.png" descr="XESS_sample_region_plus_det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1273" y="2199059"/>
            <a:ext cx="3038254" cy="206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SD.pdf" descr="PS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7806" y="4575224"/>
            <a:ext cx="2963425" cy="2289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OverviewPlot.pdf" descr="OverviewPlot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398" y="4656397"/>
            <a:ext cx="2759894" cy="21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Scan.png" descr="Sca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1220" y="4803985"/>
            <a:ext cx="2753365" cy="162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Virtual experiments (VE) (definition: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Virtual experiments (VE)</a:t>
            </a:r>
          </a:p>
          <a:p>
            <a:pPr>
              <a:defRPr sz="1200"/>
            </a:pPr>
            <a:r>
              <a:t>(definition:)</a:t>
            </a:r>
          </a:p>
        </p:txBody>
      </p:sp>
      <p:pic>
        <p:nvPicPr>
          <p:cNvPr id="35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777" y="3299236"/>
            <a:ext cx="4088186" cy="2996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238" y="3317452"/>
            <a:ext cx="4198876" cy="2981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rcRect l="7838" t="23224" r="65569" b="56893"/>
          <a:stretch>
            <a:fillRect/>
          </a:stretch>
        </p:blipFill>
        <p:spPr>
          <a:xfrm>
            <a:off x="7181844" y="1523414"/>
            <a:ext cx="1586571" cy="142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rcRect l="7548" t="18751" r="65883" b="59651"/>
          <a:stretch>
            <a:fillRect/>
          </a:stretch>
        </p:blipFill>
        <p:spPr>
          <a:xfrm>
            <a:off x="5583744" y="1525952"/>
            <a:ext cx="1593951" cy="1424224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P. Willendrup, Risø DTU; Uwe Filges, L. Keller, PSI"/>
          <p:cNvSpPr txBox="1"/>
          <p:nvPr/>
        </p:nvSpPr>
        <p:spPr>
          <a:xfrm>
            <a:off x="3472041" y="6730007"/>
            <a:ext cx="2779887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Willendrup, Risø DTU; Uwe Filges, L. Keller, PSI</a:t>
            </a:r>
          </a:p>
        </p:txBody>
      </p:sp>
      <p:sp>
        <p:nvSpPr>
          <p:cNvPr id="359" name="A. Daud-Aladine, ISIS"/>
          <p:cNvSpPr txBox="1"/>
          <p:nvPr/>
        </p:nvSpPr>
        <p:spPr>
          <a:xfrm>
            <a:off x="6578766" y="2944378"/>
            <a:ext cx="1260078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A. Daud-Aladine, ISIS</a:t>
            </a:r>
          </a:p>
        </p:txBody>
      </p:sp>
      <p:sp>
        <p:nvSpPr>
          <p:cNvPr id="360" name="Simulation of a complete experim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200"/>
            </a:pPr>
            <a:r>
              <a:t>Simulation of a complete experiment</a:t>
            </a:r>
          </a:p>
          <a:p>
            <a:pPr marL="85725" indent="-85725">
              <a:defRPr sz="1200"/>
            </a:pPr>
            <a:r>
              <a:t>… from source to detector</a:t>
            </a:r>
          </a:p>
          <a:p>
            <a:pPr marL="85725" indent="-85725">
              <a:defRPr sz="1200"/>
            </a:pPr>
            <a:r>
              <a:t>Ideally controlled like real experiment.</a:t>
            </a:r>
          </a:p>
          <a:p>
            <a:pPr marL="85725" indent="-85725">
              <a:defRPr sz="1200"/>
            </a:pPr>
            <a:r>
              <a:t>Data analysed by ”real” analysis programs</a:t>
            </a:r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1540" y="1668027"/>
            <a:ext cx="3689698" cy="45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117" y="3790307"/>
            <a:ext cx="3099346" cy="261968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Data analysis (1) (using VE techiqu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(1)</a:t>
            </a:r>
          </a:p>
          <a:p>
            <a:pPr>
              <a:defRPr sz="1200"/>
            </a:pPr>
            <a:r>
              <a:t>(using VE techiques)</a:t>
            </a:r>
          </a:p>
        </p:txBody>
      </p:sp>
      <p:sp>
        <p:nvSpPr>
          <p:cNvPr id="366" name="E. Farhi, ILL"/>
          <p:cNvSpPr txBox="1"/>
          <p:nvPr/>
        </p:nvSpPr>
        <p:spPr>
          <a:xfrm>
            <a:off x="4357568" y="6870216"/>
            <a:ext cx="76025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E. Farhi, ILL</a:t>
            </a:r>
          </a:p>
        </p:txBody>
      </p:sp>
      <p:sp>
        <p:nvSpPr>
          <p:cNvPr id="367" name="Virtual TOF exp. at IN6, I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Virtual TOF exp. at IN6, ILL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Liquid Ge sample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Coherent / incoherent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Multiple scattering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And sample environment</a:t>
            </a:r>
          </a:p>
          <a:p>
            <a:pPr marL="67865" indent="-67865" algn="r" defTabSz="1003597">
              <a:lnSpc>
                <a:spcPct val="100000"/>
              </a:lnSpc>
              <a:spcBef>
                <a:spcPts val="400"/>
              </a:spcBef>
              <a:defRPr sz="1200"/>
            </a:pPr>
            <a:r>
              <a:t>All contributions can be separated by VE !</a:t>
            </a:r>
          </a:p>
        </p:txBody>
      </p:sp>
      <p:sp>
        <p:nvSpPr>
          <p:cNvPr id="3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Data Analysis (2) (using VE technique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 Analysis (2)</a:t>
            </a:r>
          </a:p>
          <a:p>
            <a:pPr>
              <a:defRPr sz="1200"/>
            </a:pPr>
            <a:r>
              <a:t>(using VE techniques)</a:t>
            </a:r>
          </a:p>
        </p:txBody>
      </p:sp>
      <p:sp>
        <p:nvSpPr>
          <p:cNvPr id="371" name="VE data has been used to test data analysis program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 data has been used to test data analysis programs</a:t>
            </a:r>
          </a:p>
          <a:p>
            <a:pPr/>
            <a:r>
              <a:t>… and to check resolution effects</a:t>
            </a:r>
          </a:p>
        </p:txBody>
      </p:sp>
      <p:sp>
        <p:nvSpPr>
          <p:cNvPr id="372" name="P. Tregenna-Piggott, PSI"/>
          <p:cNvSpPr txBox="1"/>
          <p:nvPr/>
        </p:nvSpPr>
        <p:spPr>
          <a:xfrm>
            <a:off x="5870344" y="5807583"/>
            <a:ext cx="1402419" cy="21787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P. Tregenna-Piggott, PSI</a:t>
            </a:r>
          </a:p>
        </p:txBody>
      </p:sp>
      <p:sp>
        <p:nvSpPr>
          <p:cNvPr id="373" name="L. Udby, Risø-DTU"/>
          <p:cNvSpPr txBox="1"/>
          <p:nvPr/>
        </p:nvSpPr>
        <p:spPr>
          <a:xfrm>
            <a:off x="1556857" y="5969930"/>
            <a:ext cx="1099922" cy="21787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900"/>
            </a:lvl1pPr>
          </a:lstStyle>
          <a:p>
            <a:pPr/>
            <a:r>
              <a:t>L. Udby, Risø-DTU</a:t>
            </a:r>
          </a:p>
        </p:txBody>
      </p:sp>
      <p:pic>
        <p:nvPicPr>
          <p:cNvPr id="374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089" y="2826308"/>
            <a:ext cx="3807768" cy="27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.jpg" descr="imag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135" y="2826308"/>
            <a:ext cx="3970115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Workshops…"/>
          <p:cNvSpPr txBox="1"/>
          <p:nvPr/>
        </p:nvSpPr>
        <p:spPr>
          <a:xfrm>
            <a:off x="416236" y="2187108"/>
            <a:ext cx="8032503" cy="579282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Workshops</a:t>
            </a:r>
          </a:p>
          <a:p>
            <a:pPr marL="101798" indent="-101798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</a:pPr>
            <a:r>
              <a:t>Teaching</a:t>
            </a:r>
          </a:p>
          <a:p>
            <a:pPr lvl="2" marL="271462" indent="-90487" defTabSz="996218">
              <a:spcBef>
                <a:spcPts val="400"/>
              </a:spcBef>
              <a:buClr>
                <a:srgbClr val="AD4642"/>
              </a:buClr>
              <a:buSzPct val="171000"/>
              <a:buChar char="•"/>
              <a:defRPr sz="1200"/>
            </a:pPr>
            <a:r>
              <a:t>University of Copenhagen course on Neutron Scattering 2005-, DTU 2011-</a:t>
            </a:r>
          </a:p>
        </p:txBody>
      </p:sp>
      <p:pic>
        <p:nvPicPr>
          <p:cNvPr id="37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6711" y="3955304"/>
            <a:ext cx="2612307" cy="240568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aching / training purpo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Teaching / training purposes</a:t>
            </a:r>
          </a:p>
        </p:txBody>
      </p:sp>
      <p:pic>
        <p:nvPicPr>
          <p:cNvPr id="381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9438" y="3711835"/>
            <a:ext cx="1768404" cy="288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4221" y="3800388"/>
            <a:ext cx="2398304" cy="2730377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liability - cross compari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Reliability - cross comparisons</a:t>
            </a:r>
          </a:p>
        </p:txBody>
      </p:sp>
      <p:sp>
        <p:nvSpPr>
          <p:cNvPr id="386" name="Much effort has gone into th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" indent="-85725">
              <a:defRPr sz="1600"/>
            </a:pPr>
            <a:r>
              <a:t>Much effort has gone into this</a:t>
            </a:r>
          </a:p>
          <a:p>
            <a:pPr marL="85725" indent="-85725">
              <a:defRPr sz="1600"/>
            </a:pPr>
            <a:r>
              <a:t>Here: simulations vs. exp. at powder diffract. DMC, PSI</a:t>
            </a:r>
          </a:p>
          <a:p>
            <a:pPr marL="85725" indent="-85725">
              <a:defRPr sz="1600"/>
            </a:pPr>
            <a:r>
              <a:t>The bottom line is</a:t>
            </a:r>
          </a:p>
          <a:p>
            <a:pPr marL="85725" indent="-85725">
              <a:defRPr sz="1600"/>
            </a:pPr>
            <a:r>
              <a:t>McStas agree very well with other packages (NISP, Vitess, IDEAS, RESTRAX, ...)</a:t>
            </a:r>
          </a:p>
          <a:p>
            <a:pPr marL="85725" indent="-85725">
              <a:defRPr sz="1600"/>
            </a:pPr>
            <a:r>
              <a:t>Experimental line shapes are within 5%</a:t>
            </a:r>
          </a:p>
          <a:p>
            <a:pPr marL="85725" indent="-85725">
              <a:defRPr sz="1600"/>
            </a:pPr>
            <a:r>
              <a:t>Absolute intensities are within 10% </a:t>
            </a:r>
          </a:p>
          <a:p>
            <a:pPr marL="85725" indent="-85725">
              <a:defRPr sz="1600"/>
            </a:pPr>
            <a:r>
              <a:t>Common understanding: McStas and similar codes are reliable</a:t>
            </a:r>
          </a:p>
        </p:txBody>
      </p:sp>
      <p:sp>
        <p:nvSpPr>
          <p:cNvPr id="3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4859" y="3714736"/>
            <a:ext cx="4066047" cy="2767274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P. Willendrup et al., Physica B, 386, (2006), 1032."/>
          <p:cNvSpPr txBox="1"/>
          <p:nvPr/>
        </p:nvSpPr>
        <p:spPr>
          <a:xfrm>
            <a:off x="5398063" y="6648834"/>
            <a:ext cx="3033006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P. Willendrup et al., Physica B, 386, (2006), 1032.</a:t>
            </a:r>
          </a:p>
        </p:txBody>
      </p:sp>
      <p:pic>
        <p:nvPicPr>
          <p:cNvPr id="39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159" y="3726594"/>
            <a:ext cx="3291211" cy="276879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E. Farhi, P. Willendrup et al., in preparation"/>
          <p:cNvSpPr txBox="1"/>
          <p:nvPr/>
        </p:nvSpPr>
        <p:spPr>
          <a:xfrm>
            <a:off x="1124470" y="6648834"/>
            <a:ext cx="2634130" cy="2301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30369" marR="30369" defTabSz="354210">
              <a:buClr>
                <a:srgbClr val="000000"/>
              </a:buClr>
              <a:buFont typeface="Arial"/>
              <a:tabLst>
                <a:tab pos="12700" algn="l"/>
                <a:tab pos="266700" algn="l"/>
                <a:tab pos="520700" algn="l"/>
                <a:tab pos="787400" algn="l"/>
                <a:tab pos="1028700" algn="l"/>
                <a:tab pos="1282700" algn="l"/>
                <a:tab pos="1524000" algn="l"/>
                <a:tab pos="1778000" algn="l"/>
                <a:tab pos="2032000" algn="l"/>
                <a:tab pos="2286000" algn="l"/>
                <a:tab pos="2540000" algn="l"/>
                <a:tab pos="2794000" algn="l"/>
                <a:tab pos="3035300" algn="l"/>
                <a:tab pos="3289300" algn="l"/>
                <a:tab pos="3543300" algn="l"/>
                <a:tab pos="3797300" algn="l"/>
                <a:tab pos="4038600" algn="l"/>
                <a:tab pos="4305300" algn="l"/>
                <a:tab pos="4559300" algn="l"/>
                <a:tab pos="4800600" algn="l"/>
                <a:tab pos="5067300" algn="l"/>
              </a:tabLst>
              <a:defRPr sz="1000"/>
            </a:lvl1pPr>
          </a:lstStyle>
          <a:p>
            <a:pPr/>
            <a:r>
              <a:t>E. Farhi, P. Willendrup et al., in preparation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39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9111" y="2420441"/>
            <a:ext cx="4282355" cy="168823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Time (t)"/>
          <p:cNvSpPr txBox="1"/>
          <p:nvPr/>
        </p:nvSpPr>
        <p:spPr>
          <a:xfrm>
            <a:off x="5286449" y="3682317"/>
            <a:ext cx="1022854" cy="332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>
              <a:buClr>
                <a:srgbClr val="000000"/>
              </a:buClr>
            </a:lvl1pPr>
          </a:lstStyle>
          <a:p>
            <a:pPr/>
            <a:r>
              <a:t>Time (t)</a:t>
            </a:r>
          </a:p>
        </p:txBody>
      </p:sp>
      <p:sp>
        <p:nvSpPr>
          <p:cNvPr id="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pic>
        <p:nvPicPr>
          <p:cNvPr id="401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3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4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0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8" name="Image52.png" descr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25" y="5253459"/>
            <a:ext cx="1923360" cy="96874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Rectangle"/>
          <p:cNvSpPr/>
          <p:nvPr/>
        </p:nvSpPr>
        <p:spPr>
          <a:xfrm>
            <a:off x="3555967" y="5762957"/>
            <a:ext cx="3048001" cy="41910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0" name="Rectangle"/>
          <p:cNvSpPr/>
          <p:nvPr/>
        </p:nvSpPr>
        <p:spPr>
          <a:xfrm>
            <a:off x="5738169" y="5123117"/>
            <a:ext cx="356974" cy="163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1" name="Rectangle"/>
          <p:cNvSpPr/>
          <p:nvPr/>
        </p:nvSpPr>
        <p:spPr>
          <a:xfrm>
            <a:off x="4299413" y="4754795"/>
            <a:ext cx="548641" cy="529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1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1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18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19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AD4642"/>
              </a:buClr>
              <a:buSzPct val="100000"/>
              <a:buChar char="•"/>
            </a:pPr>
          </a:p>
        </p:txBody>
      </p:sp>
      <p:pic>
        <p:nvPicPr>
          <p:cNvPr id="42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88146" y="2523752"/>
            <a:ext cx="4300084" cy="132310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Line"/>
          <p:cNvSpPr/>
          <p:nvPr/>
        </p:nvSpPr>
        <p:spPr>
          <a:xfrm flipV="1">
            <a:off x="1574613" y="3282005"/>
            <a:ext cx="1253461" cy="92839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8" name="Line"/>
          <p:cNvSpPr/>
          <p:nvPr/>
        </p:nvSpPr>
        <p:spPr>
          <a:xfrm flipH="1" flipV="1">
            <a:off x="7269047" y="2954217"/>
            <a:ext cx="1180704" cy="381270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5266770" y="3957815"/>
            <a:ext cx="179567" cy="1414385"/>
          </a:xfrm>
          <a:prstGeom prst="line">
            <a:avLst/>
          </a:prstGeom>
          <a:ln w="25400">
            <a:solidFill>
              <a:schemeClr val="accent1"/>
            </a:solidFill>
            <a:head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265658">
              <a:defRPr i="0" sz="600"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0451" y="4398119"/>
            <a:ext cx="2907483" cy="163545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Local, internal coordinate system!"/>
          <p:cNvSpPr txBox="1"/>
          <p:nvPr/>
        </p:nvSpPr>
        <p:spPr>
          <a:xfrm>
            <a:off x="5020791" y="1217600"/>
            <a:ext cx="3866803" cy="638176"/>
          </a:xfrm>
          <a:prstGeom prst="rect">
            <a:avLst/>
          </a:prstGeom>
          <a:ln w="3175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138" tIns="22138" rIns="22138" bIns="22138">
            <a:spAutoFit/>
          </a:bodyPr>
          <a:lstStyle>
            <a:lvl1pPr>
              <a:buClr>
                <a:srgbClr val="000000"/>
              </a:buClr>
              <a:defRPr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1pPr>
          </a:lstStyle>
          <a:p>
            <a:pPr/>
            <a:r>
              <a:t>Local, internal coordinate system!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"/>
          <p:cNvSpPr/>
          <p:nvPr/>
        </p:nvSpPr>
        <p:spPr>
          <a:xfrm>
            <a:off x="225199" y="3434496"/>
            <a:ext cx="4085038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" name="The Neutr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Neutron </a:t>
            </a:r>
          </a:p>
        </p:txBody>
      </p:sp>
      <p:sp>
        <p:nvSpPr>
          <p:cNvPr id="10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2782" y="1481176"/>
            <a:ext cx="2879271" cy="202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2253" y="3559475"/>
            <a:ext cx="839175" cy="1118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3244" y="5026576"/>
            <a:ext cx="9664612" cy="154855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17" name="Group"/>
          <p:cNvGrpSpPr/>
          <p:nvPr/>
        </p:nvGrpSpPr>
        <p:grpSpPr>
          <a:xfrm>
            <a:off x="308115" y="3473450"/>
            <a:ext cx="3519007" cy="548641"/>
            <a:chOff x="0" y="0"/>
            <a:chExt cx="3519006" cy="548640"/>
          </a:xfrm>
        </p:grpSpPr>
        <p:pic>
          <p:nvPicPr>
            <p:cNvPr id="11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002536" cy="5486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97699" y="125103"/>
              <a:ext cx="1021308" cy="264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" name=","/>
            <p:cNvSpPr txBox="1"/>
            <p:nvPr/>
          </p:nvSpPr>
          <p:spPr>
            <a:xfrm>
              <a:off x="1862466" y="98989"/>
              <a:ext cx="167653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/>
            </a:lstStyle>
            <a:p>
              <a:pPr/>
              <a:r>
                <a:t>,</a:t>
              </a:r>
            </a:p>
          </p:txBody>
        </p:sp>
      </p:grpSp>
      <p:pic>
        <p:nvPicPr>
          <p:cNvPr id="1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988" y="4332607"/>
            <a:ext cx="4681575" cy="2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5902" y="1443708"/>
            <a:ext cx="5064036" cy="157395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"/>
          <p:cNvSpPr/>
          <p:nvPr/>
        </p:nvSpPr>
        <p:spPr>
          <a:xfrm>
            <a:off x="225199" y="4196496"/>
            <a:ext cx="4970117" cy="63368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7906" y="6751180"/>
            <a:ext cx="5660420" cy="23496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Mr. Neutron"/>
          <p:cNvSpPr txBox="1"/>
          <p:nvPr/>
        </p:nvSpPr>
        <p:spPr>
          <a:xfrm>
            <a:off x="7099003" y="4666355"/>
            <a:ext cx="103620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/>
            <a:r>
              <a:t>Mr. Neutron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McStas: key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McStas: key concepts</a:t>
            </a:r>
          </a:p>
        </p:txBody>
      </p:sp>
      <p:sp>
        <p:nvSpPr>
          <p:cNvPr id="435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62" y="2494235"/>
            <a:ext cx="7961027" cy="396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19" y="2265474"/>
            <a:ext cx="4297922" cy="19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5901" y="4405498"/>
            <a:ext cx="3141502" cy="113642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In the big pictur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the big picture…</a:t>
            </a:r>
          </a:p>
        </p:txBody>
      </p:sp>
      <p:sp>
        <p:nvSpPr>
          <p:cNvPr id="44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9" y="2682155"/>
            <a:ext cx="9121089" cy="263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McStas 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McStas overview</a:t>
            </a:r>
          </a:p>
        </p:txBody>
      </p:sp>
      <p:sp>
        <p:nvSpPr>
          <p:cNvPr id="447" name="Portable code (Unix/Linux/Mac/Windoz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defRPr sz="2400"/>
            </a:pPr>
            <a:r>
              <a:t>Portable code (Unix/Linux/Mac/Windoze)</a:t>
            </a:r>
          </a:p>
          <a:p>
            <a:pPr marL="171450" indent="-171450">
              <a:defRPr sz="24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</a:p>
          <a:p>
            <a:pPr marL="85725" indent="-85725">
              <a:defRPr sz="1200"/>
            </a:pPr>
            <a:r>
              <a:t>Ran on everything from iPhone to 1000+ node cluster!</a:t>
            </a:r>
          </a:p>
          <a:p>
            <a:pPr marL="85725" indent="-85725">
              <a:defRPr sz="1200"/>
            </a:pPr>
          </a:p>
          <a:p>
            <a:pPr marL="171450" indent="-171450">
              <a:defRPr sz="2400"/>
            </a:pPr>
            <a:r>
              <a:t>'Component' files (~100) inserted from library</a:t>
            </a:r>
          </a:p>
          <a:p>
            <a:pPr lvl="2" marL="1028700" indent="-114300">
              <a:defRPr sz="1200"/>
            </a:pPr>
            <a:r>
              <a:t>Sources</a:t>
            </a:r>
          </a:p>
          <a:p>
            <a:pPr lvl="2" marL="1028700" indent="-114300">
              <a:defRPr sz="1200"/>
            </a:pPr>
            <a:r>
              <a:t>Optics</a:t>
            </a:r>
          </a:p>
          <a:p>
            <a:pPr lvl="2" marL="1028700" indent="-114300">
              <a:defRPr sz="1200"/>
            </a:pPr>
            <a:r>
              <a:t>Samples</a:t>
            </a:r>
          </a:p>
          <a:p>
            <a:pPr lvl="2" marL="1028700" indent="-114300">
              <a:defRPr sz="1200"/>
            </a:pPr>
            <a:r>
              <a:t>Monitors</a:t>
            </a:r>
          </a:p>
          <a:p>
            <a:pPr lvl="2" marL="1028700" indent="-114300">
              <a:defRPr sz="1200"/>
            </a:pPr>
            <a:r>
              <a:t>If needed, write your own comps</a:t>
            </a:r>
          </a:p>
          <a:p>
            <a:pPr lvl="2" marL="1028700" indent="-114300">
              <a:defRPr sz="1200"/>
            </a:pPr>
          </a:p>
          <a:p>
            <a:pPr marL="171450" indent="-171450">
              <a:defRPr sz="2400"/>
            </a:pPr>
            <a:r>
              <a:t>DSL + ISO-C code gen.</a:t>
            </a:r>
          </a:p>
        </p:txBody>
      </p:sp>
      <p:pic>
        <p:nvPicPr>
          <p:cNvPr id="448" name="article06_image06.jpg" descr="article06_imag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3411" y="4315654"/>
            <a:ext cx="2988656" cy="2940624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0" name="linux.pdf" descr="linux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3673" y="1935836"/>
            <a:ext cx="643238" cy="76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Windows.png" descr="Window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7452" y="1832818"/>
            <a:ext cx="984709" cy="984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Mac.png" descr="Ma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215" y="1872307"/>
            <a:ext cx="889415" cy="88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Windesk.png" descr="Windes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0393" y="1980406"/>
            <a:ext cx="699918" cy="52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6228" y="3416659"/>
            <a:ext cx="5009333" cy="3625129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Under-the-hood / inner work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Under-the-hood / inner workings</a:t>
            </a:r>
          </a:p>
        </p:txBody>
      </p:sp>
      <p:sp>
        <p:nvSpPr>
          <p:cNvPr id="457" name="Domain-specific-language (DSL) based on compiler technology (LeX+Yacc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64592" indent="-164592" defTabSz="658368">
              <a:spcBef>
                <a:spcPts val="700"/>
              </a:spcBef>
              <a:defRPr sz="2304"/>
            </a:pPr>
            <a:r>
              <a:t>Domain-specific-language (DSL) based on compiler technology (LeX+Yacc)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Simple Instrument language                        ISO C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Component codes realizing beamline parts (including user contribs)</a:t>
            </a:r>
          </a:p>
          <a:p>
            <a:pPr marL="164592" indent="-164592" defTabSz="658368">
              <a:spcBef>
                <a:spcPts val="700"/>
              </a:spcBef>
              <a:defRPr sz="2304"/>
            </a:pPr>
          </a:p>
          <a:p>
            <a:pPr marL="164592" indent="-164592" defTabSz="658368">
              <a:spcBef>
                <a:spcPts val="700"/>
              </a:spcBef>
              <a:defRPr sz="2304"/>
            </a:pPr>
            <a:r>
              <a:t>Library of common functions for e.g.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I/O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Random numbers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Physical constants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Propagation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Precession in fields</a:t>
            </a:r>
          </a:p>
          <a:p>
            <a:pPr lvl="2" marL="877824" indent="-219456" defTabSz="658368">
              <a:spcBef>
                <a:spcPts val="700"/>
              </a:spcBef>
              <a:defRPr sz="2304"/>
            </a:pPr>
            <a:r>
              <a:t>...</a:t>
            </a:r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9" name="Arrow"/>
          <p:cNvSpPr/>
          <p:nvPr/>
        </p:nvSpPr>
        <p:spPr>
          <a:xfrm>
            <a:off x="4474716" y="2427820"/>
            <a:ext cx="1261877" cy="125451"/>
          </a:xfrm>
          <a:prstGeom prst="rightArrow">
            <a:avLst>
              <a:gd name="adj1" fmla="val 32000"/>
              <a:gd name="adj2" fmla="val 258824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22138" tIns="22138" rIns="22138" bIns="22138" anchor="ctr"/>
          <a:lstStyle/>
          <a:p>
            <a:pPr>
              <a:buClr>
                <a:srgbClr val="000000"/>
              </a:buCl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0" name="Code generation"/>
          <p:cNvSpPr txBox="1"/>
          <p:nvPr/>
        </p:nvSpPr>
        <p:spPr>
          <a:xfrm>
            <a:off x="4504233" y="2213818"/>
            <a:ext cx="1024642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138" tIns="22138" rIns="22138" bIns="22138">
            <a:spAutoFit/>
          </a:bodyPr>
          <a:lstStyle>
            <a:lvl1pPr defTabSz="1003597">
              <a:spcBef>
                <a:spcPts val="400"/>
              </a:spcBef>
              <a:defRPr sz="900"/>
            </a:lvl1pPr>
          </a:lstStyle>
          <a:p>
            <a:pPr/>
            <a:r>
              <a:t>Code generation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Implement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46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4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867" y="2994468"/>
            <a:ext cx="7119186" cy="2250717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Instrument 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Instrument file</a:t>
            </a:r>
          </a:p>
        </p:txBody>
      </p:sp>
      <p:sp>
        <p:nvSpPr>
          <p:cNvPr id="4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646" y="2213818"/>
            <a:ext cx="5903517" cy="46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4335" y="3409280"/>
            <a:ext cx="1623468" cy="3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omponent fi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Component file</a:t>
            </a:r>
          </a:p>
        </p:txBody>
      </p:sp>
      <p:sp>
        <p:nvSpPr>
          <p:cNvPr id="47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06" y="2147403"/>
            <a:ext cx="4058668" cy="5042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9552" y="2162162"/>
            <a:ext cx="3948252" cy="3726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57" y="5999447"/>
            <a:ext cx="2265840" cy="599577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enerated c-co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Generated c-code</a:t>
            </a:r>
          </a:p>
        </p:txBody>
      </p:sp>
      <p:sp>
        <p:nvSpPr>
          <p:cNvPr id="481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018" y="2125265"/>
            <a:ext cx="4752331" cy="518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78497" y="2745134"/>
            <a:ext cx="1927868" cy="30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1625" y="2199059"/>
            <a:ext cx="3848717" cy="4021771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Writing new comps or understanding existing is not that complex..."/>
          <p:cNvSpPr txBox="1"/>
          <p:nvPr>
            <p:ph type="title"/>
          </p:nvPr>
        </p:nvSpPr>
        <p:spPr>
          <a:xfrm>
            <a:off x="107999" y="193319"/>
            <a:ext cx="6691767" cy="796321"/>
          </a:xfrm>
          <a:prstGeom prst="rect">
            <a:avLst/>
          </a:prstGeom>
        </p:spPr>
        <p:txBody>
          <a:bodyPr/>
          <a:lstStyle>
            <a:lvl1pPr defTabSz="603504">
              <a:defRPr sz="2904"/>
            </a:lvl1pPr>
          </a:lstStyle>
          <a:p>
            <a:pPr/>
            <a:r>
              <a:t>Writing new comps or understanding existing is not that complex...</a:t>
            </a:r>
          </a:p>
        </p:txBody>
      </p:sp>
      <p:sp>
        <p:nvSpPr>
          <p:cNvPr id="488" name="Check our long list of components and look inside... Most of them are quite simple and short... Statistics:"/>
          <p:cNvSpPr txBox="1"/>
          <p:nvPr>
            <p:ph type="body" idx="1"/>
          </p:nvPr>
        </p:nvSpPr>
        <p:spPr>
          <a:xfrm>
            <a:off x="163079" y="1440781"/>
            <a:ext cx="7890997" cy="5577842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pPr/>
            <a:r>
              <a:t>Check our long list of components and look inside... Most of them are quite simple and short... Statistics:</a:t>
            </a:r>
          </a:p>
        </p:txBody>
      </p:sp>
      <p:pic>
        <p:nvPicPr>
          <p:cNvPr id="489" name="determine-lines-code-net-project-800x800.png" descr="determine-lines-code-net-project-800x8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3640" y="3104168"/>
            <a:ext cx="2075456" cy="2029335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1" name="Comps_no_lines.pdf" descr="Comps_no_lin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530" y="622608"/>
            <a:ext cx="5491032" cy="7770504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(update: 175)"/>
          <p:cNvSpPr txBox="1"/>
          <p:nvPr/>
        </p:nvSpPr>
        <p:spPr>
          <a:xfrm>
            <a:off x="6513584" y="2685557"/>
            <a:ext cx="1464021" cy="3506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(update: 175)</a:t>
            </a:r>
          </a:p>
        </p:txBody>
      </p:sp>
      <p:sp>
        <p:nvSpPr>
          <p:cNvPr id="493" name="Number of lines of code per component - 199 comps in total"/>
          <p:cNvSpPr txBox="1"/>
          <p:nvPr/>
        </p:nvSpPr>
        <p:spPr>
          <a:xfrm>
            <a:off x="1005157" y="2681818"/>
            <a:ext cx="6790579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501798"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Number of lines of code per component - 199 comps in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Including user contrib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Including user contribs</a:t>
            </a:r>
          </a:p>
        </p:txBody>
      </p:sp>
      <p:sp>
        <p:nvSpPr>
          <p:cNvPr id="496" name="Well-developed community suppor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Well-developed community support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30-40% of existing and new additions are from users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No direct refereeing of the code, but these requirements: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At least one test-instrument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Meaningful documentation headers (in-code docs)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Contributions go in dedicated contrib/ section of library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</a:p>
          <a:p>
            <a:pPr marL="155121" indent="-155121">
              <a:spcBef>
                <a:spcPts val="500"/>
              </a:spcBef>
              <a:buSzPct val="100000"/>
              <a:defRPr sz="2400"/>
            </a:pPr>
            <a:r>
              <a:t>Natural life-cycle of contrib’s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Bug-fixes are applied both by contributor and developers</a:t>
            </a:r>
          </a:p>
          <a:p>
            <a:pPr lvl="1" marL="336096" indent="-155121">
              <a:spcBef>
                <a:spcPts val="500"/>
              </a:spcBef>
              <a:buSzPct val="100000"/>
              <a:defRPr sz="2400"/>
            </a:pPr>
            <a:r>
              <a:t>If contributor becomes unavailable either: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Many users of comp: Promote to official components, e.g. in optics/</a:t>
            </a:r>
          </a:p>
          <a:p>
            <a:pPr lvl="3" marL="689882" indent="-146957">
              <a:spcBef>
                <a:spcPts val="500"/>
              </a:spcBef>
              <a:buSzPct val="100000"/>
              <a:defRPr sz="2400"/>
            </a:pPr>
            <a:r>
              <a:t>Few/no users of comp: Move to obsolete/ until next major release</a:t>
            </a:r>
          </a:p>
        </p:txBody>
      </p:sp>
      <p:sp>
        <p:nvSpPr>
          <p:cNvPr id="4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obel Prize in Physics, 199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316">
              <a:lnSpc>
                <a:spcPct val="100000"/>
              </a:lnSpc>
              <a:defRPr sz="41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rPr>
                <a:latin typeface="+mn-lt"/>
                <a:ea typeface="+mn-ea"/>
                <a:cs typeface="+mn-cs"/>
                <a:sym typeface="Helvetica Neue"/>
              </a:rPr>
              <a:t>Nobel Prize in Physics, 1994  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9" name="Group"/>
          <p:cNvGrpSpPr/>
          <p:nvPr/>
        </p:nvGrpSpPr>
        <p:grpSpPr>
          <a:xfrm>
            <a:off x="-84011" y="1295614"/>
            <a:ext cx="8616887" cy="1172633"/>
            <a:chOff x="0" y="0"/>
            <a:chExt cx="8616886" cy="1172632"/>
          </a:xfrm>
        </p:grpSpPr>
        <p:pic>
          <p:nvPicPr>
            <p:cNvPr id="126" name="image10.jpg" descr="image1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2780" cy="1172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image11.jpg" descr="image1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53" y="25078"/>
              <a:ext cx="1144845" cy="1072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Awarded for “pioneering contributions to the development…"/>
            <p:cNvSpPr txBox="1"/>
            <p:nvPr/>
          </p:nvSpPr>
          <p:spPr>
            <a:xfrm>
              <a:off x="1292447" y="185061"/>
              <a:ext cx="7324440" cy="70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Awarded for </a:t>
              </a:r>
              <a:r>
                <a:t>“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pioneering contributions to the development  </a:t>
              </a:r>
              <a:endParaRPr sz="3200"/>
            </a:p>
            <a:p>
              <a:pPr algn="r" defTabSz="531316">
                <a:defRPr sz="2400"/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of neutron scattering techniques for studies of condensed matter</a:t>
              </a:r>
              <a:r>
                <a:t>”</a:t>
              </a: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   </a:t>
              </a:r>
            </a:p>
          </p:txBody>
        </p:sp>
      </p:grpSp>
      <p:grpSp>
        <p:nvGrpSpPr>
          <p:cNvPr id="138" name="Group"/>
          <p:cNvGrpSpPr/>
          <p:nvPr/>
        </p:nvGrpSpPr>
        <p:grpSpPr>
          <a:xfrm>
            <a:off x="1280839" y="2869294"/>
            <a:ext cx="6412695" cy="5022601"/>
            <a:chOff x="0" y="0"/>
            <a:chExt cx="6412693" cy="5022600"/>
          </a:xfrm>
        </p:grpSpPr>
        <p:pic>
          <p:nvPicPr>
            <p:cNvPr id="130" name="image12.jpg" descr="image1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930714"/>
              <a:ext cx="2735911" cy="2091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13.jpg" descr="image1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79" y="0"/>
              <a:ext cx="2718385" cy="312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image14.jpg" descr="image14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586" y="31131"/>
              <a:ext cx="2585557" cy="300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image15.jpg" descr="image15.jp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928697" y="2935903"/>
              <a:ext cx="3483997" cy="2086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" name="image16.jpg" descr="image16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36076" y="0"/>
              <a:ext cx="3468317" cy="313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17.jpg" descr="image17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969283" y="31131"/>
              <a:ext cx="3335488" cy="300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Neutron spectroscopy"/>
            <p:cNvSpPr txBox="1"/>
            <p:nvPr/>
          </p:nvSpPr>
          <p:spPr>
            <a:xfrm>
              <a:off x="126372" y="3174581"/>
              <a:ext cx="2472098" cy="297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indent="172168" algn="r" defTabSz="531316">
                <a:lnSpc>
                  <a:spcPts val="1000"/>
                </a:lnSpc>
              </a:pPr>
              <a:endParaRPr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172168" algn="r" defTabSz="531316">
                <a:lnSpc>
                  <a:spcPts val="1000"/>
                </a:lnSpc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spectroscopy</a:t>
              </a:r>
            </a:p>
          </p:txBody>
        </p:sp>
        <p:sp>
          <p:nvSpPr>
            <p:cNvPr id="137" name="Neutron diffraction technique"/>
            <p:cNvSpPr txBox="1"/>
            <p:nvPr/>
          </p:nvSpPr>
          <p:spPr>
            <a:xfrm>
              <a:off x="3153768" y="3167662"/>
              <a:ext cx="3234943" cy="26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531316">
                <a:defRPr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Arial Narrow"/>
                  <a:ea typeface="Arial Narrow"/>
                  <a:cs typeface="Arial Narrow"/>
                  <a:sym typeface="Arial Narrow"/>
                </a:rPr>
                <a:t>Neutron diffraction technique  </a:t>
              </a:r>
            </a:p>
          </p:txBody>
        </p:sp>
      </p:grpSp>
      <p:sp>
        <p:nvSpPr>
          <p:cNvPr id="139" name="Bertram N. Brockhouse  Clifford G. Shull"/>
          <p:cNvSpPr txBox="1"/>
          <p:nvPr/>
        </p:nvSpPr>
        <p:spPr>
          <a:xfrm>
            <a:off x="1160164" y="2554470"/>
            <a:ext cx="5180335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defTabSz="531316">
              <a:tabLst>
                <a:tab pos="3124200" algn="l"/>
              </a:tabLst>
              <a:defRPr b="1" sz="16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Arial"/>
              </a:defRPr>
            </a:pPr>
            <a:r>
              <a:rPr b="1">
                <a:latin typeface="Arial Narrow"/>
                <a:ea typeface="Arial Narrow"/>
                <a:cs typeface="Arial Narrow"/>
                <a:sym typeface="Arial Narrow"/>
              </a:rPr>
              <a:t>Bertram N. Brockhouse 	Clifford G. Shull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roup"/>
          <p:cNvGrpSpPr/>
          <p:nvPr/>
        </p:nvGrpSpPr>
        <p:grpSpPr>
          <a:xfrm>
            <a:off x="564392" y="617498"/>
            <a:ext cx="8378710" cy="6891734"/>
            <a:chOff x="0" y="0"/>
            <a:chExt cx="8378708" cy="6891732"/>
          </a:xfrm>
        </p:grpSpPr>
        <p:pic>
          <p:nvPicPr>
            <p:cNvPr id="499" name="droppedImage.png" descr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25157" y="3909223"/>
              <a:ext cx="4846440" cy="16084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0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93920"/>
              <a:ext cx="3134485" cy="236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7172" y="3795242"/>
              <a:ext cx="3451858" cy="265956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2" name="droppedImage.png" descr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92932" y="0"/>
              <a:ext cx="3585777" cy="2760879"/>
            </a:xfrm>
            <a:prstGeom prst="rect">
              <a:avLst/>
            </a:prstGeom>
            <a:ln w="3175" cap="flat">
              <a:noFill/>
              <a:round/>
            </a:ln>
            <a:effectLst/>
          </p:spPr>
        </p:pic>
        <p:pic>
          <p:nvPicPr>
            <p:cNvPr id="503" name="droppedImage.png" descr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85596" y="1491982"/>
              <a:ext cx="3280128" cy="2520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droppedImage.png" descr="dropped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787102" y="2502010"/>
              <a:ext cx="2311287" cy="17760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  <p:pic>
          <p:nvPicPr>
            <p:cNvPr id="505" name="image.png" descr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01145" y="5068588"/>
              <a:ext cx="2868529" cy="16843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6" name="droppedImage.png" descr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83403" y="5042703"/>
              <a:ext cx="2311287" cy="18490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508" name="Example suite: ~140 instru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 suite: ~140 instruments</a:t>
            </a:r>
          </a:p>
        </p:txBody>
      </p:sp>
      <p:sp>
        <p:nvSpPr>
          <p:cNvPr id="50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over dir="l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SzPct val="171000"/>
            </a:pPr>
          </a:p>
        </p:txBody>
      </p:sp>
      <p:pic>
        <p:nvPicPr>
          <p:cNvPr id="5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534" y="1298894"/>
            <a:ext cx="2993621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2808" y="1298894"/>
            <a:ext cx="2993622" cy="198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0" y="-1"/>
            <a:ext cx="6477000" cy="75565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19.jpg" descr="imag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21" y="264219"/>
            <a:ext cx="9377888" cy="659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35760" y="504946"/>
            <a:ext cx="9108366" cy="6917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1994 Nobel prize to Shull &amp; Brockhou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1994 Nobel prize to Shull &amp; Brockhouse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Line"/>
          <p:cNvSpPr/>
          <p:nvPr/>
        </p:nvSpPr>
        <p:spPr>
          <a:xfrm>
            <a:off x="186479" y="1127879"/>
            <a:ext cx="8869682" cy="1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eutron facil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Neutron facilities</a:t>
            </a:r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" name="ILL-Yb-small.png" descr="ILL-Yb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3615" y="1688713"/>
            <a:ext cx="3761570" cy="25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2019" y="4452433"/>
            <a:ext cx="3460397" cy="2863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ESS_Logo_Frugal_Blue_cmyk.png" descr="ESS_Logo_Frugal_Blue_cmy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41999" y="6439829"/>
            <a:ext cx="1059923" cy="57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ogoill.pdf" descr="logoil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4670" y="2239480"/>
            <a:ext cx="596654" cy="570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-small.png" descr="pasted-image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82221" y="2196813"/>
            <a:ext cx="5396076" cy="46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"/>
          <p:cNvGrpSpPr/>
          <p:nvPr/>
        </p:nvGrpSpPr>
        <p:grpSpPr>
          <a:xfrm>
            <a:off x="317828" y="1276331"/>
            <a:ext cx="8570763" cy="3658499"/>
            <a:chOff x="96687" y="1271572"/>
            <a:chExt cx="8570762" cy="3658497"/>
          </a:xfrm>
        </p:grpSpPr>
        <p:pic>
          <p:nvPicPr>
            <p:cNvPr id="156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55300" y="1271572"/>
              <a:ext cx="1717573" cy="1286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Used by Nature since ... (a long time) : diversity of Life…"/>
            <p:cNvSpPr txBox="1"/>
            <p:nvPr/>
          </p:nvSpPr>
          <p:spPr>
            <a:xfrm>
              <a:off x="96687" y="1813610"/>
              <a:ext cx="8570763" cy="3116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27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Used by Nature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since ... (a long time) : diversity of Life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First application using computers:</a:t>
              </a:r>
            </a:p>
            <a:p>
              <a:pPr defTabSz="457200">
                <a:spcBef>
                  <a:spcPts val="4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solidFill>
                    <a:srgbClr val="008E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Metropolis, Ulam and Von Neumann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at Los Alamos, 1943</a:t>
              </a:r>
            </a:p>
            <a:p>
              <a:pPr indent="444500" defTabSz="457200">
                <a:spcBef>
                  <a:spcPts val="26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solidFill>
                    <a:srgbClr val="FF4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Neutron Scattering and Absorption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in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U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 and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Pu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, Origin of </a:t>
              </a: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MCNP</a:t>
              </a:r>
            </a:p>
            <a:p>
              <a:pPr defTabSz="457200">
                <a:spcBef>
                  <a:spcPts val="500"/>
                </a:spcBef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300">
                  <a:solidFill>
                    <a:srgbClr val="0433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Name: </a:t>
              </a:r>
            </a:p>
            <a:p>
              <a:pPr defTabSz="457200">
                <a:defRPr sz="31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100">
                  <a:latin typeface="Times New Roman"/>
                  <a:ea typeface="Times New Roman"/>
                  <a:cs typeface="Times New Roman"/>
                  <a:sym typeface="Times New Roman"/>
                </a:rPr>
                <a:t>Monte Carlo casino, a random generator (Ulam’s father played poker) </a:t>
              </a:r>
            </a:p>
          </p:txBody>
        </p:sp>
      </p:grpSp>
      <p:sp>
        <p:nvSpPr>
          <p:cNvPr id="159" name="Origin of Monte Carlo metho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 of Monte Carlo methods 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1" name="Rectangle"/>
          <p:cNvSpPr txBox="1"/>
          <p:nvPr/>
        </p:nvSpPr>
        <p:spPr>
          <a:xfrm>
            <a:off x="57078" y="7225762"/>
            <a:ext cx="3615822" cy="2600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32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8428" y="4894640"/>
            <a:ext cx="5589620" cy="213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are Monte Carlo methods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Monte Carlo methods ?</a:t>
            </a:r>
          </a:p>
        </p:txBody>
      </p:sp>
      <p:sp>
        <p:nvSpPr>
          <p:cNvPr id="165" name="Use random generators (play poker)…"/>
          <p:cNvSpPr txBox="1"/>
          <p:nvPr>
            <p:ph type="body" idx="1"/>
          </p:nvPr>
        </p:nvSpPr>
        <p:spPr>
          <a:xfrm>
            <a:off x="163079" y="1440781"/>
            <a:ext cx="7851062" cy="5577842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t>Use random generators (play poker)</a:t>
            </a:r>
          </a:p>
          <a:p>
            <a:pPr>
              <a:defRPr sz="1900"/>
            </a:pPr>
            <a:r>
              <a:t>Explore a complex and large phase space (many parameters)</a:t>
            </a:r>
          </a:p>
          <a:p>
            <a:pPr>
              <a:defRPr sz="1900"/>
            </a:pPr>
            <a:r>
              <a:t>Integrates microscopic random events into measurable quantities </a:t>
            </a:r>
            <a:r>
              <a:rPr b="1"/>
              <a:t>not</a:t>
            </a:r>
            <a:r>
              <a:t> a usual regular sampling integration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Metropolis</a:t>
            </a:r>
            <a:r>
              <a:t> algorithm: model energy gap E as a probability</a:t>
            </a:r>
          </a:p>
          <a:p>
            <a:pPr>
              <a:defRPr sz="1900"/>
            </a:pPr>
          </a:p>
          <a:p>
            <a:pPr>
              <a:defRPr sz="1900"/>
            </a:pPr>
          </a:p>
          <a:p>
            <a:pPr>
              <a:defRPr sz="1900"/>
            </a:pPr>
            <a:r>
              <a:t>Integrals converge faster than any other method (for d &gt; 3) when using </a:t>
            </a:r>
            <a:r>
              <a:t>enough</a:t>
            </a:r>
            <a:r>
              <a:t> independent events (central limit theorem)</a:t>
            </a:r>
          </a:p>
          <a:p>
            <a:pPr>
              <a:defRPr sz="1900"/>
            </a:pPr>
          </a:p>
          <a:p>
            <a:pPr>
              <a:defRPr sz="1900"/>
            </a:pPr>
            <a:r>
              <a:t>F. James, </a:t>
            </a:r>
            <a:r>
              <a:t>Rep. Prog. Phys.</a:t>
            </a:r>
            <a:r>
              <a:t>, Vol. </a:t>
            </a:r>
            <a:r>
              <a:rPr b="1"/>
              <a:t>43</a:t>
            </a:r>
            <a:r>
              <a:t> (1980) 1145.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68399" y="7211439"/>
            <a:ext cx="229838" cy="3492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9" name="Group"/>
          <p:cNvGrpSpPr/>
          <p:nvPr/>
        </p:nvGrpSpPr>
        <p:grpSpPr>
          <a:xfrm>
            <a:off x="2539190" y="3922596"/>
            <a:ext cx="4208900" cy="1765009"/>
            <a:chOff x="0" y="0"/>
            <a:chExt cx="4208898" cy="1765008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08899" cy="798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45255" y="1280454"/>
              <a:ext cx="1123725" cy="484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8574" y="1266120"/>
            <a:ext cx="1381464" cy="17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