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Verdana"/>
      </a:defRPr>
    </a:lvl1pPr>
    <a:lvl2pPr marL="0" marR="0" indent="266700" algn="l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Verdana"/>
      </a:defRPr>
    </a:lvl2pPr>
    <a:lvl3pPr marL="0" marR="0" indent="533400" algn="l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Verdana"/>
      </a:defRPr>
    </a:lvl3pPr>
    <a:lvl4pPr marL="0" marR="0" indent="800100" algn="l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Verdana"/>
      </a:defRPr>
    </a:lvl4pPr>
    <a:lvl5pPr marL="0" marR="0" indent="1066800" algn="l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Verdana"/>
      </a:defRPr>
    </a:lvl5pPr>
    <a:lvl6pPr marL="0" marR="0" indent="1333500" algn="l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Verdana"/>
      </a:defRPr>
    </a:lvl6pPr>
    <a:lvl7pPr marL="0" marR="0" indent="1612900" algn="l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Verdana"/>
      </a:defRPr>
    </a:lvl7pPr>
    <a:lvl8pPr marL="0" marR="0" indent="1879600" algn="l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Verdana"/>
      </a:defRPr>
    </a:lvl8pPr>
    <a:lvl9pPr marL="0" marR="0" indent="2146300" algn="l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Verdan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9" name="Shape 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47700" latinLnBrk="0">
      <a:defRPr sz="2000">
        <a:latin typeface="Lucida Grande"/>
        <a:ea typeface="Lucida Grande"/>
        <a:cs typeface="Lucida Grande"/>
        <a:sym typeface="Lucida Grande"/>
      </a:defRPr>
    </a:lvl1pPr>
    <a:lvl2pPr indent="228600" defTabSz="647700" latinLnBrk="0">
      <a:defRPr sz="2000">
        <a:latin typeface="Lucida Grande"/>
        <a:ea typeface="Lucida Grande"/>
        <a:cs typeface="Lucida Grande"/>
        <a:sym typeface="Lucida Grande"/>
      </a:defRPr>
    </a:lvl2pPr>
    <a:lvl3pPr indent="457200" defTabSz="647700" latinLnBrk="0">
      <a:defRPr sz="2000">
        <a:latin typeface="Lucida Grande"/>
        <a:ea typeface="Lucida Grande"/>
        <a:cs typeface="Lucida Grande"/>
        <a:sym typeface="Lucida Grande"/>
      </a:defRPr>
    </a:lvl3pPr>
    <a:lvl4pPr indent="685800" defTabSz="647700" latinLnBrk="0">
      <a:defRPr sz="2000">
        <a:latin typeface="Lucida Grande"/>
        <a:ea typeface="Lucida Grande"/>
        <a:cs typeface="Lucida Grande"/>
        <a:sym typeface="Lucida Grande"/>
      </a:defRPr>
    </a:lvl4pPr>
    <a:lvl5pPr indent="914400" defTabSz="647700" latinLnBrk="0">
      <a:defRPr sz="2000">
        <a:latin typeface="Lucida Grande"/>
        <a:ea typeface="Lucida Grande"/>
        <a:cs typeface="Lucida Grande"/>
        <a:sym typeface="Lucida Grande"/>
      </a:defRPr>
    </a:lvl5pPr>
    <a:lvl6pPr indent="1143000" defTabSz="647700" latinLnBrk="0">
      <a:defRPr sz="2000">
        <a:latin typeface="Lucida Grande"/>
        <a:ea typeface="Lucida Grande"/>
        <a:cs typeface="Lucida Grande"/>
        <a:sym typeface="Lucida Grande"/>
      </a:defRPr>
    </a:lvl6pPr>
    <a:lvl7pPr indent="1371600" defTabSz="647700" latinLnBrk="0">
      <a:defRPr sz="2000">
        <a:latin typeface="Lucida Grande"/>
        <a:ea typeface="Lucida Grande"/>
        <a:cs typeface="Lucida Grande"/>
        <a:sym typeface="Lucida Grande"/>
      </a:defRPr>
    </a:lvl7pPr>
    <a:lvl8pPr indent="1600200" defTabSz="647700" latinLnBrk="0">
      <a:defRPr sz="2000">
        <a:latin typeface="Lucida Grande"/>
        <a:ea typeface="Lucida Grande"/>
        <a:cs typeface="Lucida Grande"/>
        <a:sym typeface="Lucida Grande"/>
      </a:defRPr>
    </a:lvl8pPr>
    <a:lvl9pPr indent="1828800" defTabSz="647700" latinLnBrk="0">
      <a:defRPr sz="20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.tif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"/>
          <p:cNvGrpSpPr/>
          <p:nvPr/>
        </p:nvGrpSpPr>
        <p:grpSpPr>
          <a:xfrm>
            <a:off x="7632700" y="4813300"/>
            <a:ext cx="4432300" cy="3821091"/>
            <a:chOff x="0" y="0"/>
            <a:chExt cx="4432300" cy="3821090"/>
          </a:xfrm>
        </p:grpSpPr>
        <p:pic>
          <p:nvPicPr>
            <p:cNvPr id="21" name="logoill.pdf" descr="logoill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971800" y="2806700"/>
              <a:ext cx="1003300" cy="95903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22" name="mcstas-logo.pdf" descr="mcstas-logo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432300" cy="260442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23" name="PSI-Logo_trans.png" descr="PSI-Logo_trans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651000" y="3060700"/>
              <a:ext cx="1248834" cy="45720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24" name="ku-logo.pdf" descr="ku-logo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00100" y="2755900"/>
              <a:ext cx="783981" cy="10651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" name="DTU_logo.png" descr="DTU_logo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2755900"/>
              <a:ext cx="732693" cy="10638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7" name="droppedImage.tiff" descr="dropped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547475" y="8953500"/>
            <a:ext cx="1003300" cy="752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DTU_logo.png" descr="DTU_logo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972800" y="8979144"/>
            <a:ext cx="507301" cy="736601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Title Text"/>
          <p:cNvSpPr txBox="1"/>
          <p:nvPr>
            <p:ph type="title"/>
          </p:nvPr>
        </p:nvSpPr>
        <p:spPr>
          <a:xfrm>
            <a:off x="865279" y="0"/>
            <a:ext cx="9108482" cy="303616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half" idx="1"/>
          </p:nvPr>
        </p:nvSpPr>
        <p:spPr>
          <a:xfrm>
            <a:off x="865280" y="3251200"/>
            <a:ext cx="9105901" cy="4927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  <a:lvl2pPr marL="647700" indent="0" algn="ctr">
              <a:buSzTx/>
              <a:buNone/>
              <a:defRPr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defRPr>
            </a:lvl2pPr>
            <a:lvl3pPr marL="1295400" indent="0" algn="ctr">
              <a:buSzTx/>
              <a:buNone/>
              <a:defRPr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defRPr>
            </a:lvl3pPr>
            <a:lvl4pPr marL="1955800" indent="0" algn="ctr">
              <a:buSzTx/>
              <a:buNone/>
              <a:defRPr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defRPr>
            </a:lvl4pPr>
            <a:lvl5pPr marL="2603500" indent="0" algn="ctr">
              <a:buSzTx/>
              <a:buNone/>
              <a:defRPr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2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445228" y="8979144"/>
            <a:ext cx="1368928" cy="736601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 - Title and Cont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.tif"/><Relationship Id="rId9" Type="http://schemas.openxmlformats.org/officeDocument/2006/relationships/slideLayout" Target="../slideLayouts/slideLayout1.xml"/><Relationship Id="rId10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2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7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3" name="logoill.pdf" descr="logoill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4" name="PSI-Logo_trans.png" descr="PSI-Logo_trans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5" name="ku-logo.pdf" descr="ku-log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" name="DTU_logo.png" descr="DTU_logo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9" name="droppedImage.tiff" descr="dropped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tle Text"/>
          <p:cNvSpPr txBox="1"/>
          <p:nvPr>
            <p:ph type="title"/>
          </p:nvPr>
        </p:nvSpPr>
        <p:spPr>
          <a:xfrm>
            <a:off x="865280" y="0"/>
            <a:ext cx="11059201" cy="20608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/>
          <a:p>
            <a:pPr/>
            <a:r>
              <a:t>Title Text</a:t>
            </a:r>
          </a:p>
        </p:txBody>
      </p:sp>
      <p:sp>
        <p:nvSpPr>
          <p:cNvPr id="11" name="Body Level One…"/>
          <p:cNvSpPr txBox="1"/>
          <p:nvPr>
            <p:ph type="body" idx="1"/>
          </p:nvPr>
        </p:nvSpPr>
        <p:spPr>
          <a:xfrm>
            <a:off x="865280" y="2273300"/>
            <a:ext cx="11059201" cy="74803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Slide Number"/>
          <p:cNvSpPr txBox="1"/>
          <p:nvPr>
            <p:ph type="sldNum" sz="quarter" idx="2"/>
          </p:nvPr>
        </p:nvSpPr>
        <p:spPr>
          <a:xfrm>
            <a:off x="865280" y="9462040"/>
            <a:ext cx="206475" cy="190501"/>
          </a:xfrm>
          <a:prstGeom prst="rect">
            <a:avLst/>
          </a:prstGeom>
          <a:ln w="12700"/>
        </p:spPr>
        <p:txBody>
          <a:bodyPr wrap="none" lIns="0" tIns="0" rIns="0" bIns="0" anchor="b">
            <a:spAutoFit/>
          </a:bodyPr>
          <a:lstStyle>
            <a:lvl1pPr>
              <a:buClr>
                <a:srgbClr val="9A9A9A"/>
              </a:buClr>
              <a:defRPr sz="12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3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14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9"/>
    <p:sldLayoutId id="2147483650" r:id="rId10"/>
  </p:sldLayoutIdLst>
  <p:transition xmlns:p14="http://schemas.microsoft.com/office/powerpoint/2010/main" spd="med" advClick="1"/>
  <p:txStyles>
    <p:titleStyle>
      <a:lvl1pPr marL="0" marR="0" indent="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Verdana"/>
        </a:defRPr>
      </a:lvl1pPr>
      <a:lvl2pPr marL="0" marR="0" indent="2286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Verdana"/>
        </a:defRPr>
      </a:lvl2pPr>
      <a:lvl3pPr marL="0" marR="0" indent="4572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Verdana"/>
        </a:defRPr>
      </a:lvl3pPr>
      <a:lvl4pPr marL="0" marR="0" indent="6858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Verdana"/>
        </a:defRPr>
      </a:lvl4pPr>
      <a:lvl5pPr marL="0" marR="0" indent="9144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Verdana"/>
        </a:defRPr>
      </a:lvl5pPr>
      <a:lvl6pPr marL="0" marR="0" indent="11430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Verdana"/>
        </a:defRPr>
      </a:lvl6pPr>
      <a:lvl7pPr marL="0" marR="0" indent="13716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Verdana"/>
        </a:defRPr>
      </a:lvl7pPr>
      <a:lvl8pPr marL="0" marR="0" indent="16002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Verdana"/>
        </a:defRPr>
      </a:lvl8pPr>
      <a:lvl9pPr marL="0" marR="0" indent="18288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Verdana"/>
        </a:defRPr>
      </a:lvl9pPr>
    </p:titleStyle>
    <p:bodyStyle>
      <a:lvl1pPr marL="180975" marR="0" indent="-180975" algn="l" defTabSz="1295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AD4642"/>
        </a:buClr>
        <a:buSzPct val="100000"/>
        <a:buFontTx/>
        <a:buChar char="•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Verdana"/>
        </a:defRPr>
      </a:lvl1pPr>
      <a:lvl2pPr marL="361950" marR="0" indent="-180975" algn="l" defTabSz="1295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AD4642"/>
        </a:buClr>
        <a:buSzPct val="100000"/>
        <a:buFontTx/>
        <a:buChar char="•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Verdana"/>
        </a:defRPr>
      </a:lvl2pPr>
      <a:lvl3pPr marL="542925" marR="0" indent="-180975" algn="l" defTabSz="1295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AD4642"/>
        </a:buClr>
        <a:buSzPct val="100000"/>
        <a:buFontTx/>
        <a:buChar char="•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Verdana"/>
        </a:defRPr>
      </a:lvl3pPr>
      <a:lvl4pPr marL="714375" marR="0" indent="-171450" algn="l" defTabSz="1295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AD4642"/>
        </a:buClr>
        <a:buSzPct val="100000"/>
        <a:buFontTx/>
        <a:buChar char="•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Verdana"/>
        </a:defRPr>
      </a:lvl4pPr>
      <a:lvl5pPr marL="895350" marR="0" indent="-180975" algn="l" defTabSz="1295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AD4642"/>
        </a:buClr>
        <a:buSzPct val="100000"/>
        <a:buFontTx/>
        <a:buChar char="•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Verdana"/>
        </a:defRPr>
      </a:lvl5pPr>
      <a:lvl6pPr marL="10871200" marR="0" indent="-8890000" algn="l" defTabSz="1295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AD4642"/>
        </a:buClr>
        <a:buSzPct val="100000"/>
        <a:buFontTx/>
        <a:buChar char="•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Verdana"/>
        </a:defRPr>
      </a:lvl6pPr>
      <a:lvl7pPr marL="11214100" marR="0" indent="-8890000" algn="l" defTabSz="1295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AD4642"/>
        </a:buClr>
        <a:buSzPct val="100000"/>
        <a:buFontTx/>
        <a:buChar char="•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Verdana"/>
        </a:defRPr>
      </a:lvl7pPr>
      <a:lvl8pPr marL="11557000" marR="0" indent="-8890000" algn="l" defTabSz="1295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AD4642"/>
        </a:buClr>
        <a:buSzPct val="100000"/>
        <a:buFontTx/>
        <a:buChar char="•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Verdana"/>
        </a:defRPr>
      </a:lvl8pPr>
      <a:lvl9pPr marL="11899900" marR="0" indent="-8890000" algn="l" defTabSz="1295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AD4642"/>
        </a:buClr>
        <a:buSzPct val="100000"/>
        <a:buFontTx/>
        <a:buChar char="•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Verdana"/>
        </a:defRPr>
      </a:lvl9pPr>
    </p:bodyStyle>
    <p:otherStyle>
      <a:lvl1pPr marL="0" marR="0" indent="0" algn="l" defTabSz="647700" latinLnBrk="0">
        <a:lnSpc>
          <a:spcPct val="100000"/>
        </a:lnSpc>
        <a:spcBef>
          <a:spcPts val="0"/>
        </a:spcBef>
        <a:spcAft>
          <a:spcPts val="0"/>
        </a:spcAft>
        <a:buClr>
          <a:srgbClr val="9A9A9A"/>
        </a:buClr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Verdana"/>
        </a:defRPr>
      </a:lvl1pPr>
      <a:lvl2pPr marL="0" marR="0" indent="0" algn="l" defTabSz="647700" latinLnBrk="0">
        <a:lnSpc>
          <a:spcPct val="100000"/>
        </a:lnSpc>
        <a:spcBef>
          <a:spcPts val="0"/>
        </a:spcBef>
        <a:spcAft>
          <a:spcPts val="0"/>
        </a:spcAft>
        <a:buClr>
          <a:srgbClr val="9A9A9A"/>
        </a:buClr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Verdana"/>
        </a:defRPr>
      </a:lvl2pPr>
      <a:lvl3pPr marL="0" marR="0" indent="0" algn="l" defTabSz="647700" latinLnBrk="0">
        <a:lnSpc>
          <a:spcPct val="100000"/>
        </a:lnSpc>
        <a:spcBef>
          <a:spcPts val="0"/>
        </a:spcBef>
        <a:spcAft>
          <a:spcPts val="0"/>
        </a:spcAft>
        <a:buClr>
          <a:srgbClr val="9A9A9A"/>
        </a:buClr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Verdana"/>
        </a:defRPr>
      </a:lvl3pPr>
      <a:lvl4pPr marL="0" marR="0" indent="0" algn="l" defTabSz="647700" latinLnBrk="0">
        <a:lnSpc>
          <a:spcPct val="100000"/>
        </a:lnSpc>
        <a:spcBef>
          <a:spcPts val="0"/>
        </a:spcBef>
        <a:spcAft>
          <a:spcPts val="0"/>
        </a:spcAft>
        <a:buClr>
          <a:srgbClr val="9A9A9A"/>
        </a:buClr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Verdana"/>
        </a:defRPr>
      </a:lvl4pPr>
      <a:lvl5pPr marL="0" marR="0" indent="0" algn="l" defTabSz="647700" latinLnBrk="0">
        <a:lnSpc>
          <a:spcPct val="100000"/>
        </a:lnSpc>
        <a:spcBef>
          <a:spcPts val="0"/>
        </a:spcBef>
        <a:spcAft>
          <a:spcPts val="0"/>
        </a:spcAft>
        <a:buClr>
          <a:srgbClr val="9A9A9A"/>
        </a:buClr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Verdana"/>
        </a:defRPr>
      </a:lvl5pPr>
      <a:lvl6pPr marL="0" marR="0" indent="0" algn="l" defTabSz="647700" latinLnBrk="0">
        <a:lnSpc>
          <a:spcPct val="100000"/>
        </a:lnSpc>
        <a:spcBef>
          <a:spcPts val="0"/>
        </a:spcBef>
        <a:spcAft>
          <a:spcPts val="0"/>
        </a:spcAft>
        <a:buClr>
          <a:srgbClr val="9A9A9A"/>
        </a:buClr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Verdana"/>
        </a:defRPr>
      </a:lvl6pPr>
      <a:lvl7pPr marL="0" marR="0" indent="0" algn="l" defTabSz="647700" latinLnBrk="0">
        <a:lnSpc>
          <a:spcPct val="100000"/>
        </a:lnSpc>
        <a:spcBef>
          <a:spcPts val="0"/>
        </a:spcBef>
        <a:spcAft>
          <a:spcPts val="0"/>
        </a:spcAft>
        <a:buClr>
          <a:srgbClr val="9A9A9A"/>
        </a:buClr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Verdana"/>
        </a:defRPr>
      </a:lvl7pPr>
      <a:lvl8pPr marL="0" marR="0" indent="0" algn="l" defTabSz="647700" latinLnBrk="0">
        <a:lnSpc>
          <a:spcPct val="100000"/>
        </a:lnSpc>
        <a:spcBef>
          <a:spcPts val="0"/>
        </a:spcBef>
        <a:spcAft>
          <a:spcPts val="0"/>
        </a:spcAft>
        <a:buClr>
          <a:srgbClr val="9A9A9A"/>
        </a:buClr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Verdana"/>
        </a:defRPr>
      </a:lvl8pPr>
      <a:lvl9pPr marL="0" marR="0" indent="0" algn="l" defTabSz="647700" latinLnBrk="0">
        <a:lnSpc>
          <a:spcPct val="100000"/>
        </a:lnSpc>
        <a:spcBef>
          <a:spcPts val="0"/>
        </a:spcBef>
        <a:spcAft>
          <a:spcPts val="0"/>
        </a:spcAft>
        <a:buClr>
          <a:srgbClr val="9A9A9A"/>
        </a:buClr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ss_butterfly.mcstas.org" TargetMode="Externa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1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ss_butterfly.mcstas.org" TargetMode="Externa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1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ss_butterfly.mcstas.org" TargetMode="Externa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1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ss_butterfly.mcstas.org" TargetMode="Externa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1.tif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ss_butterfly.mcstas.org" TargetMode="Externa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1.t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ss_butterfly.mcstas.org" TargetMode="Externa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1.tif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ss_butterfly.mcstas.org" TargetMode="Externa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1.tif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.tif"/><Relationship Id="rId9" Type="http://schemas.openxmlformats.org/officeDocument/2006/relationships/image" Target="../media/image11.png"/><Relationship Id="rId10" Type="http://schemas.openxmlformats.org/officeDocument/2006/relationships/hyperlink" Target="http://ess_butterfly.mcstas.org/visualisation/" TargetMode="Externa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.tif"/><Relationship Id="rId9" Type="http://schemas.openxmlformats.org/officeDocument/2006/relationships/image" Target="../media/image11.png"/><Relationship Id="rId10" Type="http://schemas.openxmlformats.org/officeDocument/2006/relationships/hyperlink" Target="http://ess_butterfly.mcstas.org/visualisation/" TargetMode="External"/><Relationship Id="rId11" Type="http://schemas.openxmlformats.org/officeDocument/2006/relationships/hyperlink" Target="https://github.com/McStasMcXtrace/McCode/issues/615" TargetMode="External"/><Relationship Id="rId12" Type="http://schemas.openxmlformats.org/officeDocument/2006/relationships/image" Target="../media/image12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.tif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.tif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hyperlink" Target="https://arxiv.org/abs/1609.02792" TargetMode="External"/><Relationship Id="rId9" Type="http://schemas.openxmlformats.org/officeDocument/2006/relationships/hyperlink" Target="https://mctools.github.io/mcpl/" TargetMode="External"/><Relationship Id="rId10" Type="http://schemas.openxmlformats.org/officeDocument/2006/relationships/hyperlink" Target="http://coimbra2016.essworkshop.org/slides/MCPL_Kittelmann.pdf" TargetMode="External"/><Relationship Id="rId11" Type="http://schemas.openxmlformats.org/officeDocument/2006/relationships/image" Target="../media/image1.tif"/><Relationship Id="rId12" Type="http://schemas.openxmlformats.org/officeDocument/2006/relationships/image" Target="../media/image13.png"/><Relationship Id="rId13" Type="http://schemas.openxmlformats.org/officeDocument/2006/relationships/image" Target="../media/image14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hyperlink" Target="https://arxiv.org/abs/1609.02792" TargetMode="External"/><Relationship Id="rId10" Type="http://schemas.openxmlformats.org/officeDocument/2006/relationships/hyperlink" Target="https://mctools.github.io/mcpl/" TargetMode="External"/><Relationship Id="rId11" Type="http://schemas.openxmlformats.org/officeDocument/2006/relationships/hyperlink" Target="http://coimbra2016.essworkshop.org/slides/MCPL_Kittelmann.pdf" TargetMode="External"/><Relationship Id="rId12" Type="http://schemas.openxmlformats.org/officeDocument/2006/relationships/image" Target="../media/image1.tif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.tif"/><Relationship Id="rId9" Type="http://schemas.openxmlformats.org/officeDocument/2006/relationships/image" Target="../media/image16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.tif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.tif"/><Relationship Id="rId9" Type="http://schemas.openxmlformats.org/officeDocument/2006/relationships/image" Target="../media/image17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.tif"/><Relationship Id="rId9" Type="http://schemas.openxmlformats.org/officeDocument/2006/relationships/image" Target="../media/image18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.tif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.tif"/><Relationship Id="rId9" Type="http://schemas.openxmlformats.org/officeDocument/2006/relationships/image" Target="../media/image2.tif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hyperlink" Target="https://mctools.github.io/mcpl/" TargetMode="External"/><Relationship Id="rId9" Type="http://schemas.openxmlformats.org/officeDocument/2006/relationships/hyperlink" Target="https://doi.org/10.1016/j.cpc.2017.04.012" TargetMode="External"/><Relationship Id="rId10" Type="http://schemas.openxmlformats.org/officeDocument/2006/relationships/hyperlink" Target="http://coimbra2016.essworkshop.org/slides/MCPL_Kittelmann.pdf" TargetMode="External"/><Relationship Id="rId11" Type="http://schemas.openxmlformats.org/officeDocument/2006/relationships/image" Target="../media/image1.tif"/><Relationship Id="rId12" Type="http://schemas.openxmlformats.org/officeDocument/2006/relationships/image" Target="../media/image9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hyperlink" Target="https://confluence.esss.lu.se/display/MCSTAS/Using+MCPL+as+source+term+in+McStas" TargetMode="External"/><Relationship Id="rId9" Type="http://schemas.openxmlformats.org/officeDocument/2006/relationships/hyperlink" Target="http://ess_butterfly.mcstas.org" TargetMode="External"/><Relationship Id="rId10" Type="http://schemas.openxmlformats.org/officeDocument/2006/relationships/hyperlink" Target="http://public.esss.dk/users/willend/MCPL/" TargetMode="External"/><Relationship Id="rId11" Type="http://schemas.openxmlformats.org/officeDocument/2006/relationships/image" Target="../media/image1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hyperlink" Target="http://ess_butterfly.mcstas.org" TargetMode="External"/><Relationship Id="rId9" Type="http://schemas.openxmlformats.org/officeDocument/2006/relationships/image" Target="../media/image1.tif"/><Relationship Id="rId10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hyperlink" Target="http://ess_butterfly.mcstas.org" TargetMode="External"/><Relationship Id="rId9" Type="http://schemas.openxmlformats.org/officeDocument/2006/relationships/image" Target="../media/image1.tif"/><Relationship Id="rId10" Type="http://schemas.openxmlformats.org/officeDocument/2006/relationships/image" Target="../media/image1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ss_butterfly.mcstas.org" TargetMode="Externa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1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ss_butterfly.mcstas.org" TargetMode="Externa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1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ss_butterfly.mcstas.org" TargetMode="Externa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1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"/>
          <p:cNvGrpSpPr/>
          <p:nvPr/>
        </p:nvGrpSpPr>
        <p:grpSpPr>
          <a:xfrm>
            <a:off x="7632700" y="4813300"/>
            <a:ext cx="4432300" cy="3821091"/>
            <a:chOff x="0" y="0"/>
            <a:chExt cx="4432300" cy="3821090"/>
          </a:xfrm>
        </p:grpSpPr>
        <p:pic>
          <p:nvPicPr>
            <p:cNvPr id="51" name="logoill.pdf" descr="logoill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971800" y="2806700"/>
              <a:ext cx="1003300" cy="95903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52" name="mcstas-logo.pdf" descr="mcstas-logo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432300" cy="260442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53" name="PSI-Logo_trans.png" descr="PSI-Logo_trans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651000" y="3060700"/>
              <a:ext cx="1248834" cy="45720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54" name="ku-logo.pdf" descr="ku-logo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00100" y="2755900"/>
              <a:ext cx="783981" cy="10651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5" name="DTU_logo.png" descr="DTU_logo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2755900"/>
              <a:ext cx="732693" cy="10638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7" name="droppedImage.tiff" descr="dropped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547475" y="8953500"/>
            <a:ext cx="1003300" cy="752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DTU_logo.png" descr="DTU_logo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972800" y="8979144"/>
            <a:ext cx="507301" cy="736601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ESS Sources in McStas - Analytic + MCPL"/>
          <p:cNvSpPr txBox="1"/>
          <p:nvPr>
            <p:ph type="ctrTitle"/>
          </p:nvPr>
        </p:nvSpPr>
        <p:spPr>
          <a:xfrm>
            <a:off x="865279" y="0"/>
            <a:ext cx="11760201" cy="30353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/>
            <a:r>
              <a:t>ESS Sources in McStas - Analytic + MCPL</a:t>
            </a:r>
          </a:p>
        </p:txBody>
      </p:sp>
      <p:sp>
        <p:nvSpPr>
          <p:cNvPr id="60" name="Peter Willendrup1,3, Esben Klinkby2,4…"/>
          <p:cNvSpPr txBox="1"/>
          <p:nvPr>
            <p:ph type="subTitle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200"/>
            </a:pPr>
            <a:r>
              <a:rPr b="1" u="sng"/>
              <a:t>Peter Willendrup</a:t>
            </a:r>
            <a:r>
              <a:rPr b="1" baseline="31999" u="sng"/>
              <a:t>1,3</a:t>
            </a:r>
            <a:r>
              <a:t>, Esben Klinkby</a:t>
            </a:r>
            <a:r>
              <a:rPr baseline="31999"/>
              <a:t>2,4</a:t>
            </a:r>
            <a:br>
              <a:rPr baseline="31999"/>
            </a:br>
          </a:p>
          <a:p>
            <a:pPr>
              <a:defRPr sz="1200"/>
            </a:pPr>
            <a:r>
              <a:rPr baseline="31999"/>
              <a:t>1</a:t>
            </a:r>
            <a:r>
              <a:t>Physics Department, Technical University of Denmark, Denmark</a:t>
            </a:r>
            <a:br/>
            <a:r>
              <a:rPr baseline="31999"/>
              <a:t>2</a:t>
            </a:r>
            <a:r>
              <a:t>Center for Nuclear Technologies, Technical University of Denmark</a:t>
            </a:r>
            <a:br/>
            <a:r>
              <a:rPr baseline="31999"/>
              <a:t>3</a:t>
            </a:r>
            <a:r>
              <a:t>ESS DMSC, Copenhagen, Denmark </a:t>
            </a:r>
            <a:br/>
            <a:r>
              <a:rPr baseline="31999"/>
              <a:t>3</a:t>
            </a:r>
            <a:r>
              <a:t>ESS, Lund, Sweden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2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445228" y="8979144"/>
            <a:ext cx="1368928" cy="736601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ee also http://ess_butterfly.mcstas.org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See also </a:t>
            </a:r>
            <a:r>
              <a:rPr u="sng">
                <a:hlinkClick r:id="rId2" invalidUrl="" action="" tgtFrame="" tooltip="" history="1" highlightClick="0" endSnd="0"/>
              </a:rPr>
              <a:t>http://ess_butterfly.mcstas.org</a:t>
            </a:r>
            <a:r>
              <a:t> </a:t>
            </a:r>
          </a:p>
        </p:txBody>
      </p:sp>
      <p:pic>
        <p:nvPicPr>
          <p:cNvPr id="197" name="SafariScreenSnapz140.png" descr="SafariScreenSnapz14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1013" y="795656"/>
            <a:ext cx="10673735" cy="773874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63500" dir="5400000">
              <a:srgbClr val="000000">
                <a:alpha val="45000"/>
              </a:srgbClr>
            </a:outerShdw>
          </a:effectLst>
        </p:spPr>
      </p:pic>
      <p:sp>
        <p:nvSpPr>
          <p:cNvPr id="198" name="focus_xw, focus_yh  “how much to illuminate”"/>
          <p:cNvSpPr txBox="1"/>
          <p:nvPr/>
        </p:nvSpPr>
        <p:spPr>
          <a:xfrm>
            <a:off x="6488112" y="4933949"/>
            <a:ext cx="4244530" cy="8636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8600" indent="-228600">
              <a:buSzPct val="100000"/>
              <a:buChar char="•"/>
            </a:pPr>
            <a:r>
              <a:t>focus_xw, focus_yh </a:t>
            </a:r>
            <a:br/>
            <a:r>
              <a:t>“how much to illuminate”</a:t>
            </a:r>
          </a:p>
        </p:txBody>
      </p:sp>
      <p:grpSp>
        <p:nvGrpSpPr>
          <p:cNvPr id="205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199" name="mcstas-logo.pdf" descr="mcstas-logo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204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200" name="logoill.pdf" descr="logoill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201" name="PSI-Logo_trans.png" descr="PSI-Logo_trans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202" name="ku-logo.pdf" descr="ku-logo.pdf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03" name="DTU_logo.png" descr="DTU_logo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206" name="droppedImage.tiff" descr="droppedImage.tif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8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209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ESS_butterfly McDoc page:"/>
          <p:cNvSpPr txBox="1"/>
          <p:nvPr/>
        </p:nvSpPr>
        <p:spPr>
          <a:xfrm>
            <a:off x="865280" y="-1358900"/>
            <a:ext cx="11059201" cy="20608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defTabSz="1295400">
              <a:buClrTx/>
              <a:defRPr b="1" sz="3200"/>
            </a:lvl1pPr>
          </a:lstStyle>
          <a:p>
            <a:pPr/>
            <a:r>
              <a:t>ESS_butterfly McDoc page:</a:t>
            </a:r>
          </a:p>
        </p:txBody>
      </p:sp>
      <p:sp>
        <p:nvSpPr>
          <p:cNvPr id="211" name="Line"/>
          <p:cNvSpPr/>
          <p:nvPr/>
        </p:nvSpPr>
        <p:spPr>
          <a:xfrm flipH="1" flipV="1">
            <a:off x="2051049" y="5226049"/>
            <a:ext cx="4471543" cy="1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12" name="Line"/>
          <p:cNvSpPr/>
          <p:nvPr/>
        </p:nvSpPr>
        <p:spPr>
          <a:xfrm flipH="1" flipV="1">
            <a:off x="2051049" y="5530849"/>
            <a:ext cx="4471543" cy="1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ee also http://ess_butterfly.mcstas.org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See also </a:t>
            </a:r>
            <a:r>
              <a:rPr u="sng">
                <a:hlinkClick r:id="rId2" invalidUrl="" action="" tgtFrame="" tooltip="" history="1" highlightClick="0" endSnd="0"/>
              </a:rPr>
              <a:t>http://ess_butterfly.mcstas.org</a:t>
            </a:r>
            <a:r>
              <a:t> </a:t>
            </a:r>
          </a:p>
        </p:txBody>
      </p:sp>
      <p:pic>
        <p:nvPicPr>
          <p:cNvPr id="215" name="SafariScreenSnapz140.png" descr="SafariScreenSnapz14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1013" y="795656"/>
            <a:ext cx="10673735" cy="773874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63500" dir="5400000">
              <a:srgbClr val="000000">
                <a:alpha val="45000"/>
              </a:srgbClr>
            </a:outerShdw>
          </a:effectLst>
        </p:spPr>
      </p:pic>
      <p:sp>
        <p:nvSpPr>
          <p:cNvPr id="216" name="c_ &amp; t_performance “future  penalty from engineering”"/>
          <p:cNvSpPr txBox="1"/>
          <p:nvPr/>
        </p:nvSpPr>
        <p:spPr>
          <a:xfrm>
            <a:off x="6488112" y="5429249"/>
            <a:ext cx="4685954" cy="8636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8600" indent="-228600">
              <a:buSzPct val="100000"/>
              <a:buChar char="•"/>
            </a:pPr>
            <a:r>
              <a:t>c_ &amp; t_performance “future </a:t>
            </a:r>
            <a:br/>
            <a:r>
              <a:t>penalty from engineering”</a:t>
            </a:r>
          </a:p>
        </p:txBody>
      </p:sp>
      <p:grpSp>
        <p:nvGrpSpPr>
          <p:cNvPr id="223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217" name="mcstas-logo.pdf" descr="mcstas-logo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222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218" name="logoill.pdf" descr="logoill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219" name="PSI-Logo_trans.png" descr="PSI-Logo_trans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220" name="ku-logo.pdf" descr="ku-logo.pdf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21" name="DTU_logo.png" descr="DTU_logo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224" name="droppedImage.tiff" descr="droppedImage.tif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6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227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ESS_butterfly McDoc page:"/>
          <p:cNvSpPr txBox="1"/>
          <p:nvPr/>
        </p:nvSpPr>
        <p:spPr>
          <a:xfrm>
            <a:off x="865280" y="-1358900"/>
            <a:ext cx="11059201" cy="20608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defTabSz="1295400">
              <a:buClrTx/>
              <a:defRPr b="1" sz="3200"/>
            </a:lvl1pPr>
          </a:lstStyle>
          <a:p>
            <a:pPr/>
            <a:r>
              <a:t>ESS_butterfly McDoc page:</a:t>
            </a:r>
          </a:p>
        </p:txBody>
      </p:sp>
      <p:sp>
        <p:nvSpPr>
          <p:cNvPr id="229" name="Line"/>
          <p:cNvSpPr/>
          <p:nvPr/>
        </p:nvSpPr>
        <p:spPr>
          <a:xfrm flipH="1" flipV="1">
            <a:off x="2051049" y="6064249"/>
            <a:ext cx="4471543" cy="1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30" name="Line"/>
          <p:cNvSpPr/>
          <p:nvPr/>
        </p:nvSpPr>
        <p:spPr>
          <a:xfrm flipH="1" flipV="1">
            <a:off x="2051049" y="5784849"/>
            <a:ext cx="4471543" cy="1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ee also http://ess_butterfly.mcstas.org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See also </a:t>
            </a:r>
            <a:r>
              <a:rPr u="sng">
                <a:hlinkClick r:id="rId2" invalidUrl="" action="" tgtFrame="" tooltip="" history="1" highlightClick="0" endSnd="0"/>
              </a:rPr>
              <a:t>http://ess_butterfly.mcstas.org</a:t>
            </a:r>
            <a:r>
              <a:t> </a:t>
            </a:r>
          </a:p>
        </p:txBody>
      </p:sp>
      <p:pic>
        <p:nvPicPr>
          <p:cNvPr id="233" name="SafariScreenSnapz140.png" descr="SafariScreenSnapz14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1013" y="795656"/>
            <a:ext cx="10673735" cy="773874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63500" dir="5400000">
              <a:srgbClr val="000000">
                <a:alpha val="45000"/>
              </a:srgbClr>
            </a:outerShdw>
          </a:effectLst>
        </p:spPr>
      </p:pic>
      <p:sp>
        <p:nvSpPr>
          <p:cNvPr id="234" name="these you know…"/>
          <p:cNvSpPr txBox="1"/>
          <p:nvPr/>
        </p:nvSpPr>
        <p:spPr>
          <a:xfrm>
            <a:off x="6526212" y="6184900"/>
            <a:ext cx="3019823" cy="4953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100000"/>
              <a:buChar char="•"/>
            </a:lvl1pPr>
          </a:lstStyle>
          <a:p>
            <a:pPr/>
            <a:r>
              <a:t>these you know…</a:t>
            </a:r>
          </a:p>
        </p:txBody>
      </p:sp>
      <p:grpSp>
        <p:nvGrpSpPr>
          <p:cNvPr id="241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235" name="mcstas-logo.pdf" descr="mcstas-logo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240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236" name="logoill.pdf" descr="logoill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237" name="PSI-Logo_trans.png" descr="PSI-Logo_trans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238" name="ku-logo.pdf" descr="ku-logo.pdf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39" name="DTU_logo.png" descr="DTU_logo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242" name="droppedImage.tiff" descr="droppedImage.tif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4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245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ESS_butterfly McDoc page:"/>
          <p:cNvSpPr txBox="1"/>
          <p:nvPr/>
        </p:nvSpPr>
        <p:spPr>
          <a:xfrm>
            <a:off x="865280" y="-1358900"/>
            <a:ext cx="11059201" cy="20608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defTabSz="1295400">
              <a:buClrTx/>
              <a:defRPr b="1" sz="3200"/>
            </a:lvl1pPr>
          </a:lstStyle>
          <a:p>
            <a:pPr/>
            <a:r>
              <a:t>ESS_butterfly McDoc page:</a:t>
            </a:r>
          </a:p>
        </p:txBody>
      </p:sp>
      <p:sp>
        <p:nvSpPr>
          <p:cNvPr id="247" name="Line"/>
          <p:cNvSpPr/>
          <p:nvPr/>
        </p:nvSpPr>
        <p:spPr>
          <a:xfrm flipH="1">
            <a:off x="2051049" y="6584950"/>
            <a:ext cx="4471543" cy="0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48" name="Line"/>
          <p:cNvSpPr/>
          <p:nvPr/>
        </p:nvSpPr>
        <p:spPr>
          <a:xfrm flipH="1" flipV="1">
            <a:off x="2051049" y="6292849"/>
            <a:ext cx="4471543" cy="1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ee also http://ess_butterfly.mcstas.org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See also </a:t>
            </a:r>
            <a:r>
              <a:rPr u="sng">
                <a:hlinkClick r:id="rId2" invalidUrl="" action="" tgtFrame="" tooltip="" history="1" highlightClick="0" endSnd="0"/>
              </a:rPr>
              <a:t>http://ess_butterfly.mcstas.org</a:t>
            </a:r>
            <a:r>
              <a:t> </a:t>
            </a:r>
          </a:p>
        </p:txBody>
      </p:sp>
      <p:pic>
        <p:nvPicPr>
          <p:cNvPr id="251" name="SafariScreenSnapz140.png" descr="SafariScreenSnapz14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1013" y="795656"/>
            <a:ext cx="10673735" cy="773874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63500" dir="5400000">
              <a:srgbClr val="000000">
                <a:alpha val="45000"/>
              </a:srgbClr>
            </a:outerShdw>
          </a:effectLst>
        </p:spPr>
      </p:pic>
      <p:sp>
        <p:nvSpPr>
          <p:cNvPr id="252" name="How far to sample (flat) in time, i.e. extent of pulse + “tail”, in units of nominal pulse duration"/>
          <p:cNvSpPr txBox="1"/>
          <p:nvPr/>
        </p:nvSpPr>
        <p:spPr>
          <a:xfrm>
            <a:off x="6551612" y="5880100"/>
            <a:ext cx="4079181" cy="19685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100000"/>
              <a:buChar char="•"/>
            </a:lvl1pPr>
          </a:lstStyle>
          <a:p>
            <a:pPr/>
            <a:r>
              <a:t>How far to sample (flat) in time, i.e. extent of pulse + “tail”, in units of nominal pulse duration</a:t>
            </a:r>
          </a:p>
        </p:txBody>
      </p:sp>
      <p:grpSp>
        <p:nvGrpSpPr>
          <p:cNvPr id="259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253" name="mcstas-logo.pdf" descr="mcstas-logo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258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254" name="logoill.pdf" descr="logoill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255" name="PSI-Logo_trans.png" descr="PSI-Logo_trans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256" name="ku-logo.pdf" descr="ku-logo.pdf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57" name="DTU_logo.png" descr="DTU_logo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260" name="droppedImage.tiff" descr="droppedImage.tif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2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263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ESS_butterfly McDoc page:"/>
          <p:cNvSpPr txBox="1"/>
          <p:nvPr/>
        </p:nvSpPr>
        <p:spPr>
          <a:xfrm>
            <a:off x="865280" y="-1358900"/>
            <a:ext cx="11059201" cy="20608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defTabSz="1295400">
              <a:buClrTx/>
              <a:defRPr b="1" sz="3200"/>
            </a:lvl1pPr>
          </a:lstStyle>
          <a:p>
            <a:pPr/>
            <a:r>
              <a:t>ESS_butterfly McDoc page:</a:t>
            </a:r>
          </a:p>
        </p:txBody>
      </p:sp>
      <p:sp>
        <p:nvSpPr>
          <p:cNvPr id="265" name="Line"/>
          <p:cNvSpPr/>
          <p:nvPr/>
        </p:nvSpPr>
        <p:spPr>
          <a:xfrm flipH="1">
            <a:off x="2051049" y="6864350"/>
            <a:ext cx="4471543" cy="0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ee also http://ess_butterfly.mcstas.org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See also </a:t>
            </a:r>
            <a:r>
              <a:rPr u="sng">
                <a:hlinkClick r:id="rId2" invalidUrl="" action="" tgtFrame="" tooltip="" history="1" highlightClick="0" endSnd="0"/>
              </a:rPr>
              <a:t>http://ess_butterfly.mcstas.org</a:t>
            </a:r>
            <a:r>
              <a:t> </a:t>
            </a:r>
          </a:p>
        </p:txBody>
      </p:sp>
      <p:pic>
        <p:nvPicPr>
          <p:cNvPr id="268" name="SafariScreenSnapz140.png" descr="SafariScreenSnapz14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1013" y="795656"/>
            <a:ext cx="10673735" cy="773874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63500" dir="5400000">
              <a:srgbClr val="000000">
                <a:alpha val="45000"/>
              </a:srgbClr>
            </a:outerShdw>
          </a:effectLst>
        </p:spPr>
      </p:pic>
      <p:sp>
        <p:nvSpPr>
          <p:cNvPr id="269" name="How many pulses to generate, intensity remains constant  (McStas sources pr. def. in units of 1/second!)"/>
          <p:cNvSpPr txBox="1"/>
          <p:nvPr/>
        </p:nvSpPr>
        <p:spPr>
          <a:xfrm>
            <a:off x="6551612" y="6134100"/>
            <a:ext cx="4446142" cy="19685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8600" indent="-228600">
              <a:buSzPct val="100000"/>
              <a:buChar char="•"/>
            </a:pPr>
            <a:r>
              <a:t>How many pulses to generate, intensity remains constant </a:t>
            </a:r>
            <a:br/>
            <a:r>
              <a:t>(McStas sources pr. def. in units of 1/second!)</a:t>
            </a:r>
          </a:p>
        </p:txBody>
      </p:sp>
      <p:grpSp>
        <p:nvGrpSpPr>
          <p:cNvPr id="276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270" name="mcstas-logo.pdf" descr="mcstas-logo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275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271" name="logoill.pdf" descr="logoill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272" name="PSI-Logo_trans.png" descr="PSI-Logo_trans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273" name="ku-logo.pdf" descr="ku-logo.pdf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74" name="DTU_logo.png" descr="DTU_logo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277" name="droppedImage.tiff" descr="droppedImage.tif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79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280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ESS_butterfly McDoc page:"/>
          <p:cNvSpPr txBox="1"/>
          <p:nvPr/>
        </p:nvSpPr>
        <p:spPr>
          <a:xfrm>
            <a:off x="865280" y="-1358900"/>
            <a:ext cx="11059201" cy="20608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defTabSz="1295400">
              <a:buClrTx/>
              <a:defRPr b="1" sz="3200"/>
            </a:lvl1pPr>
          </a:lstStyle>
          <a:p>
            <a:pPr/>
            <a:r>
              <a:t>ESS_butterfly McDoc page:</a:t>
            </a:r>
          </a:p>
        </p:txBody>
      </p:sp>
      <p:sp>
        <p:nvSpPr>
          <p:cNvPr id="282" name="Line"/>
          <p:cNvSpPr/>
          <p:nvPr/>
        </p:nvSpPr>
        <p:spPr>
          <a:xfrm flipH="1">
            <a:off x="2051049" y="7131050"/>
            <a:ext cx="4471543" cy="0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ee also http://ess_butterfly.mcstas.org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See also </a:t>
            </a:r>
            <a:r>
              <a:rPr u="sng">
                <a:hlinkClick r:id="rId2" invalidUrl="" action="" tgtFrame="" tooltip="" history="1" highlightClick="0" endSnd="0"/>
              </a:rPr>
              <a:t>http://ess_butterfly.mcstas.org</a:t>
            </a:r>
            <a:r>
              <a:t> </a:t>
            </a:r>
          </a:p>
        </p:txBody>
      </p:sp>
      <p:pic>
        <p:nvPicPr>
          <p:cNvPr id="285" name="SafariScreenSnapz140.png" descr="SafariScreenSnapz14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1013" y="795656"/>
            <a:ext cx="10673735" cy="773874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63500" dir="5400000">
              <a:srgbClr val="000000">
                <a:alpha val="45000"/>
              </a:srgbClr>
            </a:outerShdw>
          </a:effectLst>
        </p:spPr>
      </p:pic>
      <p:sp>
        <p:nvSpPr>
          <p:cNvPr id="286" name="accelerator power (some time in the future…)"/>
          <p:cNvSpPr txBox="1"/>
          <p:nvPr/>
        </p:nvSpPr>
        <p:spPr>
          <a:xfrm>
            <a:off x="6538912" y="7004049"/>
            <a:ext cx="4169222" cy="8636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8600" indent="-228600">
              <a:buSzPct val="100000"/>
              <a:buChar char="•"/>
            </a:pPr>
            <a:r>
              <a:t>accelerator power (some</a:t>
            </a:r>
            <a:br/>
            <a:r>
              <a:t>time in the future…)</a:t>
            </a:r>
          </a:p>
        </p:txBody>
      </p:sp>
      <p:grpSp>
        <p:nvGrpSpPr>
          <p:cNvPr id="293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287" name="mcstas-logo.pdf" descr="mcstas-logo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292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288" name="logoill.pdf" descr="logoill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289" name="PSI-Logo_trans.png" descr="PSI-Logo_trans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290" name="ku-logo.pdf" descr="ku-logo.pdf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91" name="DTU_logo.png" descr="DTU_logo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294" name="droppedImage.tiff" descr="droppedImage.tif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6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297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ESS_butterfly McDoc page:"/>
          <p:cNvSpPr txBox="1"/>
          <p:nvPr/>
        </p:nvSpPr>
        <p:spPr>
          <a:xfrm>
            <a:off x="865280" y="-1358900"/>
            <a:ext cx="11059201" cy="20608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defTabSz="1295400">
              <a:buClrTx/>
              <a:defRPr b="1" sz="3200"/>
            </a:lvl1pPr>
          </a:lstStyle>
          <a:p>
            <a:pPr/>
            <a:r>
              <a:t>ESS_butterfly McDoc page:</a:t>
            </a:r>
          </a:p>
        </p:txBody>
      </p:sp>
      <p:sp>
        <p:nvSpPr>
          <p:cNvPr id="299" name="Line"/>
          <p:cNvSpPr/>
          <p:nvPr/>
        </p:nvSpPr>
        <p:spPr>
          <a:xfrm flipH="1">
            <a:off x="2051049" y="7448550"/>
            <a:ext cx="4471543" cy="0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ee also http://ess_butterfly.mcstas.org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See also </a:t>
            </a:r>
            <a:r>
              <a:rPr u="sng">
                <a:hlinkClick r:id="rId2" invalidUrl="" action="" tgtFrame="" tooltip="" history="1" highlightClick="0" endSnd="0"/>
              </a:rPr>
              <a:t>http://ess_butterfly.mcstas.org</a:t>
            </a:r>
            <a:r>
              <a:t> </a:t>
            </a:r>
          </a:p>
        </p:txBody>
      </p:sp>
      <p:pic>
        <p:nvPicPr>
          <p:cNvPr id="302" name="SafariScreenSnapz140.png" descr="SafariScreenSnapz14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1013" y="795656"/>
            <a:ext cx="10673735" cy="773874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63500" dir="5400000">
              <a:srgbClr val="000000">
                <a:alpha val="45000"/>
              </a:srgbClr>
            </a:outerShdw>
          </a:effectLst>
        </p:spPr>
      </p:pic>
      <p:sp>
        <p:nvSpPr>
          <p:cNvPr id="303" name="“time-focus” at chopper  window of certain duration certain distance from here"/>
          <p:cNvSpPr txBox="1"/>
          <p:nvPr/>
        </p:nvSpPr>
        <p:spPr>
          <a:xfrm>
            <a:off x="6538912" y="7200899"/>
            <a:ext cx="4454526" cy="12319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8600" indent="-228600">
              <a:buSzPct val="100000"/>
              <a:buChar char="•"/>
            </a:pPr>
            <a:r>
              <a:t>“time-focus” at chopper </a:t>
            </a:r>
            <a:br/>
            <a:r>
              <a:t>window of certain duration</a:t>
            </a:r>
            <a:br/>
            <a:r>
              <a:t>certain distance from here</a:t>
            </a:r>
          </a:p>
        </p:txBody>
      </p:sp>
      <p:grpSp>
        <p:nvGrpSpPr>
          <p:cNvPr id="310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304" name="mcstas-logo.pdf" descr="mcstas-logo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309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305" name="logoill.pdf" descr="logoill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306" name="PSI-Logo_trans.png" descr="PSI-Logo_trans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307" name="ku-logo.pdf" descr="ku-logo.pdf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08" name="DTU_logo.png" descr="DTU_logo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311" name="droppedImage.tiff" descr="droppedImage.tif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13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314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ESS_butterfly McDoc page:"/>
          <p:cNvSpPr txBox="1"/>
          <p:nvPr/>
        </p:nvSpPr>
        <p:spPr>
          <a:xfrm>
            <a:off x="865280" y="-1358900"/>
            <a:ext cx="11059201" cy="20608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defTabSz="1295400">
              <a:buClrTx/>
              <a:defRPr b="1" sz="3200"/>
            </a:lvl1pPr>
          </a:lstStyle>
          <a:p>
            <a:pPr/>
            <a:r>
              <a:t>ESS_butterfly McDoc page:</a:t>
            </a:r>
          </a:p>
        </p:txBody>
      </p:sp>
      <p:sp>
        <p:nvSpPr>
          <p:cNvPr id="316" name="Line"/>
          <p:cNvSpPr/>
          <p:nvPr/>
        </p:nvSpPr>
        <p:spPr>
          <a:xfrm flipH="1">
            <a:off x="2051049" y="7702550"/>
            <a:ext cx="4471543" cy="0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17" name="Line"/>
          <p:cNvSpPr/>
          <p:nvPr/>
        </p:nvSpPr>
        <p:spPr>
          <a:xfrm flipH="1">
            <a:off x="2051049" y="7956550"/>
            <a:ext cx="4471543" cy="0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18" name="Line"/>
          <p:cNvSpPr/>
          <p:nvPr/>
        </p:nvSpPr>
        <p:spPr>
          <a:xfrm flipH="1">
            <a:off x="2051049" y="8223250"/>
            <a:ext cx="4471543" cy="0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Rectangle"/>
          <p:cNvSpPr/>
          <p:nvPr/>
        </p:nvSpPr>
        <p:spPr>
          <a:xfrm>
            <a:off x="1460500" y="1701800"/>
            <a:ext cx="9584135" cy="5934472"/>
          </a:xfrm>
          <a:prstGeom prst="rect">
            <a:avLst/>
          </a:prstGeom>
          <a:solidFill>
            <a:schemeClr val="accent1">
              <a:hueOff val="273562"/>
              <a:satOff val="2937"/>
              <a:lumOff val="-22233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327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321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326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322" name="logoill.pdf" descr="logoill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323" name="PSI-Logo_trans.png" descr="PSI-Logo_trans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324" name="ku-logo.pdf" descr="ku-log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25" name="DTU_logo.png" descr="DTU_logo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328" name="droppedImage.tiff" descr="dropped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0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331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ESS_butterfly_test.out copy.pdf" descr="ESS_butterfly_test.out copy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-110332" y="-247849"/>
            <a:ext cx="12725842" cy="983360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11200" dist="0" dir="0">
              <a:srgbClr val="000000"/>
            </a:outerShdw>
          </a:effectLst>
        </p:spPr>
      </p:pic>
      <p:sp>
        <p:nvSpPr>
          <p:cNvPr id="333" name="ESS_butterfly mcdisplay output:"/>
          <p:cNvSpPr txBox="1"/>
          <p:nvPr/>
        </p:nvSpPr>
        <p:spPr>
          <a:xfrm>
            <a:off x="865280" y="-1358900"/>
            <a:ext cx="11059201" cy="20608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defTabSz="1295400">
              <a:buClrTx/>
              <a:defRPr b="1" sz="3200"/>
            </a:lvl1pPr>
          </a:lstStyle>
          <a:p>
            <a:pPr/>
            <a:r>
              <a:t>ESS_butterfly mcdisplay output:</a:t>
            </a:r>
          </a:p>
        </p:txBody>
      </p:sp>
      <p:sp>
        <p:nvSpPr>
          <p:cNvPr id="334" name="http://ess_butterfly.mcstas.org/visualisation/">
            <a:hlinkClick r:id="rId10" invalidUrl="" action="" tgtFrame="" tooltip="" history="1" highlightClick="0" endSnd="0"/>
          </p:cNvPr>
          <p:cNvSpPr txBox="1"/>
          <p:nvPr/>
        </p:nvSpPr>
        <p:spPr>
          <a:xfrm>
            <a:off x="2706513" y="8356599"/>
            <a:ext cx="709210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http://ess_butterfly.mcstas.org/visualisation/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Rectangle"/>
          <p:cNvSpPr/>
          <p:nvPr/>
        </p:nvSpPr>
        <p:spPr>
          <a:xfrm>
            <a:off x="1460500" y="1701800"/>
            <a:ext cx="9584135" cy="5934472"/>
          </a:xfrm>
          <a:prstGeom prst="rect">
            <a:avLst/>
          </a:prstGeom>
          <a:solidFill>
            <a:schemeClr val="accent1">
              <a:hueOff val="273562"/>
              <a:satOff val="2937"/>
              <a:lumOff val="-22233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343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337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342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338" name="logoill.pdf" descr="logoill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339" name="PSI-Logo_trans.png" descr="PSI-Logo_trans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340" name="ku-logo.pdf" descr="ku-log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41" name="DTU_logo.png" descr="DTU_logo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344" name="droppedImage.tiff" descr="dropped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3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6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347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ESS_butterfly_test.out copy.pdf" descr="ESS_butterfly_test.out copy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-110332" y="-247849"/>
            <a:ext cx="12725842" cy="983360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11200" dist="0" dir="0">
              <a:srgbClr val="000000"/>
            </a:outerShdw>
          </a:effectLst>
        </p:spPr>
      </p:pic>
      <p:sp>
        <p:nvSpPr>
          <p:cNvPr id="349" name="ESS_butterfly mcdisplay output:"/>
          <p:cNvSpPr txBox="1"/>
          <p:nvPr/>
        </p:nvSpPr>
        <p:spPr>
          <a:xfrm>
            <a:off x="865280" y="-1358900"/>
            <a:ext cx="11059201" cy="20608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defTabSz="1295400">
              <a:buClrTx/>
              <a:defRPr b="1" sz="3200"/>
            </a:lvl1pPr>
          </a:lstStyle>
          <a:p>
            <a:pPr/>
            <a:r>
              <a:t>ESS_butterfly mcdisplay output:</a:t>
            </a:r>
          </a:p>
        </p:txBody>
      </p:sp>
      <p:sp>
        <p:nvSpPr>
          <p:cNvPr id="350" name="http://ess_butterfly.mcstas.org/visualisation/">
            <a:hlinkClick r:id="rId10" invalidUrl="" action="" tgtFrame="" tooltip="" history="1" highlightClick="0" endSnd="0"/>
          </p:cNvPr>
          <p:cNvSpPr txBox="1"/>
          <p:nvPr/>
        </p:nvSpPr>
        <p:spPr>
          <a:xfrm>
            <a:off x="2706513" y="8356599"/>
            <a:ext cx="709210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http://ess_butterfly.mcstas.org/visualisation/</a:t>
            </a:r>
          </a:p>
        </p:txBody>
      </p:sp>
      <p:grpSp>
        <p:nvGrpSpPr>
          <p:cNvPr id="353" name="Drawing only a guide to the eye!…"/>
          <p:cNvGrpSpPr/>
          <p:nvPr/>
        </p:nvGrpSpPr>
        <p:grpSpPr>
          <a:xfrm>
            <a:off x="5345633" y="1257300"/>
            <a:ext cx="7437686" cy="3568700"/>
            <a:chOff x="0" y="0"/>
            <a:chExt cx="7437685" cy="3568700"/>
          </a:xfrm>
        </p:grpSpPr>
        <p:sp>
          <p:nvSpPr>
            <p:cNvPr id="352" name="Drawing only a guide to the eye!…"/>
            <p:cNvSpPr txBox="1"/>
            <p:nvPr/>
          </p:nvSpPr>
          <p:spPr>
            <a:xfrm>
              <a:off x="38100" y="38100"/>
              <a:ext cx="7361486" cy="3492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Drawing only a guide to the eye!</a:t>
              </a:r>
            </a:p>
            <a:p>
              <a:pPr/>
              <a:r>
                <a:t>Not engineering quality!</a:t>
              </a:r>
            </a:p>
            <a:p>
              <a:pPr/>
              <a:r>
                <a:rPr u="sng">
                  <a:hlinkClick r:id="rId11" invalidUrl="" action="" tgtFrame="" tooltip="" history="1" highlightClick="0" endSnd="0"/>
                </a:rPr>
                <a:t>Gergely found discrepancy</a:t>
              </a:r>
              <a:r>
                <a:t> (~3x8 mm @ W1)</a:t>
              </a:r>
            </a:p>
            <a:p>
              <a:pPr/>
            </a:p>
            <a:p>
              <a:pPr/>
              <a:r>
                <a:t>McStas component origin @ focal point</a:t>
              </a:r>
            </a:p>
            <a:p>
              <a:pPr/>
              <a:r>
                <a:t>Instrument along “nominal instrument axis”</a:t>
              </a:r>
              <a:br/>
              <a:r>
                <a:t>Shown geometries have little reference to</a:t>
              </a:r>
            </a:p>
            <a:p>
              <a:pPr/>
              <a:r>
                <a:t>generated neutrons that were based on MCNP</a:t>
              </a:r>
            </a:p>
            <a:p>
              <a:pPr/>
              <a:r>
                <a:t>simulations</a:t>
              </a:r>
            </a:p>
          </p:txBody>
        </p:sp>
        <p:pic>
          <p:nvPicPr>
            <p:cNvPr id="351" name="Drawing only a guide to the eye!…" descr="Drawing only a guide to the eye!…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0"/>
              <a:ext cx="7437686" cy="35687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355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360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356" name="logoill.pdf" descr="logoill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357" name="PSI-Logo_trans.png" descr="PSI-Logo_trans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358" name="ku-logo.pdf" descr="ku-log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59" name="DTU_logo.png" descr="DTU_logo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362" name="droppedImage.tiff" descr="dropped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MCPL files as a McStas sour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MCPL files as a McStas source</a:t>
            </a:r>
          </a:p>
        </p:txBody>
      </p:sp>
      <p:sp>
        <p:nvSpPr>
          <p:cNvPr id="364" name="Describe any particle reaching area near the beam port, arriving from anywher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Describe any particle reaching area near the beam port, arriving from anywhere</a:t>
            </a:r>
          </a:p>
          <a:p>
            <a:pPr/>
          </a:p>
          <a:p>
            <a:pPr/>
            <a:r>
              <a:t>Describe all neutrons, any energy - but also gammas etc…</a:t>
            </a:r>
          </a:p>
          <a:p>
            <a:pPr/>
          </a:p>
          <a:p>
            <a:pPr/>
            <a:r>
              <a:t>Implemented using the SSW card in MCPN in combination with a dxtran sphere “around” beam port</a:t>
            </a:r>
          </a:p>
          <a:p>
            <a:pPr/>
          </a:p>
          <a:p>
            <a:pPr/>
            <a:r>
              <a:t>Advantages:</a:t>
            </a:r>
          </a:p>
          <a:p>
            <a:pPr lvl="1"/>
            <a:r>
              <a:t>Describes anything MCNP generates, including thermalised neutrons off the reflector…</a:t>
            </a:r>
          </a:p>
          <a:p>
            <a:pPr lvl="1"/>
            <a:r>
              <a:t>Could be used in attempt to model signal-to-noise @ sample, with combined McStas+MCNP transport…</a:t>
            </a:r>
          </a:p>
          <a:p>
            <a:pPr lvl="1"/>
          </a:p>
          <a:p>
            <a:pPr/>
            <a:r>
              <a:t>Disadvantages:</a:t>
            </a:r>
          </a:p>
          <a:p>
            <a:pPr lvl="1"/>
            <a:r>
              <a:t>Stat/bias issues generating further events (simple repetition brings nothing new)</a:t>
            </a:r>
          </a:p>
          <a:p>
            <a:pPr lvl="1"/>
            <a:r>
              <a:t>Files are Gb size as a starting point</a:t>
            </a:r>
          </a:p>
          <a:p>
            <a:pPr lvl="1"/>
            <a:r>
              <a:t>In comparison with “normal” McStas source slow</a:t>
            </a:r>
          </a:p>
        </p:txBody>
      </p:sp>
      <p:sp>
        <p:nvSpPr>
          <p:cNvPr id="3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6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367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65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70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66" name="logoill.pdf" descr="logoill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67" name="PSI-Logo_trans.png" descr="PSI-Logo_trans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68" name="ku-logo.pdf" descr="ku-log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9" name="DTU_logo.png" descr="DTU_logo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72" name="droppedImage.tiff" descr="dropped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Agend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74" name="What is MCPL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35267" indent="-235267">
              <a:defRPr sz="2600"/>
            </a:pPr>
          </a:p>
          <a:p>
            <a:pPr marL="235267" indent="-235267">
              <a:defRPr sz="2600"/>
            </a:pPr>
            <a:r>
              <a:t>What is MCPL?</a:t>
            </a:r>
          </a:p>
          <a:p>
            <a:pPr marL="235267" indent="-235267">
              <a:defRPr sz="2600"/>
            </a:pPr>
          </a:p>
          <a:p>
            <a:pPr marL="235267" indent="-235267">
              <a:defRPr sz="2600"/>
            </a:pPr>
            <a:r>
              <a:t>“Normal” ESS source in McStas</a:t>
            </a:r>
          </a:p>
          <a:p>
            <a:pPr marL="235267" indent="-235267">
              <a:defRPr sz="2600"/>
            </a:pPr>
          </a:p>
          <a:p>
            <a:pPr marL="235267" indent="-235267">
              <a:defRPr sz="2600"/>
            </a:pPr>
            <a:r>
              <a:t>MCPL files and how they are generated</a:t>
            </a:r>
          </a:p>
          <a:p>
            <a:pPr marL="235267" indent="-235267">
              <a:defRPr sz="2600"/>
            </a:pPr>
          </a:p>
          <a:p>
            <a:pPr marL="235267" indent="-235267">
              <a:defRPr sz="2600"/>
            </a:pPr>
            <a:r>
              <a:t>Use with McStas</a:t>
            </a: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6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77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369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374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370" name="logoill.pdf" descr="logoill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371" name="PSI-Logo_trans.png" descr="PSI-Logo_trans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372" name="ku-logo.pdf" descr="ku-log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73" name="DTU_logo.png" descr="DTU_logo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376" name="droppedImage.tiff" descr="dropped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377" name="What did Esben genera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did Esben generate</a:t>
            </a:r>
          </a:p>
        </p:txBody>
      </p:sp>
      <p:sp>
        <p:nvSpPr>
          <p:cNvPr id="378" name="Dirac-delta (time) proton beam on target, 1e5 protons “NPS”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Dirac-delta (time) proton beam on target, 1e5 protons “NPS”.</a:t>
            </a:r>
          </a:p>
          <a:p>
            <a:pPr lvl="1"/>
            <a:r>
              <a:t>I.e. McStas component/instrument includes normalisation factors </a:t>
            </a:r>
          </a:p>
          <a:p>
            <a:pPr lvl="1"/>
            <a:r>
              <a:t>1/1e5 protons/simulation -&gt; neutrons / incoming proton</a:t>
            </a:r>
          </a:p>
          <a:p>
            <a:pPr lvl="1"/>
            <a:r>
              <a:t>1.56e16 protons/s -&gt; neutrons / second (default McStas intensity units)</a:t>
            </a:r>
          </a:p>
          <a:p>
            <a:pPr lvl="1"/>
            <a:r>
              <a:t>Uses “target” coordinate system</a:t>
            </a:r>
          </a:p>
          <a:p>
            <a:pPr lvl="1"/>
            <a:r>
              <a:t>MC choice on time within pulse length</a:t>
            </a:r>
          </a:p>
          <a:p>
            <a:pPr lvl="1"/>
          </a:p>
          <a:p>
            <a:pPr/>
            <a:r>
              <a:t>ESS butterfly 1 design “current model”</a:t>
            </a:r>
          </a:p>
          <a:p>
            <a:pPr/>
            <a:r>
              <a:t>Simulations run for “the expected day-1 instruments”</a:t>
            </a:r>
          </a:p>
          <a:p>
            <a:pPr/>
            <a:r>
              <a:t>“dxtran sphere” used to illuminate beam port </a:t>
            </a:r>
          </a:p>
          <a:p>
            <a:pPr/>
          </a:p>
          <a:p>
            <a:pPr/>
            <a:r>
              <a:t>Size ~ 3-5Gb / beam line</a:t>
            </a:r>
          </a:p>
          <a:p>
            <a:pPr/>
            <a:r>
              <a:t>Includes ~ 1e8 particles in total</a:t>
            </a:r>
          </a:p>
          <a:p>
            <a:pPr/>
            <a:r>
              <a:t>- out of these ~50% are neutrons</a:t>
            </a:r>
          </a:p>
          <a:p>
            <a:pPr/>
            <a:r>
              <a:t>Once reduced to “transportable neutrons” ~ 1e7 events</a:t>
            </a:r>
          </a:p>
          <a:p>
            <a:pPr/>
            <a:r>
              <a:t>Takes 5-10 minutes to process through instr w/guide if not filtered in any way… </a:t>
            </a:r>
          </a:p>
        </p:txBody>
      </p:sp>
      <p:sp>
        <p:nvSpPr>
          <p:cNvPr id="3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0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381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383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388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384" name="logoill.pdf" descr="logoill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385" name="PSI-Logo_trans.png" descr="PSI-Logo_trans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386" name="ku-logo.pdf" descr="ku-log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87" name="DTU_logo.png" descr="DTU_logo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390" name="droppedImage.tiff" descr="dropped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MCPL_input component interfa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MCPL_input component interface</a:t>
            </a:r>
          </a:p>
        </p:txBody>
      </p:sp>
      <p:sp>
        <p:nvSpPr>
          <p:cNvPr id="392" name="See also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See also: </a:t>
            </a:r>
          </a:p>
          <a:p>
            <a:pPr lvl="1"/>
            <a:r>
              <a:rPr u="sng">
                <a:hlinkClick r:id="rId8" invalidUrl="" action="" tgtFrame="" tooltip="" history="1" highlightClick="0" endSnd="0"/>
              </a:rPr>
              <a:t>https://arxiv.org/abs/1609.02792</a:t>
            </a:r>
          </a:p>
          <a:p>
            <a:pPr lvl="1"/>
            <a:r>
              <a:rPr u="sng">
                <a:hlinkClick r:id="rId9" invalidUrl="" action="" tgtFrame="" tooltip="" history="1" highlightClick="0" endSnd="0"/>
              </a:rPr>
              <a:t>https://mctools.github.io/mcpl/</a:t>
            </a:r>
          </a:p>
          <a:p>
            <a:pPr lvl="1"/>
            <a:r>
              <a:rPr u="sng">
                <a:hlinkClick r:id="rId10" invalidUrl="" action="" tgtFrame="" tooltip="" history="1" highlightClick="0" endSnd="0"/>
              </a:rPr>
              <a:t>http://coimbra2016.essworkshop.org/slides/MCPL_Kittelmann.pdf</a:t>
            </a:r>
          </a:p>
        </p:txBody>
      </p:sp>
      <p:sp>
        <p:nvSpPr>
          <p:cNvPr id="3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4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395" name="Image" descr="Image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SafariScreenSnapz033.png" descr="SafariScreenSnapz033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0" y="2284968"/>
            <a:ext cx="13004800" cy="481953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63500" dir="5400000">
              <a:srgbClr val="000000">
                <a:alpha val="45000"/>
              </a:srgbClr>
            </a:outerShdw>
          </a:effectLst>
        </p:spPr>
      </p:pic>
      <p:sp>
        <p:nvSpPr>
          <p:cNvPr id="397" name="https://mctools.github.io/mcpl/"/>
          <p:cNvSpPr txBox="1"/>
          <p:nvPr/>
        </p:nvSpPr>
        <p:spPr>
          <a:xfrm>
            <a:off x="4144602" y="4559300"/>
            <a:ext cx="4334596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180975" indent="-180975" defTabSz="1295400">
              <a:spcBef>
                <a:spcPts val="500"/>
              </a:spcBef>
              <a:buClr>
                <a:srgbClr val="AD4642"/>
              </a:buClr>
              <a:buSzPct val="100000"/>
              <a:buChar char="•"/>
              <a:defRPr sz="2000" u="sng">
                <a:hlinkClick r:id="rId9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9" invalidUrl="" action="" tgtFrame="" tooltip="" history="1" highlightClick="0" endSnd="0"/>
              </a:rPr>
              <a:t>https://mctools.github.io/mcpl/</a:t>
            </a:r>
          </a:p>
        </p:txBody>
      </p:sp>
      <p:grpSp>
        <p:nvGrpSpPr>
          <p:cNvPr id="400" name="Generic, no reference to “ess” in this"/>
          <p:cNvGrpSpPr/>
          <p:nvPr/>
        </p:nvGrpSpPr>
        <p:grpSpPr>
          <a:xfrm>
            <a:off x="6717233" y="2552700"/>
            <a:ext cx="5924551" cy="622300"/>
            <a:chOff x="0" y="0"/>
            <a:chExt cx="5924550" cy="622300"/>
          </a:xfrm>
        </p:grpSpPr>
        <p:sp>
          <p:nvSpPr>
            <p:cNvPr id="399" name="Generic, no reference to “ess” in this"/>
            <p:cNvSpPr txBox="1"/>
            <p:nvPr/>
          </p:nvSpPr>
          <p:spPr>
            <a:xfrm>
              <a:off x="38100" y="38100"/>
              <a:ext cx="5848350" cy="54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Generic, no reference to “ess” in this</a:t>
              </a:r>
            </a:p>
          </p:txBody>
        </p:sp>
        <p:pic>
          <p:nvPicPr>
            <p:cNvPr id="398" name="Generic, no reference to “ess” in this" descr="Generic, no reference to “ess” in this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0" y="0"/>
              <a:ext cx="5924551" cy="6223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SafariScreenSnapz142.png" descr="SafariScreenSnapz14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5444" y="93285"/>
            <a:ext cx="11353912" cy="725563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63500" dir="5400000">
              <a:srgbClr val="000000">
                <a:alpha val="45000"/>
              </a:srgbClr>
            </a:outerShdw>
          </a:effectLst>
        </p:spPr>
      </p:pic>
      <p:grpSp>
        <p:nvGrpSpPr>
          <p:cNvPr id="409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403" name="mcstas-logo.pdf" descr="mcstas-logo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408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404" name="logoill.pdf" descr="logoill.pdf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405" name="PSI-Logo_trans.png" descr="PSI-Logo_trans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406" name="ku-logo.pdf" descr="ku-logo.pdf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07" name="DTU_logo.png" descr="DTU_logo.pn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410" name="droppedImage.tiff" descr="droppedImage.tif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411" name="MCPL_output component interface"/>
          <p:cNvSpPr txBox="1"/>
          <p:nvPr>
            <p:ph type="title"/>
          </p:nvPr>
        </p:nvSpPr>
        <p:spPr>
          <a:xfrm>
            <a:off x="2643280" y="-1524000"/>
            <a:ext cx="11059201" cy="2060801"/>
          </a:xfrm>
          <a:prstGeom prst="rect">
            <a:avLst/>
          </a:prstGeom>
        </p:spPr>
        <p:txBody>
          <a:bodyPr/>
          <a:lstStyle/>
          <a:p>
            <a:pPr/>
            <a:r>
              <a:t>MCPL_output component interface</a:t>
            </a:r>
          </a:p>
        </p:txBody>
      </p:sp>
      <p:sp>
        <p:nvSpPr>
          <p:cNvPr id="412" name="See also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See also: </a:t>
            </a:r>
          </a:p>
          <a:p>
            <a:pPr lvl="1"/>
            <a:r>
              <a:rPr u="sng">
                <a:hlinkClick r:id="rId9" invalidUrl="" action="" tgtFrame="" tooltip="" history="1" highlightClick="0" endSnd="0"/>
              </a:rPr>
              <a:t>https://arxiv.org/abs/1609.02792</a:t>
            </a:r>
          </a:p>
          <a:p>
            <a:pPr lvl="1"/>
            <a:r>
              <a:rPr u="sng">
                <a:hlinkClick r:id="rId10" invalidUrl="" action="" tgtFrame="" tooltip="" history="1" highlightClick="0" endSnd="0"/>
              </a:rPr>
              <a:t>https://mctools.github.io/mcpl/</a:t>
            </a:r>
          </a:p>
          <a:p>
            <a:pPr lvl="1"/>
            <a:r>
              <a:rPr u="sng">
                <a:hlinkClick r:id="rId11" invalidUrl="" action="" tgtFrame="" tooltip="" history="1" highlightClick="0" endSnd="0"/>
              </a:rPr>
              <a:t>http://coimbra2016.essworkshop.org/slides/MCPL_Kittelmann.pdf</a:t>
            </a:r>
          </a:p>
        </p:txBody>
      </p:sp>
      <p:sp>
        <p:nvSpPr>
          <p:cNvPr id="4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14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415" name="Image" descr="Image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417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422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418" name="logoill.pdf" descr="logoill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419" name="PSI-Logo_trans.png" descr="PSI-Logo_trans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420" name="ku-logo.pdf" descr="ku-log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21" name="DTU_logo.png" descr="DTU_logo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424" name="droppedImage.tiff" descr="dropped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425" name="Inserted in instrument file for ESS con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Inserted in instrument file for ESS context</a:t>
            </a:r>
          </a:p>
        </p:txBody>
      </p:sp>
      <p:sp>
        <p:nvSpPr>
          <p:cNvPr id="42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28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429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0" name="AquamacsScreenSnapz001.png" descr="AquamacsScreenSnapz001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48357" y="2255360"/>
            <a:ext cx="13004801" cy="524288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63500" dir="5400000">
              <a:srgbClr val="000000">
                <a:alpha val="45000"/>
              </a:srgbClr>
            </a:outerShdw>
          </a:effectLst>
        </p:spPr>
      </p:pic>
      <p:sp>
        <p:nvSpPr>
          <p:cNvPr id="431" name="ESS_butterfly_MCPL_test.html"/>
          <p:cNvSpPr txBox="1"/>
          <p:nvPr/>
        </p:nvSpPr>
        <p:spPr>
          <a:xfrm>
            <a:off x="7325990" y="2254249"/>
            <a:ext cx="481533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ESS_butterfly_MCPL_test.html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433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438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434" name="logoill.pdf" descr="logoill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435" name="PSI-Logo_trans.png" descr="PSI-Logo_trans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436" name="ku-logo.pdf" descr="ku-log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37" name="DTU_logo.png" descr="DTU_logo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440" name="droppedImage.tiff" descr="dropped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441" name="Default parameters for “repeating events”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Default parameters for “repeating events”</a:t>
            </a:r>
          </a:p>
        </p:txBody>
      </p:sp>
      <p:sp>
        <p:nvSpPr>
          <p:cNvPr id="442" name="All mpi nodes read the file fully and independently… So we’d better do something clever…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All mpi nodes read the file fully and independently… So we’d better do something clever….</a:t>
            </a:r>
          </a:p>
          <a:p>
            <a:pPr/>
          </a:p>
          <a:p>
            <a:pPr/>
            <a:r>
              <a:t>E_smear=0.1 ~ MC choice of energy in Gaussian of sigma 0.1*E</a:t>
            </a:r>
            <a:r>
              <a:rPr baseline="-5999"/>
              <a:t>0</a:t>
            </a:r>
          </a:p>
          <a:p>
            <a:pPr/>
            <a:r>
              <a:t>pos_smear=0.01 ~ MC choice on position within sphere of radius 0.01m</a:t>
            </a:r>
          </a:p>
          <a:p>
            <a:pPr/>
            <a:r>
              <a:t>dir_smear=0.01 ~ MC choice on direction within cone of 0.01 deg</a:t>
            </a:r>
          </a:p>
          <a:p>
            <a:pPr/>
          </a:p>
          <a:p>
            <a:pPr/>
            <a:r>
              <a:t>repeat=N gives a repetition of the events in the file by ceil(N/mpicount) </a:t>
            </a:r>
          </a:p>
          <a:p>
            <a:pPr lvl="1"/>
            <a:r>
              <a:t>(10 reps over 4 nodes ~ 3 reps pr node ~ 12 reps)</a:t>
            </a:r>
          </a:p>
          <a:p>
            <a:pPr lvl="1"/>
          </a:p>
          <a:p>
            <a:pPr/>
            <a:r>
              <a:t>MC choice applied for nodes of rank &gt; 1 and when file is being repeated at individual node.</a:t>
            </a:r>
          </a:p>
        </p:txBody>
      </p:sp>
      <p:sp>
        <p:nvSpPr>
          <p:cNvPr id="4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44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445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447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452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448" name="logoill.pdf" descr="logoill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449" name="PSI-Logo_trans.png" descr="PSI-Logo_trans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450" name="ku-logo.pdf" descr="ku-log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51" name="DTU_logo.png" descr="DTU_logo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454" name="droppedImage.tiff" descr="dropped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Default parameters for “repeating events”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Default parameters for “repeating events”</a:t>
            </a:r>
          </a:p>
        </p:txBody>
      </p:sp>
      <p:sp>
        <p:nvSpPr>
          <p:cNvPr id="456" name="All mpi nodes read the file fully and independently… So we’d better do something clever…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All mpi nodes read the file fully and independently… So we’d better do something clever….</a:t>
            </a:r>
          </a:p>
          <a:p>
            <a:pPr/>
          </a:p>
          <a:p>
            <a:pPr/>
            <a:r>
              <a:t>E_smear=0.1 ~ MC choice of energy in Gaussian of sigma 0.1*E</a:t>
            </a:r>
            <a:r>
              <a:rPr baseline="-5999"/>
              <a:t>0</a:t>
            </a:r>
          </a:p>
          <a:p>
            <a:pPr/>
            <a:r>
              <a:t>pos_smear=0.01 ~ MC choice on position within sphere of radius 0.01m</a:t>
            </a:r>
          </a:p>
          <a:p>
            <a:pPr/>
            <a:r>
              <a:t>dir_smear=0.01 ~ MC choice on direction within cone of 0.01 deg</a:t>
            </a:r>
          </a:p>
          <a:p>
            <a:pPr/>
          </a:p>
          <a:p>
            <a:pPr/>
            <a:r>
              <a:t>repeat=N gives a repetition of the events in the file by ceil(N/mpicount) </a:t>
            </a:r>
          </a:p>
          <a:p>
            <a:pPr lvl="1"/>
            <a:r>
              <a:t>(10 reps over 4 nodes ~ 3 reps pr node ~ 12 reps)</a:t>
            </a:r>
          </a:p>
          <a:p>
            <a:pPr lvl="1"/>
          </a:p>
          <a:p>
            <a:pPr/>
            <a:r>
              <a:t>MC choice applied for nodes of rank &gt; 1 and when file is being repeated at individual node.</a:t>
            </a:r>
          </a:p>
        </p:txBody>
      </p:sp>
      <p:sp>
        <p:nvSpPr>
          <p:cNvPr id="4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58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459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62" name="!! Caution !!…"/>
          <p:cNvGrpSpPr/>
          <p:nvPr/>
        </p:nvGrpSpPr>
        <p:grpSpPr>
          <a:xfrm>
            <a:off x="12733" y="65200"/>
            <a:ext cx="13225761" cy="3632201"/>
            <a:chOff x="0" y="0"/>
            <a:chExt cx="13225760" cy="3632200"/>
          </a:xfrm>
        </p:grpSpPr>
        <p:sp>
          <p:nvSpPr>
            <p:cNvPr id="461" name="!! Caution !!…"/>
            <p:cNvSpPr txBox="1"/>
            <p:nvPr/>
          </p:nvSpPr>
          <p:spPr>
            <a:xfrm>
              <a:off x="914400" y="876300"/>
              <a:ext cx="11498561" cy="1968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>
                  <a:solidFill>
                    <a:schemeClr val="accent5"/>
                  </a:solidFill>
                </a:defRPr>
              </a:pPr>
              <a:r>
                <a:t>!! Caution !!</a:t>
              </a:r>
            </a:p>
            <a:p>
              <a:pPr>
                <a:defRPr b="1">
                  <a:solidFill>
                    <a:schemeClr val="accent5"/>
                  </a:solidFill>
                </a:defRPr>
              </a:pPr>
            </a:p>
            <a:p>
              <a:pPr>
                <a:defRPr b="1">
                  <a:solidFill>
                    <a:schemeClr val="accent5"/>
                  </a:solidFill>
                </a:defRPr>
              </a:pPr>
              <a:r>
                <a:t>Smear-settings are user parameters - but can clearly be misused!</a:t>
              </a:r>
            </a:p>
            <a:p>
              <a:pPr>
                <a:defRPr b="1">
                  <a:solidFill>
                    <a:schemeClr val="accent5"/>
                  </a:solidFill>
                </a:defRPr>
              </a:pPr>
              <a:r>
                <a:t>Make conservative choices here, base on physical / geometrical </a:t>
              </a:r>
            </a:p>
            <a:p>
              <a:pPr>
                <a:defRPr b="1">
                  <a:solidFill>
                    <a:schemeClr val="accent5"/>
                  </a:solidFill>
                </a:defRPr>
              </a:pPr>
              <a:r>
                <a:t>considerations please! </a:t>
              </a:r>
            </a:p>
          </p:txBody>
        </p:sp>
        <p:pic>
          <p:nvPicPr>
            <p:cNvPr id="460" name="!! Caution !!…" descr="!! Caution !!…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-1"/>
              <a:ext cx="13225761" cy="36322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Rectangle"/>
          <p:cNvSpPr/>
          <p:nvPr/>
        </p:nvSpPr>
        <p:spPr>
          <a:xfrm>
            <a:off x="1460500" y="1595536"/>
            <a:ext cx="9584135" cy="6456264"/>
          </a:xfrm>
          <a:prstGeom prst="rect">
            <a:avLst/>
          </a:prstGeom>
          <a:solidFill>
            <a:schemeClr val="accent1">
              <a:hueOff val="273562"/>
              <a:satOff val="2937"/>
              <a:lumOff val="-22233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471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465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470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466" name="logoill.pdf" descr="logoill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467" name="PSI-Logo_trans.png" descr="PSI-Logo_trans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468" name="ku-logo.pdf" descr="ku-log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69" name="DTU_logo.png" descr="DTU_logo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472" name="droppedImage.tiff" descr="dropped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4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74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475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6" name="ESS_butterfly_MCPL_NOFILTERtest.out copy.pdf" descr="ESS_butterfly_MCPL_NOFILTERtest.out copy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-95697" y="-53132"/>
            <a:ext cx="12622307" cy="9753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</p:spPr>
      </p:pic>
      <p:sp>
        <p:nvSpPr>
          <p:cNvPr id="477" name="Like “normal” ESS_butterfly_test.instr, but 50 m of…"/>
          <p:cNvSpPr txBox="1"/>
          <p:nvPr/>
        </p:nvSpPr>
        <p:spPr>
          <a:xfrm>
            <a:off x="1999183" y="6711950"/>
            <a:ext cx="8050858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Like “normal” ESS_butterfly_test.instr, but 50 m of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curved guide (curvature 3000 m) added.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479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484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480" name="logoill.pdf" descr="logoill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481" name="PSI-Logo_trans.png" descr="PSI-Logo_trans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482" name="ku-logo.pdf" descr="ku-log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83" name="DTU_logo.png" descr="DTU_logo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486" name="droppedImage.tiff" descr="dropped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487" name="For the McStas user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 the McStas users…</a:t>
            </a:r>
          </a:p>
        </p:txBody>
      </p:sp>
      <p:sp>
        <p:nvSpPr>
          <p:cNvPr id="488" name="Template instrument file creates similar interface as for the “analytical” ESS_butterfly, pick your sector and beam line and you are good to go!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900"/>
            </a:pPr>
            <a:r>
              <a:t>Template instrument file creates similar interface as for the “analytical” ESS_butterfly, pick your sector and beam line and you are good to go!</a:t>
            </a:r>
          </a:p>
          <a:p>
            <a:pPr>
              <a:defRPr sz="1900"/>
            </a:pPr>
          </a:p>
          <a:p>
            <a:pPr>
              <a:defRPr sz="1900"/>
            </a:pPr>
            <a:r>
              <a:t>sector=W beamline=8 -&gt; reads W8.mcpl.gz (with filter=1 reads W8_filtered.mcpl.gz)</a:t>
            </a:r>
          </a:p>
          <a:p>
            <a:pPr>
              <a:defRPr sz="1900"/>
            </a:pPr>
          </a:p>
          <a:p>
            <a:pPr>
              <a:defRPr sz="1900"/>
            </a:pPr>
            <a:r>
              <a:t>Plan on expanding this kind of logic and provide a set of “onion-shelled” MCPL files pr. beam line (filters on particle type, energy, position, divergence etc…)</a:t>
            </a:r>
          </a:p>
          <a:p>
            <a:pPr>
              <a:defRPr sz="1900"/>
            </a:pPr>
          </a:p>
          <a:p>
            <a:pPr>
              <a:defRPr sz="1900"/>
            </a:pPr>
            <a:r>
              <a:t>Full documentation with examples will become available on Atlassian</a:t>
            </a:r>
          </a:p>
          <a:p>
            <a:pPr>
              <a:defRPr sz="1900"/>
            </a:pPr>
          </a:p>
          <a:p>
            <a:pPr>
              <a:defRPr sz="1900"/>
            </a:pPr>
            <a:r>
              <a:t>Files will be served on the DMSC cluster</a:t>
            </a:r>
          </a:p>
        </p:txBody>
      </p:sp>
      <p:sp>
        <p:nvSpPr>
          <p:cNvPr id="48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90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491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Intensity             # events…"/>
          <p:cNvSpPr txBox="1"/>
          <p:nvPr/>
        </p:nvSpPr>
        <p:spPr>
          <a:xfrm>
            <a:off x="575233" y="787284"/>
            <a:ext cx="5592093" cy="273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buClrTx/>
              <a:defRPr sz="19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                                    Intensity             # events</a:t>
            </a:r>
          </a:p>
          <a:p>
            <a:pPr defTabSz="457200">
              <a:buClrTx/>
              <a:defRPr sz="19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457200">
              <a:buClrTx/>
              <a:defRPr sz="19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Analytic:                      3.58867e+11 / 9.88961e+06</a:t>
            </a:r>
          </a:p>
          <a:p>
            <a:pPr defTabSz="457200">
              <a:buClrTx/>
              <a:defRPr sz="19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457200">
              <a:buClrTx/>
              <a:defRPr sz="19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Unfiltered BIG:            3.54106e+11 / 7.55581e+07</a:t>
            </a:r>
          </a:p>
          <a:p>
            <a:pPr defTabSz="457200">
              <a:buClrTx/>
              <a:defRPr sz="19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457200">
              <a:buClrTx/>
              <a:defRPr sz="19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McStas filtered BIG:    3.01198e+11 / 1.49028e+07</a:t>
            </a:r>
          </a:p>
          <a:p>
            <a:pPr defTabSz="457200">
              <a:buClrTx/>
              <a:defRPr sz="19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457200">
              <a:buClrTx/>
              <a:defRPr sz="19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Filtered MCPL:            3.01273e+11 / 1.48899e+07</a:t>
            </a:r>
          </a:p>
        </p:txBody>
      </p:sp>
      <p:grpSp>
        <p:nvGrpSpPr>
          <p:cNvPr id="500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494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499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495" name="logoill.pdf" descr="logoill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496" name="PSI-Logo_trans.png" descr="PSI-Logo_trans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497" name="ku-logo.pdf" descr="ku-log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98" name="DTU_logo.png" descr="DTU_logo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501" name="droppedImage.tiff" descr="dropped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502" name="Analytic vs. event models - PSD after curved guide"/>
          <p:cNvSpPr txBox="1"/>
          <p:nvPr>
            <p:ph type="title"/>
          </p:nvPr>
        </p:nvSpPr>
        <p:spPr>
          <a:xfrm>
            <a:off x="831360" y="-1121232"/>
            <a:ext cx="11059201" cy="2060802"/>
          </a:xfrm>
          <a:prstGeom prst="rect">
            <a:avLst/>
          </a:prstGeom>
        </p:spPr>
        <p:txBody>
          <a:bodyPr/>
          <a:lstStyle/>
          <a:p>
            <a:pPr/>
            <a:r>
              <a:t>Analytic vs. event models - PSD after curved guide</a:t>
            </a:r>
          </a:p>
        </p:txBody>
      </p:sp>
      <p:sp>
        <p:nvSpPr>
          <p:cNvPr id="5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04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505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506" name="Images look…"/>
          <p:cNvSpPr txBox="1"/>
          <p:nvPr/>
        </p:nvSpPr>
        <p:spPr>
          <a:xfrm>
            <a:off x="10422425" y="4435306"/>
            <a:ext cx="2566840" cy="231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Images look</a:t>
            </a:r>
          </a:p>
          <a:p>
            <a:pPr/>
            <a:r>
              <a:t>the same, and</a:t>
            </a:r>
          </a:p>
          <a:p>
            <a:pPr/>
            <a:r>
              <a:t>intensity is of </a:t>
            </a:r>
          </a:p>
          <a:p>
            <a:pPr/>
            <a:r>
              <a:t>the same order</a:t>
            </a:r>
          </a:p>
          <a:p>
            <a:pPr/>
            <a:r>
              <a:t>(~3e11)</a:t>
            </a:r>
          </a:p>
        </p:txBody>
      </p:sp>
      <p:pic>
        <p:nvPicPr>
          <p:cNvPr id="507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03200" y="4512653"/>
            <a:ext cx="13004800" cy="4077276"/>
          </a:xfrm>
          <a:prstGeom prst="rect">
            <a:avLst/>
          </a:prstGeom>
          <a:ln w="12700">
            <a:miter lim="400000"/>
          </a:ln>
        </p:spPr>
      </p:pic>
      <p:sp>
        <p:nvSpPr>
          <p:cNvPr id="508" name="W1"/>
          <p:cNvSpPr txBox="1"/>
          <p:nvPr/>
        </p:nvSpPr>
        <p:spPr>
          <a:xfrm>
            <a:off x="373583" y="4965854"/>
            <a:ext cx="60945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W1</a:t>
            </a:r>
          </a:p>
        </p:txBody>
      </p:sp>
      <p:sp>
        <p:nvSpPr>
          <p:cNvPr id="509" name="50 sec"/>
          <p:cNvSpPr txBox="1"/>
          <p:nvPr/>
        </p:nvSpPr>
        <p:spPr>
          <a:xfrm>
            <a:off x="1324514" y="8251180"/>
            <a:ext cx="1076921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100">
                <a:solidFill>
                  <a:srgbClr val="FF0000"/>
                </a:solidFill>
              </a:defRPr>
            </a:lvl1pPr>
          </a:lstStyle>
          <a:p>
            <a:pPr/>
            <a:r>
              <a:t>50 sec</a:t>
            </a:r>
          </a:p>
        </p:txBody>
      </p:sp>
      <p:sp>
        <p:nvSpPr>
          <p:cNvPr id="510" name="1.3 min"/>
          <p:cNvSpPr txBox="1"/>
          <p:nvPr/>
        </p:nvSpPr>
        <p:spPr>
          <a:xfrm>
            <a:off x="10816896" y="8251180"/>
            <a:ext cx="124439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100">
                <a:solidFill>
                  <a:srgbClr val="FF0000"/>
                </a:solidFill>
              </a:defRPr>
            </a:lvl1pPr>
          </a:lstStyle>
          <a:p>
            <a:pPr/>
            <a:r>
              <a:t>1.3 min</a:t>
            </a:r>
          </a:p>
        </p:txBody>
      </p:sp>
      <p:sp>
        <p:nvSpPr>
          <p:cNvPr id="511" name="2.6 min"/>
          <p:cNvSpPr txBox="1"/>
          <p:nvPr/>
        </p:nvSpPr>
        <p:spPr>
          <a:xfrm>
            <a:off x="7889859" y="8251180"/>
            <a:ext cx="124439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100">
                <a:solidFill>
                  <a:srgbClr val="FF0000"/>
                </a:solidFill>
              </a:defRPr>
            </a:lvl1pPr>
          </a:lstStyle>
          <a:p>
            <a:pPr/>
            <a:r>
              <a:t>2.6 min</a:t>
            </a:r>
          </a:p>
        </p:txBody>
      </p:sp>
      <p:sp>
        <p:nvSpPr>
          <p:cNvPr id="512" name="5.5 min"/>
          <p:cNvSpPr txBox="1"/>
          <p:nvPr/>
        </p:nvSpPr>
        <p:spPr>
          <a:xfrm>
            <a:off x="4593302" y="8251180"/>
            <a:ext cx="124439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100">
                <a:solidFill>
                  <a:srgbClr val="FF0000"/>
                </a:solidFill>
              </a:defRPr>
            </a:lvl1pPr>
          </a:lstStyle>
          <a:p>
            <a:pPr/>
            <a:r>
              <a:t>5.5 min</a:t>
            </a:r>
          </a:p>
        </p:txBody>
      </p:sp>
      <p:sp>
        <p:nvSpPr>
          <p:cNvPr id="513" name="Analytic"/>
          <p:cNvSpPr txBox="1"/>
          <p:nvPr/>
        </p:nvSpPr>
        <p:spPr>
          <a:xfrm>
            <a:off x="1419460" y="4133849"/>
            <a:ext cx="1072903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/>
            <a:r>
              <a:t>Analytic</a:t>
            </a:r>
          </a:p>
        </p:txBody>
      </p:sp>
      <p:sp>
        <p:nvSpPr>
          <p:cNvPr id="514" name="Unfiltered…"/>
          <p:cNvSpPr txBox="1"/>
          <p:nvPr/>
        </p:nvSpPr>
        <p:spPr>
          <a:xfrm>
            <a:off x="4409881" y="3886199"/>
            <a:ext cx="1611233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900"/>
            </a:pPr>
            <a:r>
              <a:t>Unfiltered</a:t>
            </a:r>
          </a:p>
          <a:p>
            <a:pPr>
              <a:defRPr sz="1900"/>
            </a:pPr>
            <a:r>
              <a:t>“BIG” MCPL </a:t>
            </a:r>
          </a:p>
        </p:txBody>
      </p:sp>
      <p:sp>
        <p:nvSpPr>
          <p:cNvPr id="515" name="“BIG” MCPL…"/>
          <p:cNvSpPr txBox="1"/>
          <p:nvPr/>
        </p:nvSpPr>
        <p:spPr>
          <a:xfrm>
            <a:off x="7405628" y="3848100"/>
            <a:ext cx="1990149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900"/>
            </a:pPr>
            <a:r>
              <a:t>“BIG” MCPL </a:t>
            </a:r>
          </a:p>
          <a:p>
            <a:pPr>
              <a:defRPr sz="1900"/>
            </a:pPr>
            <a:r>
              <a:t>Geom filters</a:t>
            </a:r>
          </a:p>
          <a:p>
            <a:pPr>
              <a:defRPr sz="1900"/>
            </a:pPr>
            <a:r>
              <a:t>in McStas instr</a:t>
            </a:r>
          </a:p>
        </p:txBody>
      </p:sp>
      <p:sp>
        <p:nvSpPr>
          <p:cNvPr id="516" name="“Filtered” MCPL (E,neutr)…"/>
          <p:cNvSpPr txBox="1"/>
          <p:nvPr/>
        </p:nvSpPr>
        <p:spPr>
          <a:xfrm>
            <a:off x="10035590" y="3848100"/>
            <a:ext cx="3340510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900"/>
            </a:pPr>
            <a:r>
              <a:t>“Filtered” MCPL (E,neutr) </a:t>
            </a:r>
          </a:p>
          <a:p>
            <a:pPr>
              <a:defRPr sz="1900"/>
            </a:pPr>
            <a:r>
              <a:t>+geom filters</a:t>
            </a:r>
          </a:p>
          <a:p>
            <a:pPr>
              <a:defRPr sz="1900"/>
            </a:pPr>
            <a:r>
              <a:t>in McStas instr</a:t>
            </a:r>
          </a:p>
        </p:txBody>
      </p:sp>
      <p:sp>
        <p:nvSpPr>
          <p:cNvPr id="517" name="Line"/>
          <p:cNvSpPr/>
          <p:nvPr/>
        </p:nvSpPr>
        <p:spPr>
          <a:xfrm flipV="1">
            <a:off x="3563325" y="3463163"/>
            <a:ext cx="1" cy="279401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18" name="Line"/>
          <p:cNvSpPr/>
          <p:nvPr/>
        </p:nvSpPr>
        <p:spPr>
          <a:xfrm flipV="1">
            <a:off x="3555999" y="3507581"/>
            <a:ext cx="4717963" cy="228633"/>
          </a:xfrm>
          <a:prstGeom prst="line">
            <a:avLst/>
          </a:prstGeom>
          <a:ln w="38100">
            <a:solidFill>
              <a:schemeClr val="accent5"/>
            </a:solidFill>
            <a:miter lim="400000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19" name="Good agreement,…"/>
          <p:cNvSpPr txBox="1"/>
          <p:nvPr/>
        </p:nvSpPr>
        <p:spPr>
          <a:xfrm>
            <a:off x="8387283" y="2434040"/>
            <a:ext cx="3353016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Good agreement,</a:t>
            </a:r>
          </a:p>
          <a:p>
            <a:pPr marL="423333" indent="-423333">
              <a:buClrTx/>
              <a:buSzPct val="100000"/>
              <a:buAutoNum type="arabicParenR" startAt="1"/>
            </a:pPr>
            <a:r>
              <a:t>Pics below similar</a:t>
            </a:r>
          </a:p>
          <a:p>
            <a:pPr marL="423333" indent="-423333">
              <a:buClrTx/>
              <a:buSzPct val="100000"/>
              <a:buAutoNum type="arabicParenR" startAt="1"/>
            </a:pPr>
            <a:r>
              <a:t>~ Same intensity</a:t>
            </a:r>
          </a:p>
        </p:txBody>
      </p:sp>
      <p:sp>
        <p:nvSpPr>
          <p:cNvPr id="520" name="Execution times…"/>
          <p:cNvSpPr txBox="1"/>
          <p:nvPr/>
        </p:nvSpPr>
        <p:spPr>
          <a:xfrm>
            <a:off x="1021283" y="8213080"/>
            <a:ext cx="11173768" cy="876301"/>
          </a:xfrm>
          <a:prstGeom prst="rect">
            <a:avLst/>
          </a:prstGeom>
          <a:ln w="38100">
            <a:solidFill>
              <a:schemeClr val="accent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</a:p>
          <a:p>
            <a:pPr/>
            <a:r>
              <a:t>Execution times…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522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527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523" name="logoill.pdf" descr="logoill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524" name="PSI-Logo_trans.png" descr="PSI-Logo_trans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525" name="ku-logo.pdf" descr="ku-log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26" name="DTU_logo.png" descr="DTU_logo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529" name="droppedImage.tiff" descr="dropped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530" name="Which source to use when?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Which source to use when??</a:t>
            </a:r>
          </a:p>
        </p:txBody>
      </p:sp>
      <p:sp>
        <p:nvSpPr>
          <p:cNvPr id="531" name="Frontend optimisation, final “placement”:  I would probably use MCPL based source, but with cau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Frontend </a:t>
            </a:r>
            <a:r>
              <a:rPr b="0"/>
              <a:t>optimisation, final “placement”:</a:t>
            </a:r>
            <a:br>
              <a:rPr b="0"/>
            </a:br>
            <a:r>
              <a:rPr b="0"/>
              <a:t> I would probably use MCPL based source, but with caution</a:t>
            </a:r>
            <a:endParaRPr b="0"/>
          </a:p>
          <a:p>
            <a:pPr>
              <a:defRPr b="1"/>
            </a:pPr>
            <a:endParaRPr b="0"/>
          </a:p>
          <a:p>
            <a:pPr>
              <a:defRPr b="1"/>
            </a:pPr>
            <a:r>
              <a:rPr b="0"/>
              <a:t>Anything beyond that / requiring “proper stats”:</a:t>
            </a:r>
            <a:br>
              <a:rPr b="0"/>
            </a:br>
            <a:r>
              <a:rPr b="0"/>
              <a:t> Use analytic source</a:t>
            </a:r>
          </a:p>
        </p:txBody>
      </p:sp>
      <p:sp>
        <p:nvSpPr>
          <p:cNvPr id="5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33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534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79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84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80" name="logoill.pdf" descr="logoill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81" name="PSI-Logo_trans.png" descr="PSI-Logo_trans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82" name="ku-logo.pdf" descr="ku-log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3" name="DTU_logo.png" descr="DTU_logo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86" name="droppedImage.tiff" descr="dropped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What is MCPL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br/>
            <a:r>
              <a:t>What is MCPL?</a:t>
            </a:r>
          </a:p>
        </p:txBody>
      </p:sp>
      <p:sp>
        <p:nvSpPr>
          <p:cNvPr id="88" name="MCPL is short for Monte Carlo Particle Lis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MCPL is short for Monte Carlo Particle List</a:t>
            </a:r>
          </a:p>
          <a:p>
            <a:pPr/>
          </a:p>
          <a:p>
            <a:pPr/>
            <a:r>
              <a:t>Interchange-file-format for Geant4, MCNP(x), McStas etc…</a:t>
            </a:r>
          </a:p>
          <a:p>
            <a:pPr/>
          </a:p>
          <a:p>
            <a:pPr/>
            <a:r>
              <a:t>Created by T Kittelmann, ESS Detector Group, input from DTU, ESS etc.</a:t>
            </a:r>
          </a:p>
          <a:p>
            <a:pPr/>
          </a:p>
          <a:p>
            <a:pPr/>
            <a:r>
              <a:t>GitHub site: </a:t>
            </a:r>
            <a:r>
              <a:rPr u="sng">
                <a:hlinkClick r:id="rId8" invalidUrl="" action="" tgtFrame="" tooltip="" history="1" highlightClick="0" endSnd="0"/>
              </a:rPr>
              <a:t>https://mctools.github.io/mcpl/</a:t>
            </a:r>
          </a:p>
          <a:p>
            <a:pPr/>
          </a:p>
          <a:p>
            <a:pPr/>
            <a:r>
              <a:t>Paper: </a:t>
            </a:r>
            <a:r>
              <a:rPr u="sng">
                <a:hlinkClick r:id="rId9" invalidUrl="" action="" tgtFrame="" tooltip="" history="1" highlightClick="0" endSnd="0"/>
              </a:rPr>
              <a:t>T. Kittelmann et. al. Computer Physics Communications (218) pp. 17-42</a:t>
            </a:r>
            <a:r>
              <a:t> </a:t>
            </a:r>
          </a:p>
          <a:p>
            <a:pPr/>
          </a:p>
          <a:p>
            <a:pPr/>
            <a:r>
              <a:t>Talk on the subject here: </a:t>
            </a:r>
          </a:p>
          <a:p>
            <a:pPr/>
            <a:r>
              <a:rPr u="sng">
                <a:hlinkClick r:id="rId10" invalidUrl="" action="" tgtFrame="" tooltip="" history="1" highlightClick="0" endSnd="0"/>
              </a:rPr>
              <a:t>http://coimbra2016.essworkshop.org/slides/MCPL_Kittelmann.pdf</a:t>
            </a:r>
          </a:p>
        </p:txBody>
      </p:sp>
      <p:sp>
        <p:nvSpPr>
          <p:cNvPr id="89" name="Slide Number"/>
          <p:cNvSpPr txBox="1"/>
          <p:nvPr>
            <p:ph type="sldNum" sz="quarter" idx="2"/>
          </p:nvPr>
        </p:nvSpPr>
        <p:spPr>
          <a:xfrm>
            <a:off x="865280" y="9462040"/>
            <a:ext cx="127001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0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91" name="Image" descr="Image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SafariScreenSnapz043.png" descr="SafariScreenSnapz043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7547669" y="480562"/>
            <a:ext cx="4419690" cy="25119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536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541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537" name="logoill.pdf" descr="logoill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538" name="PSI-Logo_trans.png" descr="PSI-Logo_trans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539" name="ku-logo.pdf" descr="ku-log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40" name="DTU_logo.png" descr="DTU_logo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543" name="droppedImage.tiff" descr="dropped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544" name="Web resource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Web resources…</a:t>
            </a:r>
          </a:p>
        </p:txBody>
      </p:sp>
      <p:sp>
        <p:nvSpPr>
          <p:cNvPr id="545" name="Confluence page “Using MCPL as source term in McStas”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Confluence page “</a:t>
            </a:r>
            <a:r>
              <a:rPr u="sng">
                <a:hlinkClick r:id="rId8" invalidUrl="" action="" tgtFrame="" tooltip="" history="1" highlightClick="0" endSnd="0"/>
              </a:rPr>
              <a:t>Using MCPL as source term in McStas</a:t>
            </a:r>
            <a:r>
              <a:t>” </a:t>
            </a:r>
          </a:p>
          <a:p>
            <a:pPr/>
          </a:p>
          <a:p>
            <a:pPr/>
            <a:r>
              <a:t>ESS_butterfly “</a:t>
            </a:r>
            <a:r>
              <a:rPr u="sng">
                <a:hlinkClick r:id="rId9" invalidUrl="" action="" tgtFrame="" tooltip="" history="1" highlightClick="0" endSnd="0"/>
              </a:rPr>
              <a:t>benchmarking website</a:t>
            </a:r>
            <a:r>
              <a:t>” w/reports etc.</a:t>
            </a:r>
          </a:p>
          <a:p>
            <a:pPr/>
          </a:p>
          <a:p>
            <a:pPr/>
            <a:r>
              <a:rPr u="sng">
                <a:hlinkClick r:id="rId10" invalidUrl="" action="" tgtFrame="" tooltip="" history="1" highlightClick="0" endSnd="0"/>
              </a:rPr>
              <a:t>MCPL input files describing ESS beamlines</a:t>
            </a:r>
          </a:p>
        </p:txBody>
      </p:sp>
      <p:sp>
        <p:nvSpPr>
          <p:cNvPr id="5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47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548" name="Image" descr="Image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94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99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95" name="logoill.pdf" descr="logoill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96" name="PSI-Logo_trans.png" descr="PSI-Logo_trans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97" name="ku-logo.pdf" descr="ku-log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8" name="DTU_logo.png" descr="DTU_logo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101" name="droppedImage.tiff" descr="dropped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“Normal” sources in McSta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“Normal” sources in McStas</a:t>
            </a:r>
          </a:p>
        </p:txBody>
      </p:sp>
      <p:sp>
        <p:nvSpPr>
          <p:cNvPr id="103" name="Describe the moderator(s) ONL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Describe the moderator(s) ONLY</a:t>
            </a:r>
          </a:p>
          <a:p>
            <a:pPr/>
          </a:p>
          <a:p>
            <a:pPr/>
            <a:r>
              <a:t>Describe only thermalised neutrons</a:t>
            </a:r>
          </a:p>
          <a:p>
            <a:pPr/>
          </a:p>
          <a:p>
            <a:pPr/>
            <a:r>
              <a:t>Uses analytical curves to express spectra, emission profiles etc., typically modelled using e.g. MCNP</a:t>
            </a:r>
          </a:p>
          <a:p>
            <a:pPr/>
          </a:p>
          <a:p>
            <a:pPr/>
            <a:r>
              <a:t>Advantages:</a:t>
            </a:r>
          </a:p>
          <a:p>
            <a:pPr lvl="2"/>
            <a:r>
              <a:t>Fast runtime (ESS_butterfly instrument w. guide transports 1e7 neutron rays in 11 seconds on 4 cores)</a:t>
            </a:r>
          </a:p>
          <a:p>
            <a:pPr lvl="1"/>
            <a:r>
              <a:t>No stat/bias issues generating further events</a:t>
            </a:r>
          </a:p>
          <a:p>
            <a:pPr lvl="1"/>
            <a:r>
              <a:t>Excellent “match” for what the neutron optics can actually transport!</a:t>
            </a:r>
          </a:p>
          <a:p>
            <a:pPr lvl="1"/>
          </a:p>
          <a:p>
            <a:pPr/>
            <a:r>
              <a:t>Disadvantages:</a:t>
            </a:r>
          </a:p>
          <a:p>
            <a:pPr lvl="1"/>
            <a:r>
              <a:t>The above issues in lacking description of high-energy particles and non-moderator particles</a:t>
            </a:r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xfrm>
            <a:off x="865280" y="9462040"/>
            <a:ext cx="127001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5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106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108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113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109" name="logoill.pdf" descr="logoill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110" name="PSI-Logo_trans.png" descr="PSI-Logo_trans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111" name="ku-logo.pdf" descr="ku-log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2" name="DTU_logo.png" descr="DTU_logo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115" name="droppedImage.tiff" descr="dropped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ee also http://ess_butterfly.mcstas.org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See also </a:t>
            </a:r>
            <a:r>
              <a:rPr u="sng">
                <a:hlinkClick r:id="rId8" invalidUrl="" action="" tgtFrame="" tooltip="" history="1" highlightClick="0" endSnd="0"/>
              </a:rPr>
              <a:t>http://ess_butterfly.mcstas.org</a:t>
            </a:r>
            <a:r>
              <a:t> </a:t>
            </a:r>
          </a:p>
        </p:txBody>
      </p:sp>
      <p:sp>
        <p:nvSpPr>
          <p:cNvPr id="118" name="Slide Number"/>
          <p:cNvSpPr txBox="1"/>
          <p:nvPr>
            <p:ph type="sldNum" sz="quarter" idx="2"/>
          </p:nvPr>
        </p:nvSpPr>
        <p:spPr>
          <a:xfrm>
            <a:off x="865280" y="9462040"/>
            <a:ext cx="127001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9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120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ESS_butterfly McDoc page:"/>
          <p:cNvSpPr txBox="1"/>
          <p:nvPr/>
        </p:nvSpPr>
        <p:spPr>
          <a:xfrm>
            <a:off x="865280" y="-1358900"/>
            <a:ext cx="11059201" cy="20608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defTabSz="1295400">
              <a:buClrTx/>
              <a:defRPr b="1" sz="3200"/>
            </a:lvl1pPr>
          </a:lstStyle>
          <a:p>
            <a:pPr/>
            <a:r>
              <a:t>ESS_butterfly McDoc page:</a:t>
            </a:r>
          </a:p>
        </p:txBody>
      </p:sp>
      <p:pic>
        <p:nvPicPr>
          <p:cNvPr id="122" name="SafariScreenSnapz140.png" descr="SafariScreenSnapz140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31013" y="795656"/>
            <a:ext cx="10673735" cy="773874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63500" dir="5400000">
              <a:srgbClr val="000000">
                <a:alpha val="4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124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129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125" name="logoill.pdf" descr="logoill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126" name="PSI-Logo_trans.png" descr="PSI-Logo_trans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127" name="ku-logo.pdf" descr="ku-log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28" name="DTU_logo.png" descr="DTU_logo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131" name="droppedImage.tiff" descr="dropped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3" name="See also http://ess_butterfly.mcstas.org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See also </a:t>
            </a:r>
            <a:r>
              <a:rPr u="sng">
                <a:hlinkClick r:id="rId8" invalidUrl="" action="" tgtFrame="" tooltip="" history="1" highlightClick="0" endSnd="0"/>
              </a:rPr>
              <a:t>http://ess_butterfly.mcstas.org</a:t>
            </a:r>
            <a:r>
              <a:t> </a:t>
            </a:r>
          </a:p>
        </p:txBody>
      </p:sp>
      <p:sp>
        <p:nvSpPr>
          <p:cNvPr id="134" name="Slide Number"/>
          <p:cNvSpPr txBox="1"/>
          <p:nvPr>
            <p:ph type="sldNum" sz="quarter" idx="2"/>
          </p:nvPr>
        </p:nvSpPr>
        <p:spPr>
          <a:xfrm>
            <a:off x="865280" y="9462040"/>
            <a:ext cx="127001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5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136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ESS_butterfly McDoc page:"/>
          <p:cNvSpPr txBox="1"/>
          <p:nvPr/>
        </p:nvSpPr>
        <p:spPr>
          <a:xfrm>
            <a:off x="865280" y="-1358900"/>
            <a:ext cx="11059201" cy="20608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defTabSz="1295400">
              <a:buClrTx/>
              <a:defRPr b="1" sz="3200"/>
            </a:lvl1pPr>
          </a:lstStyle>
          <a:p>
            <a:pPr/>
            <a:r>
              <a:t>ESS_butterfly McDoc page:</a:t>
            </a:r>
          </a:p>
        </p:txBody>
      </p:sp>
      <p:pic>
        <p:nvPicPr>
          <p:cNvPr id="138" name="SafariScreenSnapz140.png" descr="SafariScreenSnapz140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31013" y="795656"/>
            <a:ext cx="10673735" cy="773874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63500" dir="5400000">
              <a:srgbClr val="000000">
                <a:alpha val="45000"/>
              </a:srgbClr>
            </a:outerShdw>
          </a:effectLst>
        </p:spPr>
      </p:pic>
      <p:sp>
        <p:nvSpPr>
          <p:cNvPr id="139" name="Choice of beamline, e.g.…"/>
          <p:cNvSpPr txBox="1"/>
          <p:nvPr/>
        </p:nvSpPr>
        <p:spPr>
          <a:xfrm>
            <a:off x="6488112" y="2793999"/>
            <a:ext cx="4307782" cy="12319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8600" indent="-228600">
              <a:buSzPct val="100000"/>
              <a:buChar char="•"/>
            </a:pPr>
            <a:r>
              <a:t>Choice of beamline, e.g. </a:t>
            </a:r>
          </a:p>
          <a:p>
            <a:pPr lvl="1" marL="495300" indent="-228600">
              <a:buSzPct val="100000"/>
              <a:buChar char="•"/>
            </a:pPr>
            <a:r>
              <a:t>sector=N, </a:t>
            </a:r>
          </a:p>
          <a:p>
            <a:pPr lvl="1" marL="495300" indent="-228600">
              <a:buSzPct val="100000"/>
              <a:buChar char="•"/>
            </a:pPr>
            <a:r>
              <a:t>beamline=3</a:t>
            </a:r>
          </a:p>
        </p:txBody>
      </p:sp>
      <p:sp>
        <p:nvSpPr>
          <p:cNvPr id="140" name="Line"/>
          <p:cNvSpPr/>
          <p:nvPr/>
        </p:nvSpPr>
        <p:spPr>
          <a:xfrm flipH="1" flipV="1">
            <a:off x="2051049" y="3536949"/>
            <a:ext cx="4471543" cy="1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41" name="Line"/>
          <p:cNvSpPr/>
          <p:nvPr/>
        </p:nvSpPr>
        <p:spPr>
          <a:xfrm flipH="1" flipV="1">
            <a:off x="2051049" y="3841749"/>
            <a:ext cx="4471543" cy="1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ee also http://ess_butterfly.mcstas.org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See also </a:t>
            </a:r>
            <a:r>
              <a:rPr u="sng">
                <a:hlinkClick r:id="rId2" invalidUrl="" action="" tgtFrame="" tooltip="" history="1" highlightClick="0" endSnd="0"/>
              </a:rPr>
              <a:t>http://ess_butterfly.mcstas.org</a:t>
            </a:r>
            <a:r>
              <a:t> </a:t>
            </a:r>
          </a:p>
        </p:txBody>
      </p:sp>
      <p:pic>
        <p:nvPicPr>
          <p:cNvPr id="144" name="SafariScreenSnapz140.png" descr="SafariScreenSnapz14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1013" y="795656"/>
            <a:ext cx="10673735" cy="773874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63500" dir="5400000">
              <a:srgbClr val="000000">
                <a:alpha val="45000"/>
              </a:srgbClr>
            </a:outerShdw>
          </a:effectLst>
        </p:spPr>
      </p:pic>
      <p:sp>
        <p:nvSpPr>
          <p:cNvPr id="145" name="(yheight=0.03 “fixed”)"/>
          <p:cNvSpPr txBox="1"/>
          <p:nvPr/>
        </p:nvSpPr>
        <p:spPr>
          <a:xfrm>
            <a:off x="6538912" y="3848100"/>
            <a:ext cx="3854153" cy="4953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100000"/>
              <a:buChar char="•"/>
            </a:lvl1pPr>
          </a:lstStyle>
          <a:p>
            <a:pPr/>
            <a:r>
              <a:t>(yheight=0.03 “fixed”)</a:t>
            </a:r>
          </a:p>
        </p:txBody>
      </p:sp>
      <p:grpSp>
        <p:nvGrpSpPr>
          <p:cNvPr id="152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146" name="mcstas-logo.pdf" descr="mcstas-logo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151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147" name="logoill.pdf" descr="logoill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148" name="PSI-Logo_trans.png" descr="PSI-Logo_trans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149" name="ku-logo.pdf" descr="ku-logo.pdf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50" name="DTU_logo.png" descr="DTU_logo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153" name="droppedImage.tiff" descr="droppedImage.tif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lide Number"/>
          <p:cNvSpPr txBox="1"/>
          <p:nvPr>
            <p:ph type="sldNum" sz="quarter" idx="2"/>
          </p:nvPr>
        </p:nvSpPr>
        <p:spPr>
          <a:xfrm>
            <a:off x="865280" y="9462040"/>
            <a:ext cx="127001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5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156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ESS_butterfly McDoc page:"/>
          <p:cNvSpPr txBox="1"/>
          <p:nvPr/>
        </p:nvSpPr>
        <p:spPr>
          <a:xfrm>
            <a:off x="865280" y="-1358900"/>
            <a:ext cx="11059201" cy="20608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defTabSz="1295400">
              <a:buClrTx/>
              <a:defRPr b="1" sz="3200"/>
            </a:lvl1pPr>
          </a:lstStyle>
          <a:p>
            <a:pPr/>
            <a:r>
              <a:t>ESS_butterfly McDoc page:</a:t>
            </a:r>
          </a:p>
        </p:txBody>
      </p:sp>
      <p:sp>
        <p:nvSpPr>
          <p:cNvPr id="158" name="Line"/>
          <p:cNvSpPr/>
          <p:nvPr/>
        </p:nvSpPr>
        <p:spPr>
          <a:xfrm flipH="1" flipV="1">
            <a:off x="2051049" y="4095749"/>
            <a:ext cx="4471543" cy="1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ee also http://ess_butterfly.mcstas.org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See also </a:t>
            </a:r>
            <a:r>
              <a:rPr u="sng">
                <a:hlinkClick r:id="rId2" invalidUrl="" action="" tgtFrame="" tooltip="" history="1" highlightClick="0" endSnd="0"/>
              </a:rPr>
              <a:t>http://ess_butterfly.mcstas.org</a:t>
            </a:r>
            <a:r>
              <a:t> </a:t>
            </a:r>
          </a:p>
        </p:txBody>
      </p:sp>
      <p:pic>
        <p:nvPicPr>
          <p:cNvPr id="161" name="SafariScreenSnapz140.png" descr="SafariScreenSnapz14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1013" y="795656"/>
            <a:ext cx="10673735" cy="773874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63500" dir="5400000">
              <a:srgbClr val="000000">
                <a:alpha val="45000"/>
              </a:srgbClr>
            </a:outerShdw>
          </a:effectLst>
        </p:spPr>
      </p:pic>
      <p:sp>
        <p:nvSpPr>
          <p:cNvPr id="162" name="cold_frac ∈ [0,1] cold vs thermal statistics"/>
          <p:cNvSpPr txBox="1"/>
          <p:nvPr/>
        </p:nvSpPr>
        <p:spPr>
          <a:xfrm>
            <a:off x="6488112" y="3886423"/>
            <a:ext cx="3999658" cy="90125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8600" indent="-228600">
              <a:buSzPct val="100000"/>
              <a:buChar char="•"/>
            </a:pPr>
            <a:r>
              <a:t>cold_frac 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∈</a:t>
            </a:r>
            <a:r>
              <a:t> [0,1] cold vs thermal </a:t>
            </a:r>
            <a:r>
              <a:rPr b="1"/>
              <a:t>statistics</a:t>
            </a:r>
          </a:p>
        </p:txBody>
      </p:sp>
      <p:grpSp>
        <p:nvGrpSpPr>
          <p:cNvPr id="169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163" name="mcstas-logo.pdf" descr="mcstas-logo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168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164" name="logoill.pdf" descr="logoill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165" name="PSI-Logo_trans.png" descr="PSI-Logo_trans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166" name="ku-logo.pdf" descr="ku-logo.pdf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7" name="DTU_logo.png" descr="DTU_logo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170" name="droppedImage.tiff" descr="droppedImage.tif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lide Number"/>
          <p:cNvSpPr txBox="1"/>
          <p:nvPr>
            <p:ph type="sldNum" sz="quarter" idx="2"/>
          </p:nvPr>
        </p:nvSpPr>
        <p:spPr>
          <a:xfrm>
            <a:off x="865280" y="9462040"/>
            <a:ext cx="127001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2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173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ESS_butterfly McDoc page:"/>
          <p:cNvSpPr txBox="1"/>
          <p:nvPr/>
        </p:nvSpPr>
        <p:spPr>
          <a:xfrm>
            <a:off x="865280" y="-1358900"/>
            <a:ext cx="11059201" cy="20608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defTabSz="1295400">
              <a:buClrTx/>
              <a:defRPr b="1" sz="3200"/>
            </a:lvl1pPr>
          </a:lstStyle>
          <a:p>
            <a:pPr/>
            <a:r>
              <a:t>ESS_butterfly McDoc page:</a:t>
            </a:r>
          </a:p>
        </p:txBody>
      </p:sp>
      <p:sp>
        <p:nvSpPr>
          <p:cNvPr id="175" name="Line"/>
          <p:cNvSpPr/>
          <p:nvPr/>
        </p:nvSpPr>
        <p:spPr>
          <a:xfrm flipH="1" flipV="1">
            <a:off x="2051049" y="4362449"/>
            <a:ext cx="4471543" cy="1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ee also http://ess_butterfly.mcstas.org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See also </a:t>
            </a:r>
            <a:r>
              <a:rPr u="sng">
                <a:hlinkClick r:id="rId2" invalidUrl="" action="" tgtFrame="" tooltip="" history="1" highlightClick="0" endSnd="0"/>
              </a:rPr>
              <a:t>http://ess_butterfly.mcstas.org</a:t>
            </a:r>
            <a:r>
              <a:t> </a:t>
            </a:r>
          </a:p>
        </p:txBody>
      </p:sp>
      <p:pic>
        <p:nvPicPr>
          <p:cNvPr id="178" name="SafariScreenSnapz140.png" descr="SafariScreenSnapz14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1013" y="795656"/>
            <a:ext cx="10673735" cy="773874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63500" dir="5400000">
              <a:srgbClr val="000000">
                <a:alpha val="45000"/>
              </a:srgbClr>
            </a:outerShdw>
          </a:effectLst>
        </p:spPr>
      </p:pic>
      <p:sp>
        <p:nvSpPr>
          <p:cNvPr id="179" name="target_index / dist  “where should I aim”"/>
          <p:cNvSpPr txBox="1"/>
          <p:nvPr/>
        </p:nvSpPr>
        <p:spPr>
          <a:xfrm>
            <a:off x="6488112" y="4298949"/>
            <a:ext cx="3599658" cy="8636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8600" indent="-228600">
              <a:buSzPct val="100000"/>
              <a:buChar char="•"/>
            </a:pPr>
            <a:r>
              <a:t>target_index / dist </a:t>
            </a:r>
            <a:br/>
            <a:r>
              <a:t>“where should I aim”</a:t>
            </a:r>
          </a:p>
        </p:txBody>
      </p:sp>
      <p:grpSp>
        <p:nvGrpSpPr>
          <p:cNvPr id="186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180" name="mcstas-logo.pdf" descr="mcstas-logo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185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181" name="logoill.pdf" descr="logoill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182" name="PSI-Logo_trans.png" descr="PSI-Logo_trans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183" name="ku-logo.pdf" descr="ku-logo.pdf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84" name="DTU_logo.png" descr="DTU_logo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187" name="droppedImage.tiff" descr="droppedImage.tif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lide Number"/>
          <p:cNvSpPr txBox="1"/>
          <p:nvPr>
            <p:ph type="sldNum" sz="quarter" idx="2"/>
          </p:nvPr>
        </p:nvSpPr>
        <p:spPr>
          <a:xfrm>
            <a:off x="865280" y="9462040"/>
            <a:ext cx="127001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9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190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ESS_butterfly McDoc page:"/>
          <p:cNvSpPr txBox="1"/>
          <p:nvPr/>
        </p:nvSpPr>
        <p:spPr>
          <a:xfrm>
            <a:off x="865280" y="-1358900"/>
            <a:ext cx="11059201" cy="20608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defTabSz="1295400">
              <a:buClrTx/>
              <a:defRPr b="1" sz="3200"/>
            </a:lvl1pPr>
          </a:lstStyle>
          <a:p>
            <a:pPr/>
            <a:r>
              <a:t>ESS_butterfly McDoc page:</a:t>
            </a:r>
          </a:p>
        </p:txBody>
      </p:sp>
      <p:sp>
        <p:nvSpPr>
          <p:cNvPr id="192" name="Line"/>
          <p:cNvSpPr/>
          <p:nvPr/>
        </p:nvSpPr>
        <p:spPr>
          <a:xfrm flipH="1" flipV="1">
            <a:off x="2051049" y="4641849"/>
            <a:ext cx="4471543" cy="1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93" name="Line"/>
          <p:cNvSpPr/>
          <p:nvPr/>
        </p:nvSpPr>
        <p:spPr>
          <a:xfrm flipH="1" flipV="1">
            <a:off x="2051049" y="4895849"/>
            <a:ext cx="4471543" cy="1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94" name="target_index = n, will point to  nth component “seen from here”, freeform (x,y,z)…"/>
          <p:cNvSpPr txBox="1"/>
          <p:nvPr/>
        </p:nvSpPr>
        <p:spPr>
          <a:xfrm>
            <a:off x="6488112" y="5213350"/>
            <a:ext cx="5484417" cy="16002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8600" indent="-228600">
              <a:buSzPct val="100000"/>
              <a:buChar char="•"/>
            </a:pPr>
            <a:r>
              <a:t>target_index = n, will point to </a:t>
            </a:r>
            <a:br/>
            <a:r>
              <a:t>nth component “seen from here”,</a:t>
            </a:r>
            <a:br/>
            <a:r>
              <a:t>freeform (x,y,z)</a:t>
            </a:r>
          </a:p>
          <a:p>
            <a:pPr marL="228600" indent="-228600">
              <a:buSzPct val="100000"/>
              <a:buChar char="•"/>
            </a:pPr>
            <a:r>
              <a:t>dist is (0,0,dist)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7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8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Verdana"/>
        <a:ea typeface="Verdana"/>
        <a:cs typeface="Verdana"/>
      </a:majorFont>
      <a:minorFont>
        <a:latin typeface="Verdana"/>
        <a:ea typeface="Verdana"/>
        <a:cs typeface="Verdan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Verdana"/>
        <a:ea typeface="Verdana"/>
        <a:cs typeface="Verdana"/>
      </a:majorFont>
      <a:minorFont>
        <a:latin typeface="Verdana"/>
        <a:ea typeface="Verdana"/>
        <a:cs typeface="Verdan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