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68399" y="7211439"/>
            <a:ext cx="356974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ISIS STFC McStas school April 2017 – P Willendrup"/>
          <p:cNvSpPr txBox="1"/>
          <p:nvPr/>
        </p:nvSpPr>
        <p:spPr>
          <a:xfrm>
            <a:off x="378747" y="7250013"/>
            <a:ext cx="365897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5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1004555" y="558989"/>
            <a:ext cx="8061990" cy="1568122"/>
          </a:xfrm>
          <a:prstGeom prst="rect">
            <a:avLst/>
          </a:prstGeom>
        </p:spPr>
        <p:txBody>
          <a:bodyPr lIns="36896" tIns="36896" rIns="36896" bIns="36896">
            <a:normAutofit fontScale="100000" lnSpcReduction="0"/>
          </a:bodyPr>
          <a:lstStyle>
            <a:lvl1pPr algn="ctr" defTabSz="339452">
              <a:lnSpc>
                <a:spcPct val="100000"/>
              </a:lnSpc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1004555" y="2127110"/>
            <a:ext cx="8061990" cy="4566001"/>
          </a:xfrm>
          <a:prstGeom prst="rect">
            <a:avLst/>
          </a:prstGeom>
        </p:spPr>
        <p:txBody>
          <a:bodyPr lIns="36896" tIns="36896" rIns="36896" bIns="36896" anchor="ctr">
            <a:normAutofit fontScale="100000" lnSpcReduction="0"/>
          </a:bodyPr>
          <a:lstStyle>
            <a:lvl1pPr marL="321027" indent="-321027" defTabSz="339452">
              <a:lnSpc>
                <a:spcPct val="100000"/>
              </a:lnSpc>
              <a:spcBef>
                <a:spcPts val="2400"/>
              </a:spcBef>
              <a:buSzPct val="75000"/>
              <a:buFontTx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65527" indent="-321027" defTabSz="339452">
              <a:lnSpc>
                <a:spcPct val="100000"/>
              </a:lnSpc>
              <a:spcBef>
                <a:spcPts val="2400"/>
              </a:spcBef>
              <a:buFontTx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10027" indent="-321027" defTabSz="339452">
              <a:lnSpc>
                <a:spcPct val="100000"/>
              </a:lnSpc>
              <a:spcBef>
                <a:spcPts val="2400"/>
              </a:spcBef>
              <a:buSzPct val="75000"/>
              <a:buFontTx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54527" indent="-321027" defTabSz="339452">
              <a:lnSpc>
                <a:spcPct val="100000"/>
              </a:lnSpc>
              <a:spcBef>
                <a:spcPts val="2400"/>
              </a:spcBef>
              <a:buFontTx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99027" indent="-321027" defTabSz="339452">
              <a:lnSpc>
                <a:spcPct val="100000"/>
              </a:lnSpc>
              <a:spcBef>
                <a:spcPts val="2400"/>
              </a:spcBef>
              <a:buSzPct val="75000"/>
              <a:buFontTx/>
              <a:buChar char="•"/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4902956" y="6956001"/>
            <a:ext cx="255964" cy="251595"/>
          </a:xfrm>
          <a:prstGeom prst="rect">
            <a:avLst/>
          </a:prstGeom>
        </p:spPr>
        <p:txBody>
          <a:bodyPr lIns="36896" tIns="36896" rIns="36896" bIns="36896"/>
          <a:lstStyle>
            <a:lvl1pPr algn="ctr" defTabSz="339452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McStas Introduction"/>
          <p:cNvSpPr txBox="1"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sp>
        <p:nvSpPr>
          <p:cNvPr id="14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ISIS STFC McStas school April 2017 – P Willendrup"/>
          <p:cNvSpPr txBox="1"/>
          <p:nvPr/>
        </p:nvSpPr>
        <p:spPr>
          <a:xfrm>
            <a:off x="378747" y="7250013"/>
            <a:ext cx="365897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55699" y="7211439"/>
            <a:ext cx="356974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7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0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8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1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7.tif"/><Relationship Id="rId4" Type="http://schemas.openxmlformats.org/officeDocument/2006/relationships/image" Target="../media/image23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cStasMcXtrace/McCode/tree/master/support/Win32/MSMPI" TargetMode="External"/><Relationship Id="rId3" Type="http://schemas.openxmlformats.org/officeDocument/2006/relationships/hyperlink" Target="https://github.com/McStasMcXtrace/McCode/blob/master/cmake/support/run-scripts/mpicc.bat" TargetMode="Externa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exusformat/code/releases?after=4.3.1" TargetMode="Externa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rew.sh" TargetMode="Externa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cStas advanced language features…"/>
          <p:cNvSpPr txBox="1"/>
          <p:nvPr>
            <p:ph type="title"/>
          </p:nvPr>
        </p:nvSpPr>
        <p:spPr>
          <a:xfrm>
            <a:off x="107999" y="193319"/>
            <a:ext cx="6708255" cy="796321"/>
          </a:xfrm>
          <a:prstGeom prst="rect">
            <a:avLst/>
          </a:prstGeom>
        </p:spPr>
        <p:txBody>
          <a:bodyPr/>
          <a:lstStyle/>
          <a:p>
            <a:pPr defTabSz="667512">
              <a:defRPr sz="3212"/>
            </a:pPr>
            <a:r>
              <a:t>McStas advanced language features</a:t>
            </a:r>
          </a:p>
          <a:p>
            <a:pPr defTabSz="667512">
              <a:defRPr i="1" sz="1971">
                <a:latin typeface="+mn-lt"/>
                <a:ea typeface="+mn-ea"/>
                <a:cs typeface="+mn-cs"/>
                <a:sym typeface="Helvetica"/>
              </a:defRPr>
            </a:pPr>
            <a:r>
              <a:t>- and other important, not so well known details</a:t>
            </a:r>
          </a:p>
        </p:txBody>
      </p:sp>
      <p:sp>
        <p:nvSpPr>
          <p:cNvPr id="71" name="Peter Willendrup1,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defRPr sz="1400"/>
            </a:pPr>
          </a:p>
          <a:p>
            <a:pPr marL="0" indent="0">
              <a:defRPr b="1" sz="1400">
                <a:latin typeface="+mn-lt"/>
                <a:ea typeface="+mn-ea"/>
                <a:cs typeface="+mn-cs"/>
                <a:sym typeface="Helvetica"/>
              </a:defRPr>
            </a:pPr>
            <a:r>
              <a:t>Peter Willendrup</a:t>
            </a:r>
            <a:r>
              <a:rPr baseline="31999"/>
              <a:t>1,5</a:t>
            </a:r>
          </a:p>
          <a:p>
            <a:pPr marL="0" indent="0">
              <a:defRPr sz="1400"/>
            </a:pPr>
            <a:r>
              <a:t>Emmanuel Farhi</a:t>
            </a:r>
            <a:r>
              <a:rPr baseline="31999"/>
              <a:t>2</a:t>
            </a:r>
          </a:p>
          <a:p>
            <a:pPr marL="0" indent="0">
              <a:defRPr sz="1400"/>
            </a:pPr>
            <a:r>
              <a:t>Erik Knudsen</a:t>
            </a:r>
            <a:r>
              <a:rPr baseline="31999"/>
              <a:t>1,5</a:t>
            </a:r>
            <a:endParaRPr baseline="31999"/>
          </a:p>
          <a:p>
            <a:pPr marL="0" indent="0">
              <a:defRPr sz="1400"/>
            </a:pPr>
            <a:r>
              <a:t>Uwe Filges</a:t>
            </a:r>
            <a:r>
              <a:rPr baseline="31999"/>
              <a:t>3</a:t>
            </a:r>
          </a:p>
          <a:p>
            <a:pPr marL="0" indent="0">
              <a:defRPr sz="1400"/>
            </a:pPr>
            <a:r>
              <a:t>Kim Lefmann</a:t>
            </a:r>
            <a:r>
              <a:rPr baseline="31999"/>
              <a:t>4,5</a:t>
            </a:r>
          </a:p>
          <a:p>
            <a:pPr marL="0" indent="0">
              <a:defRPr sz="1400"/>
            </a:pPr>
          </a:p>
          <a:p>
            <a:pPr marL="0" indent="0">
              <a:defRPr sz="1400"/>
            </a:pPr>
            <a:r>
              <a:rPr baseline="31999"/>
              <a:t>1</a:t>
            </a:r>
            <a:r>
              <a:t>DTU Physics, Lyngby, Denmark</a:t>
            </a:r>
          </a:p>
          <a:p>
            <a:pPr marL="0" indent="0">
              <a:defRPr sz="1400"/>
            </a:pPr>
            <a:r>
              <a:rPr baseline="31999"/>
              <a:t>2</a:t>
            </a:r>
            <a:r>
              <a:t>Calcul Scientifique, Institut Laue-Langevin (ILL), Grenoble, France</a:t>
            </a:r>
          </a:p>
          <a:p>
            <a:pPr marL="0" indent="0">
              <a:defRPr sz="1400"/>
            </a:pPr>
            <a:r>
              <a:rPr baseline="31999"/>
              <a:t>3</a:t>
            </a:r>
            <a:r>
              <a:t>Niels Bohr Institute, University of Copenhagen, Copenhagen, Denmark</a:t>
            </a:r>
          </a:p>
          <a:p>
            <a:pPr marL="0" indent="0">
              <a:defRPr baseline="31999" sz="1400"/>
            </a:pPr>
            <a:r>
              <a:t>4</a:t>
            </a:r>
            <a:r>
              <a:rPr baseline="0"/>
              <a:t>Paul Scherrer Institut, Villigen, Switzerland</a:t>
            </a:r>
          </a:p>
          <a:p>
            <a:pPr marL="0" indent="0">
              <a:defRPr baseline="31999" sz="1400"/>
            </a:pPr>
            <a:r>
              <a:t>5</a:t>
            </a:r>
            <a:r>
              <a:rPr baseline="0"/>
              <a:t>ESS DMSC, Copenhagen, Denmark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0" name="Group"/>
          <p:cNvGrpSpPr/>
          <p:nvPr/>
        </p:nvGrpSpPr>
        <p:grpSpPr>
          <a:xfrm>
            <a:off x="5322684" y="1440781"/>
            <a:ext cx="2041236" cy="2130923"/>
            <a:chOff x="0" y="0"/>
            <a:chExt cx="2041235" cy="2130921"/>
          </a:xfrm>
        </p:grpSpPr>
        <p:grpSp>
          <p:nvGrpSpPr>
            <p:cNvPr id="78" name="Group"/>
            <p:cNvGrpSpPr/>
            <p:nvPr/>
          </p:nvGrpSpPr>
          <p:grpSpPr>
            <a:xfrm>
              <a:off x="0" y="0"/>
              <a:ext cx="2041236" cy="1759752"/>
              <a:chOff x="0" y="0"/>
              <a:chExt cx="2041235" cy="1759751"/>
            </a:xfrm>
          </p:grpSpPr>
          <p:pic>
            <p:nvPicPr>
              <p:cNvPr id="73" name="logoill.pdf" descr="logoill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68621" y="1292587"/>
                <a:ext cx="462058" cy="4416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4" name="mcstas-logo.pdf" descr="mcstas-logo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2041236" cy="11994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5" name="PSI-Logo_trans.png" descr="PSI-Logo_trans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60345" y="1409563"/>
                <a:ext cx="575134" cy="210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6" name="ku-logo.pdf" descr="ku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68475" y="1269192"/>
                <a:ext cx="361052" cy="4905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7" name="DTU_logo.png" descr="DTU_logo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269192"/>
                <a:ext cx="337432" cy="4899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9" name="ESS_Logo_Frugal_Blue_cmyk.png" descr="ESS_Logo_Frugal_Blue_cmyk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4457" y="1708238"/>
              <a:ext cx="785531" cy="422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om the “list of frequent questions”"/>
          <p:cNvSpPr txBox="1"/>
          <p:nvPr>
            <p:ph type="title"/>
          </p:nvPr>
        </p:nvSpPr>
        <p:spPr>
          <a:xfrm>
            <a:off x="107999" y="193319"/>
            <a:ext cx="6754184" cy="796321"/>
          </a:xfrm>
          <a:prstGeom prst="rect">
            <a:avLst/>
          </a:prstGeom>
        </p:spPr>
        <p:txBody>
          <a:bodyPr/>
          <a:lstStyle>
            <a:lvl1pPr defTabSz="694944">
              <a:defRPr sz="3343"/>
            </a:lvl1pPr>
          </a:lstStyle>
          <a:p>
            <a:pPr/>
            <a:r>
              <a:t>From the “list of frequent questions”</a:t>
            </a:r>
          </a:p>
        </p:txBody>
      </p:sp>
      <p:sp>
        <p:nvSpPr>
          <p:cNvPr id="146" name="Why do you need to have the components in this order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Why do you need to have the components in this order?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rder of components is important"/>
          <p:cNvSpPr txBox="1"/>
          <p:nvPr>
            <p:ph type="title"/>
          </p:nvPr>
        </p:nvSpPr>
        <p:spPr>
          <a:xfrm>
            <a:off x="107999" y="193319"/>
            <a:ext cx="6661078" cy="796321"/>
          </a:xfrm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Order of components is important	</a:t>
            </a:r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68399" y="7211439"/>
            <a:ext cx="340120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" name="Line"/>
          <p:cNvSpPr/>
          <p:nvPr/>
        </p:nvSpPr>
        <p:spPr>
          <a:xfrm flipH="1" flipV="1">
            <a:off x="1081856" y="2755428"/>
            <a:ext cx="518109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3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Line"/>
          <p:cNvSpPr/>
          <p:nvPr/>
        </p:nvSpPr>
        <p:spPr>
          <a:xfrm flipH="1" flipV="1">
            <a:off x="1081856" y="4624065"/>
            <a:ext cx="518109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5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7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8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9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0" name="1"/>
          <p:cNvSpPr txBox="1"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61" name="1"/>
          <p:cNvSpPr txBox="1"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62" name="2"/>
          <p:cNvSpPr txBox="1"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63" name="2"/>
          <p:cNvSpPr txBox="1"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64" name="3"/>
          <p:cNvSpPr txBox="1"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65" name="3"/>
          <p:cNvSpPr txBox="1"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66" name="Starting at the source"/>
          <p:cNvSpPr txBox="1"/>
          <p:nvPr/>
        </p:nvSpPr>
        <p:spPr>
          <a:xfrm>
            <a:off x="1062186" y="5794437"/>
            <a:ext cx="2666569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Starting at the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" name="Line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Line"/>
          <p:cNvSpPr/>
          <p:nvPr/>
        </p:nvSpPr>
        <p:spPr>
          <a:xfrm flipH="1" flipV="1">
            <a:off x="3550456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3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5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6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7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8" name="1"/>
          <p:cNvSpPr txBox="1"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79" name="1"/>
          <p:cNvSpPr txBox="1"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80" name="2"/>
          <p:cNvSpPr txBox="1"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81" name="2"/>
          <p:cNvSpPr txBox="1"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182" name="3"/>
          <p:cNvSpPr txBox="1"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83" name="3"/>
          <p:cNvSpPr txBox="1"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184" name="Moving to first comp in the list"/>
          <p:cNvSpPr txBox="1"/>
          <p:nvPr/>
        </p:nvSpPr>
        <p:spPr>
          <a:xfrm>
            <a:off x="1062186" y="5794437"/>
            <a:ext cx="3694410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Moving to first comp in the list</a:t>
            </a:r>
          </a:p>
        </p:txBody>
      </p:sp>
      <p:sp>
        <p:nvSpPr>
          <p:cNvPr id="185" name="Order of components is important"/>
          <p:cNvSpPr txBox="1"/>
          <p:nvPr>
            <p:ph type="title"/>
          </p:nvPr>
        </p:nvSpPr>
        <p:spPr>
          <a:xfrm>
            <a:off x="107999" y="193319"/>
            <a:ext cx="6661078" cy="796321"/>
          </a:xfrm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Order of components is important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Line"/>
          <p:cNvSpPr/>
          <p:nvPr/>
        </p:nvSpPr>
        <p:spPr>
          <a:xfrm flipH="1" flipV="1">
            <a:off x="7051737" y="2755428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934330" y="2273486"/>
            <a:ext cx="147527" cy="98350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Line"/>
          <p:cNvSpPr/>
          <p:nvPr/>
        </p:nvSpPr>
        <p:spPr>
          <a:xfrm flipH="1" flipV="1">
            <a:off x="7051737" y="4624065"/>
            <a:ext cx="518108" cy="4624"/>
          </a:xfrm>
          <a:prstGeom prst="line">
            <a:avLst/>
          </a:prstGeom>
          <a:ln w="254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934330" y="4142147"/>
            <a:ext cx="147527" cy="98350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Line"/>
          <p:cNvSpPr/>
          <p:nvPr/>
        </p:nvSpPr>
        <p:spPr>
          <a:xfrm>
            <a:off x="3560291" y="2352166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4" name="Line"/>
          <p:cNvSpPr/>
          <p:nvPr/>
        </p:nvSpPr>
        <p:spPr>
          <a:xfrm>
            <a:off x="3560291" y="4220827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5" name="Line"/>
          <p:cNvSpPr/>
          <p:nvPr/>
        </p:nvSpPr>
        <p:spPr>
          <a:xfrm>
            <a:off x="7061572" y="2430846"/>
            <a:ext cx="5994" cy="81139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6" name="Line"/>
          <p:cNvSpPr/>
          <p:nvPr/>
        </p:nvSpPr>
        <p:spPr>
          <a:xfrm>
            <a:off x="7061572" y="4299508"/>
            <a:ext cx="5994" cy="81139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7" name="1"/>
          <p:cNvSpPr txBox="1"/>
          <p:nvPr/>
        </p:nvSpPr>
        <p:spPr>
          <a:xfrm>
            <a:off x="904825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98" name="1"/>
          <p:cNvSpPr txBox="1"/>
          <p:nvPr/>
        </p:nvSpPr>
        <p:spPr>
          <a:xfrm>
            <a:off x="904825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1</a:t>
            </a:r>
          </a:p>
        </p:txBody>
      </p:sp>
      <p:sp>
        <p:nvSpPr>
          <p:cNvPr id="199" name="2"/>
          <p:cNvSpPr txBox="1"/>
          <p:nvPr/>
        </p:nvSpPr>
        <p:spPr>
          <a:xfrm>
            <a:off x="6963221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200" name="2"/>
          <p:cNvSpPr txBox="1"/>
          <p:nvPr/>
        </p:nvSpPr>
        <p:spPr>
          <a:xfrm>
            <a:off x="3461940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2</a:t>
            </a:r>
          </a:p>
        </p:txBody>
      </p:sp>
      <p:sp>
        <p:nvSpPr>
          <p:cNvPr id="201" name="3"/>
          <p:cNvSpPr txBox="1"/>
          <p:nvPr/>
        </p:nvSpPr>
        <p:spPr>
          <a:xfrm>
            <a:off x="3461940" y="3335672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202" name="3"/>
          <p:cNvSpPr txBox="1"/>
          <p:nvPr/>
        </p:nvSpPr>
        <p:spPr>
          <a:xfrm>
            <a:off x="6963221" y="5174828"/>
            <a:ext cx="218908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3</a:t>
            </a:r>
          </a:p>
        </p:txBody>
      </p:sp>
      <p:sp>
        <p:nvSpPr>
          <p:cNvPr id="203" name="Line"/>
          <p:cNvSpPr/>
          <p:nvPr/>
        </p:nvSpPr>
        <p:spPr>
          <a:xfrm flipH="1" flipV="1">
            <a:off x="3550456" y="2755403"/>
            <a:ext cx="518108" cy="4625"/>
          </a:xfrm>
          <a:prstGeom prst="line">
            <a:avLst/>
          </a:prstGeom>
          <a:ln w="25400" cap="rnd">
            <a:solidFill>
              <a:srgbClr val="B51A00"/>
            </a:solidFill>
            <a:custDash>
              <a:ds d="100000" sp="200000"/>
            </a:custDash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4" name="Line"/>
          <p:cNvSpPr/>
          <p:nvPr/>
        </p:nvSpPr>
        <p:spPr>
          <a:xfrm>
            <a:off x="4168451" y="2765238"/>
            <a:ext cx="2898500" cy="5333"/>
          </a:xfrm>
          <a:prstGeom prst="line">
            <a:avLst/>
          </a:prstGeom>
          <a:ln w="25400" cap="rnd">
            <a:solidFill>
              <a:srgbClr val="FF6A00"/>
            </a:solidFill>
            <a:custDash>
              <a:ds d="1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5" name="Moving to 3rd comp in list requires “moving back in time”.…"/>
          <p:cNvSpPr txBox="1"/>
          <p:nvPr/>
        </p:nvSpPr>
        <p:spPr>
          <a:xfrm>
            <a:off x="1062186" y="5794437"/>
            <a:ext cx="6987580" cy="119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/>
          <a:p>
            <a:pPr>
              <a:buClr>
                <a:srgbClr val="000000"/>
              </a:buClr>
            </a:pPr>
            <a:r>
              <a:t>Moving to 3rd comp in list requires “moving back in time”.</a:t>
            </a:r>
          </a:p>
          <a:p>
            <a:pPr>
              <a:buClr>
                <a:srgbClr val="000000"/>
              </a:buClr>
            </a:pPr>
            <a:r>
              <a:t>Default behavior is to ABSORB this type of neutron.</a:t>
            </a:r>
          </a:p>
          <a:p>
            <a:pPr>
              <a:buClr>
                <a:srgbClr val="000000"/>
              </a:buClr>
            </a:pPr>
            <a:r>
              <a:t>For monitors use restore_neutron=1 in this case.</a:t>
            </a:r>
          </a:p>
          <a:p>
            <a:pPr>
              <a:buClr>
                <a:srgbClr val="000000"/>
              </a:buClr>
            </a:pPr>
            <a:r>
              <a:t>For homegrown comps use ALLOW_BACKPROP macro.</a:t>
            </a:r>
          </a:p>
        </p:txBody>
      </p:sp>
      <p:sp>
        <p:nvSpPr>
          <p:cNvPr id="206" name="Order of components is important"/>
          <p:cNvSpPr txBox="1"/>
          <p:nvPr>
            <p:ph type="title"/>
          </p:nvPr>
        </p:nvSpPr>
        <p:spPr>
          <a:xfrm>
            <a:off x="107999" y="206019"/>
            <a:ext cx="6661078" cy="796321"/>
          </a:xfrm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Order of components is important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urther tips 1: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Further tips 1:</a:t>
            </a:r>
          </a:p>
        </p:txBody>
      </p:sp>
      <p:sp>
        <p:nvSpPr>
          <p:cNvPr id="209" name="Simulation to experiment comparison"/>
          <p:cNvSpPr txBox="1"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t>Simulation to experiment comparison</a:t>
            </a:r>
          </a:p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What is really the information content…?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pPr/>
            <a:r>
              <a:t>What is really the information content…?</a:t>
            </a:r>
          </a:p>
        </p:txBody>
      </p:sp>
      <p:sp>
        <p:nvSpPr>
          <p:cNvPr id="213" name="McStas sources generally provide “intensity” in units of neutrons/s (into a chosen solid angle)…"/>
          <p:cNvSpPr txBox="1"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McStas sources generally provide “intensity” in units of neutrons/s (into a chosen solid angle)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That intensity is carried through the instrument on a discrete set of “neutron rays”</a:t>
            </a:r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Imagine a histogram, e.g. I(λ)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217" name="In a histogram sense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Rectangle"/>
          <p:cNvSpPr/>
          <p:nvPr/>
        </p:nvSpPr>
        <p:spPr>
          <a:xfrm>
            <a:off x="1340967" y="2686050"/>
            <a:ext cx="3374629" cy="2388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20" name="Rectangle"/>
          <p:cNvSpPr/>
          <p:nvPr/>
        </p:nvSpPr>
        <p:spPr>
          <a:xfrm>
            <a:off x="13409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1" name="Rectangle"/>
          <p:cNvSpPr/>
          <p:nvPr/>
        </p:nvSpPr>
        <p:spPr>
          <a:xfrm>
            <a:off x="15441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2" name="Rectangle"/>
          <p:cNvSpPr/>
          <p:nvPr/>
        </p:nvSpPr>
        <p:spPr>
          <a:xfrm>
            <a:off x="17473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3" name="Rectangle"/>
          <p:cNvSpPr/>
          <p:nvPr/>
        </p:nvSpPr>
        <p:spPr>
          <a:xfrm>
            <a:off x="28522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4" name="Rectangle"/>
          <p:cNvSpPr/>
          <p:nvPr/>
        </p:nvSpPr>
        <p:spPr>
          <a:xfrm>
            <a:off x="43254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5" name="Rectangle"/>
          <p:cNvSpPr/>
          <p:nvPr/>
        </p:nvSpPr>
        <p:spPr>
          <a:xfrm>
            <a:off x="45286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26" name="…"/>
          <p:cNvSpPr txBox="1"/>
          <p:nvPr/>
        </p:nvSpPr>
        <p:spPr>
          <a:xfrm>
            <a:off x="3524715" y="2561519"/>
            <a:ext cx="3327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27" name="…"/>
          <p:cNvSpPr txBox="1"/>
          <p:nvPr/>
        </p:nvSpPr>
        <p:spPr>
          <a:xfrm>
            <a:off x="2229315" y="2561519"/>
            <a:ext cx="3327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236" name="Connection Line"/>
          <p:cNvSpPr/>
          <p:nvPr/>
        </p:nvSpPr>
        <p:spPr>
          <a:xfrm>
            <a:off x="2945138" y="3313117"/>
            <a:ext cx="1378503" cy="106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80" fill="norm" stroke="1" extrusionOk="0">
                <a:moveTo>
                  <a:pt x="21600" y="19341"/>
                </a:moveTo>
                <a:cubicBezTo>
                  <a:pt x="7918" y="21600"/>
                  <a:pt x="718" y="15153"/>
                  <a:pt x="0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29" name="In bin i, N events each carrying a fractional intensity pj so that"/>
          <p:cNvSpPr txBox="1"/>
          <p:nvPr/>
        </p:nvSpPr>
        <p:spPr>
          <a:xfrm>
            <a:off x="4660553" y="3903663"/>
            <a:ext cx="328210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 bin </a:t>
            </a:r>
            <a:r>
              <a:rPr i="1"/>
              <a:t>i,</a:t>
            </a:r>
            <a:r>
              <a:t> </a:t>
            </a:r>
            <a:r>
              <a:rPr i="1"/>
              <a:t>N </a:t>
            </a:r>
            <a:r>
              <a:t>events each carrying a fractional intensity </a:t>
            </a:r>
            <a:r>
              <a:rPr i="1"/>
              <a:t>p</a:t>
            </a:r>
            <a:r>
              <a:rPr baseline="-5999" i="1"/>
              <a:t>j</a:t>
            </a:r>
            <a:r>
              <a:rPr i="1"/>
              <a:t> </a:t>
            </a:r>
            <a:r>
              <a:t>so that</a:t>
            </a:r>
            <a:br/>
            <a:br/>
          </a:p>
        </p:txBody>
      </p:sp>
      <p:sp>
        <p:nvSpPr>
          <p:cNvPr id="230" name="1"/>
          <p:cNvSpPr txBox="1"/>
          <p:nvPr/>
        </p:nvSpPr>
        <p:spPr>
          <a:xfrm>
            <a:off x="1327547" y="2942277"/>
            <a:ext cx="2312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31" name="2"/>
          <p:cNvSpPr txBox="1"/>
          <p:nvPr/>
        </p:nvSpPr>
        <p:spPr>
          <a:xfrm>
            <a:off x="1530747" y="2942277"/>
            <a:ext cx="2312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32" name="i"/>
          <p:cNvSpPr txBox="1"/>
          <p:nvPr/>
        </p:nvSpPr>
        <p:spPr>
          <a:xfrm>
            <a:off x="2864247" y="2942277"/>
            <a:ext cx="15492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</a:t>
            </a:r>
          </a:p>
        </p:txBody>
      </p:sp>
      <p:sp>
        <p:nvSpPr>
          <p:cNvPr id="233" name="k"/>
          <p:cNvSpPr txBox="1"/>
          <p:nvPr/>
        </p:nvSpPr>
        <p:spPr>
          <a:xfrm>
            <a:off x="4527947" y="2942277"/>
            <a:ext cx="2184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</a:t>
            </a:r>
          </a:p>
        </p:txBody>
      </p:sp>
      <p:sp>
        <p:nvSpPr>
          <p:cNvPr id="234" name="3"/>
          <p:cNvSpPr txBox="1"/>
          <p:nvPr/>
        </p:nvSpPr>
        <p:spPr>
          <a:xfrm>
            <a:off x="1746647" y="2942277"/>
            <a:ext cx="2312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3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5045" y="5007910"/>
            <a:ext cx="1498157" cy="763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Imagine a histogram, e.g. I(λ)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239" name="In a histogram sense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5" name="Group"/>
          <p:cNvGrpSpPr/>
          <p:nvPr/>
        </p:nvGrpSpPr>
        <p:grpSpPr>
          <a:xfrm>
            <a:off x="184547" y="1926519"/>
            <a:ext cx="3418841" cy="751599"/>
            <a:chOff x="0" y="0"/>
            <a:chExt cx="3418840" cy="751598"/>
          </a:xfrm>
        </p:grpSpPr>
        <p:sp>
          <p:nvSpPr>
            <p:cNvPr id="241" name="Rectangle"/>
            <p:cNvSpPr/>
            <p:nvPr/>
          </p:nvSpPr>
          <p:spPr>
            <a:xfrm>
              <a:off x="13420" y="124530"/>
              <a:ext cx="3374629" cy="2388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" name="Rectangle"/>
            <p:cNvSpPr/>
            <p:nvPr/>
          </p:nvSpPr>
          <p:spPr>
            <a:xfrm>
              <a:off x="134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" name="Rectangle"/>
            <p:cNvSpPr/>
            <p:nvPr/>
          </p:nvSpPr>
          <p:spPr>
            <a:xfrm>
              <a:off x="2166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Rectangle"/>
            <p:cNvSpPr/>
            <p:nvPr/>
          </p:nvSpPr>
          <p:spPr>
            <a:xfrm>
              <a:off x="4198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" name="Rectangle"/>
            <p:cNvSpPr/>
            <p:nvPr/>
          </p:nvSpPr>
          <p:spPr>
            <a:xfrm>
              <a:off x="15247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" name="Rectangle"/>
            <p:cNvSpPr/>
            <p:nvPr/>
          </p:nvSpPr>
          <p:spPr>
            <a:xfrm>
              <a:off x="29979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Rectangle"/>
            <p:cNvSpPr/>
            <p:nvPr/>
          </p:nvSpPr>
          <p:spPr>
            <a:xfrm>
              <a:off x="32011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…"/>
            <p:cNvSpPr txBox="1"/>
            <p:nvPr/>
          </p:nvSpPr>
          <p:spPr>
            <a:xfrm>
              <a:off x="2197168" y="0"/>
              <a:ext cx="33274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249" name="…"/>
            <p:cNvSpPr txBox="1"/>
            <p:nvPr/>
          </p:nvSpPr>
          <p:spPr>
            <a:xfrm>
              <a:off x="901768" y="0"/>
              <a:ext cx="332741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250" name="1"/>
            <p:cNvSpPr txBox="1"/>
            <p:nvPr/>
          </p:nvSpPr>
          <p:spPr>
            <a:xfrm>
              <a:off x="0" y="380758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1</a:t>
              </a:r>
            </a:p>
          </p:txBody>
        </p:sp>
        <p:sp>
          <p:nvSpPr>
            <p:cNvPr id="251" name="2"/>
            <p:cNvSpPr txBox="1"/>
            <p:nvPr/>
          </p:nvSpPr>
          <p:spPr>
            <a:xfrm>
              <a:off x="203200" y="380758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2</a:t>
              </a:r>
            </a:p>
          </p:txBody>
        </p:sp>
        <p:sp>
          <p:nvSpPr>
            <p:cNvPr id="252" name="i"/>
            <p:cNvSpPr txBox="1"/>
            <p:nvPr/>
          </p:nvSpPr>
          <p:spPr>
            <a:xfrm>
              <a:off x="1536700" y="380758"/>
              <a:ext cx="15492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i</a:t>
              </a:r>
            </a:p>
          </p:txBody>
        </p:sp>
        <p:sp>
          <p:nvSpPr>
            <p:cNvPr id="253" name="k"/>
            <p:cNvSpPr txBox="1"/>
            <p:nvPr/>
          </p:nvSpPr>
          <p:spPr>
            <a:xfrm>
              <a:off x="3200400" y="380758"/>
              <a:ext cx="21844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k</a:t>
              </a:r>
            </a:p>
          </p:txBody>
        </p:sp>
        <p:sp>
          <p:nvSpPr>
            <p:cNvPr id="254" name="3"/>
            <p:cNvSpPr txBox="1"/>
            <p:nvPr/>
          </p:nvSpPr>
          <p:spPr>
            <a:xfrm>
              <a:off x="419100" y="380758"/>
              <a:ext cx="231277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3</a:t>
              </a:r>
            </a:p>
          </p:txBody>
        </p:sp>
      </p:grpSp>
      <p:grpSp>
        <p:nvGrpSpPr>
          <p:cNvPr id="258" name="Group"/>
          <p:cNvGrpSpPr/>
          <p:nvPr/>
        </p:nvGrpSpPr>
        <p:grpSpPr>
          <a:xfrm>
            <a:off x="342553" y="3522663"/>
            <a:ext cx="3282108" cy="1868014"/>
            <a:chOff x="0" y="0"/>
            <a:chExt cx="3282106" cy="1868012"/>
          </a:xfrm>
        </p:grpSpPr>
        <p:sp>
          <p:nvSpPr>
            <p:cNvPr id="256" name="In bin i, N events each carrying a fractional intensity pj so that"/>
            <p:cNvSpPr txBox="1"/>
            <p:nvPr/>
          </p:nvSpPr>
          <p:spPr>
            <a:xfrm>
              <a:off x="0" y="0"/>
              <a:ext cx="3282107" cy="148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In bin </a:t>
              </a:r>
              <a:r>
                <a:rPr i="1"/>
                <a:t>i,</a:t>
              </a:r>
              <a:r>
                <a:t> </a:t>
              </a:r>
              <a:r>
                <a:rPr i="1"/>
                <a:t>N </a:t>
              </a:r>
              <a:r>
                <a:t>events each carrying a fractional intensity </a:t>
              </a:r>
              <a:r>
                <a:rPr i="1"/>
                <a:t>p</a:t>
              </a:r>
              <a:r>
                <a:rPr baseline="-5999" i="1"/>
                <a:t>j</a:t>
              </a:r>
              <a:r>
                <a:rPr i="1"/>
                <a:t> </a:t>
              </a:r>
              <a:r>
                <a:t>so that</a:t>
              </a:r>
              <a:br/>
              <a:br/>
            </a:p>
          </p:txBody>
        </p:sp>
        <p:pic>
          <p:nvPicPr>
            <p:cNvPr id="25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4492" y="1104246"/>
              <a:ext cx="1498157" cy="763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9" name="droppedImage.pdf" descr="dropped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3475" y="533386"/>
            <a:ext cx="6261054" cy="5058629"/>
          </a:xfrm>
          <a:prstGeom prst="rect">
            <a:avLst/>
          </a:prstGeom>
        </p:spPr>
      </p:pic>
      <p:sp>
        <p:nvSpPr>
          <p:cNvPr id="267" name="Connection Line"/>
          <p:cNvSpPr/>
          <p:nvPr/>
        </p:nvSpPr>
        <p:spPr>
          <a:xfrm>
            <a:off x="1399504" y="2509448"/>
            <a:ext cx="321744" cy="1013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93" h="21600" fill="norm" stroke="1" extrusionOk="0">
                <a:moveTo>
                  <a:pt x="766" y="21600"/>
                </a:moveTo>
                <a:cubicBezTo>
                  <a:pt x="-2307" y="14537"/>
                  <a:pt x="3869" y="7337"/>
                  <a:pt x="19293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61" name="Line"/>
          <p:cNvSpPr/>
          <p:nvPr/>
        </p:nvSpPr>
        <p:spPr>
          <a:xfrm flipV="1">
            <a:off x="5155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2" name="Line"/>
          <p:cNvSpPr/>
          <p:nvPr/>
        </p:nvSpPr>
        <p:spPr>
          <a:xfrm flipV="1">
            <a:off x="6171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3" name="Line"/>
          <p:cNvSpPr/>
          <p:nvPr/>
        </p:nvSpPr>
        <p:spPr>
          <a:xfrm flipV="1">
            <a:off x="7060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64" name="I"/>
          <p:cNvSpPr txBox="1"/>
          <p:nvPr/>
        </p:nvSpPr>
        <p:spPr>
          <a:xfrm>
            <a:off x="5055279" y="2021050"/>
            <a:ext cx="2003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65" name="E"/>
          <p:cNvSpPr txBox="1"/>
          <p:nvPr/>
        </p:nvSpPr>
        <p:spPr>
          <a:xfrm>
            <a:off x="6071279" y="2021050"/>
            <a:ext cx="248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66" name="N"/>
          <p:cNvSpPr txBox="1"/>
          <p:nvPr/>
        </p:nvSpPr>
        <p:spPr>
          <a:xfrm>
            <a:off x="6960279" y="2021050"/>
            <a:ext cx="2751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om &quot;Virtual experiments - the ultimate aim of neutron ray-tracing simulations&quot;, K. Lefmann et al., Journal of Neutron Research 16, 97-111 (2008)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2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1" name="PreviewScreenSnapz011.png" descr="PreviewScreenSnapz011.png"/>
          <p:cNvPicPr>
            <a:picLocks noChangeAspect="1"/>
          </p:cNvPicPr>
          <p:nvPr/>
        </p:nvPicPr>
        <p:blipFill>
          <a:blip r:embed="rId2">
            <a:extLst/>
          </a:blip>
          <a:srcRect l="0" t="1227" r="0" b="870"/>
          <a:stretch>
            <a:fillRect/>
          </a:stretch>
        </p:blipFill>
        <p:spPr>
          <a:xfrm>
            <a:off x="72242" y="1398463"/>
            <a:ext cx="7596320" cy="428700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Oval"/>
          <p:cNvSpPr/>
          <p:nvPr/>
        </p:nvSpPr>
        <p:spPr>
          <a:xfrm>
            <a:off x="3053843" y="2012726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73" name="Oval"/>
          <p:cNvSpPr/>
          <p:nvPr/>
        </p:nvSpPr>
        <p:spPr>
          <a:xfrm>
            <a:off x="3053843" y="5198138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om &quot;Virtual experiments - the ultimate aim of neutron ray-tracing simulations&quot;, K. Lefmann et al., Journal of Neutron Research 16, 97-111 (2008)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7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56" y="1609751"/>
            <a:ext cx="7413864" cy="502015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Oval"/>
          <p:cNvSpPr/>
          <p:nvPr/>
        </p:nvSpPr>
        <p:spPr>
          <a:xfrm>
            <a:off x="3227394" y="5894312"/>
            <a:ext cx="1632988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83" name="A quick recap of the most important vocabulary…"/>
          <p:cNvSpPr txBox="1"/>
          <p:nvPr>
            <p:ph type="body" idx="1"/>
          </p:nvPr>
        </p:nvSpPr>
        <p:spPr>
          <a:xfrm>
            <a:off x="163079" y="1440781"/>
            <a:ext cx="7595286" cy="5577842"/>
          </a:xfrm>
          <a:prstGeom prst="rect">
            <a:avLst/>
          </a:prstGeom>
        </p:spPr>
        <p:txBody>
          <a:bodyPr/>
          <a:lstStyle/>
          <a:p>
            <a:pPr marL="456418" indent="-280873" defTabSz="886968">
              <a:spcBef>
                <a:spcPts val="900"/>
              </a:spcBef>
              <a:buChar char="✦"/>
              <a:defRPr sz="3104"/>
            </a:pPr>
          </a:p>
          <a:p>
            <a:pPr marL="456418" indent="-280873" defTabSz="886968">
              <a:spcBef>
                <a:spcPts val="900"/>
              </a:spcBef>
              <a:buChar char="✦"/>
              <a:defRPr sz="3104"/>
            </a:pPr>
            <a:r>
              <a:t>A quick recap of the most important vocabulary</a:t>
            </a:r>
          </a:p>
          <a:p>
            <a:pPr marL="438864" indent="-263318" defTabSz="886968">
              <a:spcBef>
                <a:spcPts val="900"/>
              </a:spcBef>
              <a:buChar char="✦"/>
              <a:defRPr sz="2910">
                <a:latin typeface="Verdana"/>
                <a:ea typeface="Verdana"/>
                <a:cs typeface="Verdana"/>
                <a:sym typeface="Verdana"/>
              </a:defRPr>
            </a:pPr>
            <a:r>
              <a:t>Simulation to experiment comparison</a:t>
            </a:r>
          </a:p>
          <a:p>
            <a:pPr marL="438864" indent="-263318" defTabSz="886968">
              <a:spcBef>
                <a:spcPts val="900"/>
              </a:spcBef>
              <a:buChar char="✦"/>
              <a:defRPr sz="291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438864" indent="-263318" defTabSz="886968">
              <a:spcBef>
                <a:spcPts val="900"/>
              </a:spcBef>
              <a:buChar char="✦"/>
              <a:defRPr sz="2910">
                <a:latin typeface="Verdana"/>
                <a:ea typeface="Verdana"/>
                <a:cs typeface="Verdana"/>
                <a:sym typeface="Verdana"/>
              </a:defRPr>
            </a:pPr>
            <a:r>
              <a:t>How to make your McStas more efficient</a:t>
            </a:r>
          </a:p>
          <a:p>
            <a:pPr marL="438864" indent="-263318" defTabSz="886968">
              <a:spcBef>
                <a:spcPts val="900"/>
              </a:spcBef>
              <a:buChar char="✦"/>
              <a:defRPr sz="291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456418" indent="-280873" defTabSz="886968">
              <a:spcBef>
                <a:spcPts val="900"/>
              </a:spcBef>
              <a:buChar char="✦"/>
              <a:defRPr sz="3104"/>
            </a:pPr>
            <a:r>
              <a:t>McStas language macros</a:t>
            </a:r>
          </a:p>
          <a:p>
            <a:pPr marL="456418" indent="-280873" defTabSz="886968">
              <a:spcBef>
                <a:spcPts val="900"/>
              </a:spcBef>
              <a:buChar char="✦"/>
              <a:defRPr sz="3104"/>
            </a:pPr>
          </a:p>
          <a:p>
            <a:pPr marL="456418" indent="-280873" defTabSz="886968">
              <a:spcBef>
                <a:spcPts val="900"/>
              </a:spcBef>
              <a:buChar char="✦"/>
              <a:defRPr sz="3104"/>
            </a:pPr>
            <a:r>
              <a:t>Other important details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n a given McStas histogram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On a given McStas histogram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For the non-zero bins, calculate</a:t>
            </a:r>
            <a:br/>
            <a:br/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 i="1"/>
              <a:t>smallest </a:t>
            </a:r>
            <a:r>
              <a:t>      defines the “maximal counting time” allowed by your statistics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Preferably a “background” should be added - use a “known experimental value” or an estimate…</a:t>
            </a:r>
          </a:p>
        </p:txBody>
      </p:sp>
      <p:sp>
        <p:nvSpPr>
          <p:cNvPr id="281" name="Sketch of an algorithm…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Sketch of an algorithm…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rcRect l="39803" t="86593" r="39803" b="0"/>
          <a:stretch>
            <a:fillRect/>
          </a:stretch>
        </p:blipFill>
        <p:spPr>
          <a:xfrm>
            <a:off x="2560219" y="2699015"/>
            <a:ext cx="2266452" cy="100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1868" y="3941826"/>
            <a:ext cx="603470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Your simulation will only contain elements you provided / defined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Your simulation will only contain elements you provided /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… to the precision you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Answers the questions you posed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Background essentially only from “sample”, or sample-near objects</a:t>
            </a:r>
          </a:p>
        </p:txBody>
      </p:sp>
      <p:sp>
        <p:nvSpPr>
          <p:cNvPr id="287" name="Important points to remember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Important points to remember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Further tips 2: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Further tips 2:</a:t>
            </a:r>
          </a:p>
        </p:txBody>
      </p:sp>
      <p:sp>
        <p:nvSpPr>
          <p:cNvPr id="291" name="How to make your McStas more efficient"/>
          <p:cNvSpPr txBox="1"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>
            <a:lvl1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How to make your McStas more efficient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pply focusing techniques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295" name="Onto efficiency…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2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Apply focusing techniques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299" name="Onto efficiency…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All of this can be considered “variance reduction”…"/>
          <p:cNvSpPr txBox="1"/>
          <p:nvPr/>
        </p:nvSpPr>
        <p:spPr>
          <a:xfrm>
            <a:off x="332452" y="6542923"/>
            <a:ext cx="735529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 of this can be considered “variance reduction” </a:t>
            </a:r>
          </a:p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or biasing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Use MPI parallelisation - included in macOS install from 2.4, easy to get on Linux…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304" name="Onto efficiency…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Use MPI parallelisation - included in macOS install from 2.4, easy to get on Linux… (Windows: see later slide)…"/>
          <p:cNvSpPr txBox="1"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 (Windows: see later slide)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308" name="Onto efficiency…"/>
          <p:cNvSpPr txBox="1"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0" name="Sledge-hammer / brute force!"/>
          <p:cNvSpPr txBox="1"/>
          <p:nvPr/>
        </p:nvSpPr>
        <p:spPr>
          <a:xfrm>
            <a:off x="332452" y="6542923"/>
            <a:ext cx="44019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Sledge-hammer / brute force!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rental_cello.tiff" descr="rental_cello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4414" y="-791650"/>
            <a:ext cx="3638973" cy="9739739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Advanced language features"/>
          <p:cNvSpPr txBox="1"/>
          <p:nvPr>
            <p:ph type="title"/>
          </p:nvPr>
        </p:nvSpPr>
        <p:spPr>
          <a:xfrm>
            <a:off x="107999" y="193319"/>
            <a:ext cx="6632576" cy="796321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Advanced language features</a:t>
            </a:r>
          </a:p>
        </p:txBody>
      </p:sp>
      <p:sp>
        <p:nvSpPr>
          <p:cNvPr id="314" name="Macros and tricks for your instrument..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Macros and tricks for your instrument...</a:t>
            </a:r>
          </a:p>
        </p:txBody>
      </p:sp>
      <p:sp>
        <p:nvSpPr>
          <p:cNvPr id="3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flags-globe-thumb541425.png" descr="flags-globe-thumb5414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6759" y="1211341"/>
            <a:ext cx="2180108" cy="2180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674" y="4760166"/>
            <a:ext cx="1263574" cy="172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3715063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DECLARE / INITIAL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DECLARE / INITIALIZE</a:t>
            </a:r>
          </a:p>
        </p:txBody>
      </p:sp>
      <p:sp>
        <p:nvSpPr>
          <p:cNvPr id="322" name="Use the DECLARE section define user variables and functions.…"/>
          <p:cNvSpPr txBox="1"/>
          <p:nvPr>
            <p:ph type="body" idx="1"/>
          </p:nvPr>
        </p:nvSpPr>
        <p:spPr>
          <a:xfrm>
            <a:off x="163079" y="1440781"/>
            <a:ext cx="7609205" cy="5577842"/>
          </a:xfrm>
          <a:prstGeom prst="rect">
            <a:avLst/>
          </a:prstGeom>
        </p:spPr>
        <p:txBody>
          <a:bodyPr/>
          <a:lstStyle/>
          <a:p>
            <a:pPr marL="296437" indent="-182422" defTabSz="576072">
              <a:spcBef>
                <a:spcPts val="600"/>
              </a:spcBef>
              <a:defRPr sz="2016"/>
            </a:pPr>
            <a:r>
              <a:t>Use the DECLARE section define user variables and functions.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DECLARE %{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   double myvar;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%}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Use INITIALIZE for initialization of user variables and calculations.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INITIALIZE %{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   myvar = sqrt(PI*input_var)*rand01();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  <a:r>
              <a:t>%}</a:t>
            </a:r>
          </a:p>
          <a:p>
            <a:pPr lvl="2" marL="514864" indent="-172821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- Both use normal c-syntax.</a:t>
            </a:r>
          </a:p>
          <a:p>
            <a:pPr marL="296437" indent="-182422" defTabSz="576072">
              <a:spcBef>
                <a:spcPts val="600"/>
              </a:spcBef>
              <a:defRPr sz="2016"/>
            </a:pPr>
          </a:p>
          <a:p>
            <a:pPr marL="296437" indent="-182422" defTabSz="576072">
              <a:spcBef>
                <a:spcPts val="600"/>
              </a:spcBef>
              <a:defRPr sz="2016"/>
            </a:pPr>
            <a:r>
              <a:t>BEWARE: (example) What you do in the c-style areas is c-standard, e.g. trigonometric functions from math.h use radians! - McStas placement specifiers work in degrees, etc...</a:t>
            </a:r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4" name="K &amp; R"/>
          <p:cNvSpPr txBox="1"/>
          <p:nvPr/>
        </p:nvSpPr>
        <p:spPr>
          <a:xfrm>
            <a:off x="9087594" y="339468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%inclu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%include</a:t>
            </a:r>
          </a:p>
        </p:txBody>
      </p:sp>
      <p:sp>
        <p:nvSpPr>
          <p:cNvPr id="327" name="Instrumentfiles can include external c-code or other instrumentfiles... See the examples:…"/>
          <p:cNvSpPr txBox="1"/>
          <p:nvPr>
            <p:ph type="body" idx="1"/>
          </p:nvPr>
        </p:nvSpPr>
        <p:spPr>
          <a:xfrm>
            <a:off x="163079" y="1440781"/>
            <a:ext cx="7785281" cy="5577842"/>
          </a:xfrm>
          <a:prstGeom prst="rect">
            <a:avLst/>
          </a:prstGeom>
        </p:spPr>
        <p:txBody>
          <a:bodyPr/>
          <a:lstStyle/>
          <a:p>
            <a:pPr marL="428186" indent="-263499" defTabSz="832104">
              <a:spcBef>
                <a:spcPts val="900"/>
              </a:spcBef>
              <a:defRPr sz="2912"/>
            </a:pPr>
            <a:r>
              <a:t>Instrumentfiles can include external c-code or other instrumentfiles... See the examples: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ILL_H15_IN6.instr:%include "monitor_nd-lib"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ILL_H16_IN5.instr:%include "ILL_H16.instr"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ILL_H25_IN22.instr:%include "ILL_H25.instr"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ILL_H25_IN22.instr:%include "templateTAS.instr"</a:t>
            </a:r>
          </a:p>
          <a:p>
            <a:pPr marL="428186" indent="-263499" defTabSz="832104">
              <a:spcBef>
                <a:spcPts val="900"/>
              </a:spcBef>
              <a:defRPr sz="2912"/>
            </a:pPr>
          </a:p>
          <a:p>
            <a:pPr marL="428186" indent="-263499" defTabSz="832104">
              <a:spcBef>
                <a:spcPts val="900"/>
              </a:spcBef>
              <a:defRPr sz="2912"/>
            </a:pPr>
            <a:r>
              <a:t>Used in the DECLARE section</a:t>
            </a:r>
          </a:p>
        </p:txBody>
      </p:sp>
      <p:pic>
        <p:nvPicPr>
          <p:cNvPr id="328" name="include-everyone.png" descr="include-every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9354" y="4671151"/>
            <a:ext cx="2684972" cy="23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8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8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me (t)"/>
          <p:cNvSpPr txBox="1"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yntax in one, complex view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 in one, complex view...</a:t>
            </a:r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421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1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3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4" name="{SPLIT} COMPONENT name = comp(parameters) {WHEN condition}…"/>
          <p:cNvSpPr txBox="1"/>
          <p:nvPr/>
        </p:nvSpPr>
        <p:spPr>
          <a:xfrm>
            <a:off x="186866" y="1978434"/>
            <a:ext cx="9717039" cy="23407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{</a:t>
            </a:r>
            <a:r>
              <a:rPr>
                <a:solidFill>
                  <a:srgbClr val="B51A00"/>
                </a:solidFill>
              </a:rPr>
              <a:t>SPLIT</a:t>
            </a:r>
            <a:r>
              <a:t>} COMPONENT name = comp(parameters) {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AT (...) [RELATIVE</a:t>
            </a:r>
            <a:r>
              <a:rPr>
                <a:solidFill>
                  <a:srgbClr val="4F7A28"/>
                </a:solidFill>
              </a:rPr>
              <a:t>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</a:t>
            </a:r>
            <a:r>
              <a:rPr>
                <a:solidFill>
                  <a:srgbClr val="4F7A28"/>
                </a:solidFill>
              </a:rPr>
              <a:t> </a:t>
            </a:r>
            <a:r>
              <a:t>|</a:t>
            </a:r>
            <a:r>
              <a:rPr>
                <a:solidFill>
                  <a:srgbClr val="4F7A28"/>
                </a:solidFill>
              </a:rPr>
              <a:t> ABSOLUTE</a:t>
            </a:r>
            <a:r>
              <a:t>]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{ROTATED {RELATIVE [</a:t>
            </a:r>
            <a:r>
              <a:rPr>
                <a:solidFill>
                  <a:srgbClr val="4F7A28"/>
                </a:solidFill>
              </a:rPr>
              <a:t>reference</a:t>
            </a:r>
            <a:r>
              <a:t>|</a:t>
            </a:r>
            <a:r>
              <a:rPr>
                <a:solidFill>
                  <a:srgbClr val="4F7A28"/>
                </a:solidFill>
              </a:rPr>
              <a:t>PREVIOUS</a:t>
            </a:r>
            <a:r>
              <a:t>] | </a:t>
            </a:r>
            <a:r>
              <a:rPr>
                <a:solidFill>
                  <a:srgbClr val="4F7A28"/>
                </a:solidFill>
              </a:rPr>
              <a:t>ABSOLUTE</a:t>
            </a:r>
            <a:r>
              <a:t>} 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GROUP</a:t>
            </a:r>
            <a:r>
              <a:t> group_name}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EXTEND</a:t>
            </a:r>
            <a:r>
              <a:t> C_code}</a:t>
            </a:r>
          </a:p>
          <a:p>
            <a:pPr defTabSz="354210">
              <a:defRPr>
                <a:latin typeface="Times"/>
                <a:ea typeface="Times"/>
                <a:cs typeface="Times"/>
                <a:sym typeface="Times"/>
              </a:defRPr>
            </a:pPr>
            <a:r>
              <a:t>  {</a:t>
            </a:r>
            <a:r>
              <a:rPr>
                <a:solidFill>
                  <a:srgbClr val="B51A00"/>
                </a:solidFill>
              </a:rPr>
              <a:t>JUMP </a:t>
            </a:r>
            <a:r>
              <a:t>[</a:t>
            </a:r>
            <a:r>
              <a:rPr>
                <a:solidFill>
                  <a:srgbClr val="4F7A28"/>
                </a:solidFill>
              </a:rPr>
              <a:t>reference|PREVIOUS|MYSELF|NEXT</a:t>
            </a:r>
            <a:r>
              <a:t>] [</a:t>
            </a:r>
            <a:r>
              <a:rPr>
                <a:solidFill>
                  <a:srgbClr val="874EFE"/>
                </a:solidFill>
              </a:rPr>
              <a:t>ITERATE</a:t>
            </a:r>
            <a:r>
              <a:t> number_of_times | </a:t>
            </a:r>
            <a:r>
              <a:rPr>
                <a:solidFill>
                  <a:srgbClr val="3A88FE"/>
                </a:solidFill>
              </a:rPr>
              <a:t>WHEN condition</a:t>
            </a:r>
            <a:r>
              <a:t>] }</a:t>
            </a:r>
          </a:p>
        </p:txBody>
      </p:sp>
      <p:pic>
        <p:nvPicPr>
          <p:cNvPr id="335" name="confused.tiff" descr="confuse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0998" y="4016923"/>
            <a:ext cx="3957486" cy="2970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PL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</a:t>
            </a:r>
          </a:p>
        </p:txBody>
      </p:sp>
      <p:sp>
        <p:nvSpPr>
          <p:cNvPr id="338" name="Increase statistics beyond this point in the instrumentfile…"/>
          <p:cNvSpPr txBox="1"/>
          <p:nvPr>
            <p:ph type="body" idx="1"/>
          </p:nvPr>
        </p:nvSpPr>
        <p:spPr>
          <a:xfrm>
            <a:off x="212986" y="1440781"/>
            <a:ext cx="7743444" cy="5577842"/>
          </a:xfrm>
          <a:prstGeom prst="rect">
            <a:avLst/>
          </a:prstGeom>
        </p:spPr>
        <p:txBody>
          <a:bodyPr/>
          <a:lstStyle/>
          <a:p>
            <a:pPr marL="291731" indent="-179527" defTabSz="566927">
              <a:spcBef>
                <a:spcPts val="600"/>
              </a:spcBef>
              <a:defRPr sz="1984"/>
            </a:pPr>
            <a:r>
              <a:t>Increase statistics beyond this point in the instrumentfile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SPLIT n MyArm = Arm()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AT somewhere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will “formulate an if-statement”: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for j=1:n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comp1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comp2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comp3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...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end (of instrument)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ONLY meaningful in case of Monte Carlo choices after SPLIT point...</a:t>
            </a:r>
          </a:p>
        </p:txBody>
      </p:sp>
      <p:sp>
        <p:nvSpPr>
          <p:cNvPr id="3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0" name="Line"/>
          <p:cNvSpPr/>
          <p:nvPr/>
        </p:nvSpPr>
        <p:spPr>
          <a:xfrm flipH="1">
            <a:off x="3943858" y="5670691"/>
            <a:ext cx="618611" cy="743355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1" name="Circle"/>
          <p:cNvSpPr/>
          <p:nvPr/>
        </p:nvSpPr>
        <p:spPr>
          <a:xfrm>
            <a:off x="4543797" y="4663405"/>
            <a:ext cx="983506" cy="983507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Line"/>
          <p:cNvSpPr/>
          <p:nvPr/>
        </p:nvSpPr>
        <p:spPr>
          <a:xfrm>
            <a:off x="4744416" y="3325645"/>
            <a:ext cx="104268" cy="1156619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3" name="Line"/>
          <p:cNvSpPr/>
          <p:nvPr/>
        </p:nvSpPr>
        <p:spPr>
          <a:xfrm flipH="1">
            <a:off x="5277507" y="3312467"/>
            <a:ext cx="442579" cy="1160154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4" name="Line"/>
          <p:cNvSpPr/>
          <p:nvPr/>
        </p:nvSpPr>
        <p:spPr>
          <a:xfrm flipH="1">
            <a:off x="5552889" y="4073416"/>
            <a:ext cx="1138716" cy="674587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45" name="Line"/>
          <p:cNvSpPr/>
          <p:nvPr/>
        </p:nvSpPr>
        <p:spPr>
          <a:xfrm flipH="1" flipV="1">
            <a:off x="5739755" y="5151320"/>
            <a:ext cx="1102065" cy="381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PL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SPLIT</a:t>
            </a:r>
          </a:p>
        </p:txBody>
      </p:sp>
      <p:sp>
        <p:nvSpPr>
          <p:cNvPr id="348" name="Increase statistics beyond this point in the instrumentfile…"/>
          <p:cNvSpPr txBox="1"/>
          <p:nvPr>
            <p:ph type="body" idx="1"/>
          </p:nvPr>
        </p:nvSpPr>
        <p:spPr>
          <a:xfrm>
            <a:off x="212986" y="1440781"/>
            <a:ext cx="7743444" cy="5577842"/>
          </a:xfrm>
          <a:prstGeom prst="rect">
            <a:avLst/>
          </a:prstGeom>
        </p:spPr>
        <p:txBody>
          <a:bodyPr/>
          <a:lstStyle/>
          <a:p>
            <a:pPr marL="291731" indent="-179527" defTabSz="566927">
              <a:spcBef>
                <a:spcPts val="600"/>
              </a:spcBef>
              <a:defRPr sz="1984"/>
            </a:pPr>
            <a:r>
              <a:t>Increase statistics beyond this point in the instrumentfile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SPLIT n MyArm = Arm()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AT somewhere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will “formulate an if-statement”: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for j=1:n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comp1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comp2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comp3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   ...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end (of instrument)</a:t>
            </a:r>
          </a:p>
          <a:p>
            <a:pPr marL="291731" indent="-179527" defTabSz="566927">
              <a:spcBef>
                <a:spcPts val="600"/>
              </a:spcBef>
              <a:defRPr sz="1984"/>
            </a:pPr>
          </a:p>
          <a:p>
            <a:pPr marL="291731" indent="-179527" defTabSz="566927">
              <a:spcBef>
                <a:spcPts val="600"/>
              </a:spcBef>
              <a:defRPr sz="1984"/>
            </a:pPr>
            <a:r>
              <a:t>ONLY meaningful in case of Monte Carlo choices after SPLIT point...</a:t>
            </a:r>
          </a:p>
        </p:txBody>
      </p:sp>
      <p:sp>
        <p:nvSpPr>
          <p:cNvPr id="3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Line"/>
          <p:cNvSpPr/>
          <p:nvPr/>
        </p:nvSpPr>
        <p:spPr>
          <a:xfrm flipH="1">
            <a:off x="3943858" y="5670691"/>
            <a:ext cx="618611" cy="743355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1" name="Circle"/>
          <p:cNvSpPr/>
          <p:nvPr/>
        </p:nvSpPr>
        <p:spPr>
          <a:xfrm>
            <a:off x="4543797" y="4663405"/>
            <a:ext cx="983506" cy="983507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Line"/>
          <p:cNvSpPr/>
          <p:nvPr/>
        </p:nvSpPr>
        <p:spPr>
          <a:xfrm>
            <a:off x="4744416" y="3325645"/>
            <a:ext cx="104268" cy="1156619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3" name="Line"/>
          <p:cNvSpPr/>
          <p:nvPr/>
        </p:nvSpPr>
        <p:spPr>
          <a:xfrm flipH="1">
            <a:off x="5277507" y="3312467"/>
            <a:ext cx="442579" cy="1160154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4" name="Line"/>
          <p:cNvSpPr/>
          <p:nvPr/>
        </p:nvSpPr>
        <p:spPr>
          <a:xfrm flipH="1">
            <a:off x="5552889" y="4073416"/>
            <a:ext cx="1138716" cy="674587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5" name="Line"/>
          <p:cNvSpPr/>
          <p:nvPr/>
        </p:nvSpPr>
        <p:spPr>
          <a:xfrm flipH="1" flipV="1">
            <a:off x="5739755" y="5151320"/>
            <a:ext cx="1102065" cy="381"/>
          </a:xfrm>
          <a:prstGeom prst="line">
            <a:avLst/>
          </a:prstGeom>
          <a:ln w="50800">
            <a:solidFill>
              <a:srgbClr val="0061FF"/>
            </a:solidFill>
            <a:miter lim="400000"/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Rubredoxin copy.002.png" descr="Rubredoxin copy.0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8001" y="1841158"/>
            <a:ext cx="5812667" cy="4359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Problem: McStas Single_crystal.comp “slow” for large unit cell diffraction stud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0093">
              <a:defRPr sz="3359"/>
            </a:lvl1pPr>
          </a:lstStyle>
          <a:p>
            <a:pPr/>
            <a:r>
              <a:t>Problem: McStas Single_crystal.comp “slow” for large unit cell diffraction studies</a:t>
            </a:r>
          </a:p>
        </p:txBody>
      </p:sp>
      <p:sp>
        <p:nvSpPr>
          <p:cNvPr id="359" name="Example: Rubredoxin"/>
          <p:cNvSpPr txBox="1"/>
          <p:nvPr>
            <p:ph type="body" sz="quarter" idx="1"/>
          </p:nvPr>
        </p:nvSpPr>
        <p:spPr>
          <a:xfrm>
            <a:off x="1004555" y="2127110"/>
            <a:ext cx="8061990" cy="379276"/>
          </a:xfrm>
          <a:prstGeom prst="rect">
            <a:avLst/>
          </a:prstGeom>
        </p:spPr>
        <p:txBody>
          <a:bodyPr/>
          <a:lstStyle>
            <a:lvl1pPr marL="263242" indent="-263242" defTabSz="278350">
              <a:spcBef>
                <a:spcPts val="2000"/>
              </a:spcBef>
              <a:defRPr sz="2132"/>
            </a:lvl1pPr>
          </a:lstStyle>
          <a:p>
            <a:pPr/>
            <a:r>
              <a:t>Example: Rubredoxin </a:t>
            </a:r>
          </a:p>
        </p:txBody>
      </p:sp>
      <p:pic>
        <p:nvPicPr>
          <p:cNvPr id="360" name="Rubredoxin copy.001.png" descr="Rubredoxin copy.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349" y="2953343"/>
            <a:ext cx="5904004" cy="2734326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Reflection list ~ 124 K reflections (still “small” in the PX world!!)"/>
          <p:cNvSpPr txBox="1"/>
          <p:nvPr/>
        </p:nvSpPr>
        <p:spPr>
          <a:xfrm>
            <a:off x="1004555" y="6513901"/>
            <a:ext cx="8061990" cy="379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896" tIns="36896" rIns="36896" bIns="36896" anchor="ctr">
            <a:normAutofit fontScale="100000" lnSpcReduction="0"/>
          </a:bodyPr>
          <a:lstStyle/>
          <a:p>
            <a:pPr lvl="1" marL="597111" indent="-250401" defTabSz="264772">
              <a:spcBef>
                <a:spcPts val="1900"/>
              </a:spcBef>
              <a:buSzPct val="75000"/>
              <a:buChar char="•"/>
              <a:defRPr sz="2027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Reflection list ~ 124 K reflections (still “small” in the PX world!!)</a:t>
            </a:r>
          </a:p>
        </p:txBody>
      </p:sp>
      <p:sp>
        <p:nvSpPr>
          <p:cNvPr id="362" name="slight sidetrack…."/>
          <p:cNvSpPr txBox="1"/>
          <p:nvPr/>
        </p:nvSpPr>
        <p:spPr>
          <a:xfrm>
            <a:off x="245358" y="249274"/>
            <a:ext cx="19081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slight sidetrack….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d: Original algorithm, one incoming neutron used only once…"/>
          <p:cNvSpPr txBox="1"/>
          <p:nvPr>
            <p:ph type="body" sz="half" idx="1"/>
          </p:nvPr>
        </p:nvSpPr>
        <p:spPr>
          <a:xfrm>
            <a:off x="1336628" y="4626664"/>
            <a:ext cx="8061990" cy="2071059"/>
          </a:xfrm>
          <a:prstGeom prst="rect">
            <a:avLst/>
          </a:prstGeom>
        </p:spPr>
        <p:txBody>
          <a:bodyPr/>
          <a:lstStyle/>
          <a:p>
            <a:pPr marL="247191" indent="-247191" defTabSz="261378">
              <a:spcBef>
                <a:spcPts val="1800"/>
              </a:spcBef>
              <a:defRPr sz="2002"/>
            </a:pPr>
            <a:r>
              <a:rPr b="1">
                <a:solidFill>
                  <a:srgbClr val="FF2800"/>
                </a:solidFill>
                <a:latin typeface="+mn-lt"/>
                <a:ea typeface="+mn-ea"/>
                <a:cs typeface="+mn-cs"/>
                <a:sym typeface="Helvetica"/>
              </a:rPr>
              <a:t>Red</a:t>
            </a:r>
            <a:r>
              <a:t>: Original algorithm, one incoming neutron used only once</a:t>
            </a:r>
          </a:p>
          <a:p>
            <a:pPr marL="247191" indent="-247191" defTabSz="261378">
              <a:spcBef>
                <a:spcPts val="1800"/>
              </a:spcBef>
              <a:defRPr sz="2002"/>
            </a:pPr>
            <a:r>
              <a:rPr b="1">
                <a:solidFill>
                  <a:srgbClr val="0365C0"/>
                </a:solidFill>
                <a:latin typeface="+mn-lt"/>
                <a:ea typeface="+mn-ea"/>
                <a:cs typeface="+mn-cs"/>
                <a:sym typeface="Helvetica"/>
              </a:rPr>
              <a:t>Blue</a:t>
            </a:r>
            <a:r>
              <a:t>: Improved algorithm, each incoming neutron scattered (via SPLIT keyword) all possible times</a:t>
            </a:r>
          </a:p>
          <a:p>
            <a:pPr marL="247191" indent="-247191" defTabSz="261378">
              <a:spcBef>
                <a:spcPts val="1800"/>
              </a:spcBef>
              <a:defRPr sz="2002"/>
            </a:pPr>
            <a:r>
              <a:t>Component makes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estimate on average number of “active”</a:t>
            </a:r>
            <a:r>
              <a:t> diffraction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spots</a:t>
            </a:r>
            <a:r>
              <a:t> - in the case Rubredoxin this is around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50</a:t>
            </a:r>
            <a:r>
              <a:t>!</a:t>
            </a:r>
          </a:p>
        </p:txBody>
      </p:sp>
      <p:sp>
        <p:nvSpPr>
          <p:cNvPr id="365" name="Algorithm improvement: Use incoming neutrons more efficiently - scatter each one on all possible refle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83304">
              <a:defRPr sz="3240"/>
            </a:pPr>
            <a:r>
              <a:t>Algorithm improvement: </a:t>
            </a:r>
            <a:r>
              <a:rPr b="1">
                <a:latin typeface="+mn-lt"/>
                <a:ea typeface="+mn-ea"/>
                <a:cs typeface="+mn-cs"/>
                <a:sym typeface="Helvetica"/>
              </a:rPr>
              <a:t>Use incoming neutrons more efficiently - scatter each one on all possible reflections </a:t>
            </a:r>
          </a:p>
        </p:txBody>
      </p:sp>
      <p:pic>
        <p:nvPicPr>
          <p:cNvPr id="366" name="Algorithms.pdf" descr="Algorithm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0828" y="2021031"/>
            <a:ext cx="4049444" cy="2573565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light sidetrack…."/>
          <p:cNvSpPr txBox="1"/>
          <p:nvPr/>
        </p:nvSpPr>
        <p:spPr>
          <a:xfrm>
            <a:off x="245358" y="249274"/>
            <a:ext cx="19081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slight sidetrack….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im data speak for themselves  - 1e9 rays"/>
          <p:cNvSpPr txBox="1"/>
          <p:nvPr>
            <p:ph type="title"/>
          </p:nvPr>
        </p:nvSpPr>
        <p:spPr>
          <a:xfrm>
            <a:off x="1004555" y="4452"/>
            <a:ext cx="8061990" cy="15681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Sim data speak for themselves  - 1e9 rays</a:t>
            </a:r>
          </a:p>
        </p:txBody>
      </p:sp>
      <p:sp>
        <p:nvSpPr>
          <p:cNvPr id="3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373" name="Group"/>
          <p:cNvGrpSpPr/>
          <p:nvPr/>
        </p:nvGrpSpPr>
        <p:grpSpPr>
          <a:xfrm>
            <a:off x="964562" y="1772755"/>
            <a:ext cx="7898676" cy="3155637"/>
            <a:chOff x="0" y="0"/>
            <a:chExt cx="7898675" cy="3155636"/>
          </a:xfrm>
        </p:grpSpPr>
        <p:pic>
          <p:nvPicPr>
            <p:cNvPr id="371" name="psd_1e9_new copy.pdf" descr="psd_1e9_new copy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14911" y="0"/>
              <a:ext cx="4083765" cy="315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" name="psd_1e9_old copy.pdf" descr="psd_1e9_old copy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83764" cy="315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6" name="Group"/>
          <p:cNvGrpSpPr/>
          <p:nvPr/>
        </p:nvGrpSpPr>
        <p:grpSpPr>
          <a:xfrm>
            <a:off x="964562" y="4614866"/>
            <a:ext cx="7898677" cy="3155637"/>
            <a:chOff x="0" y="0"/>
            <a:chExt cx="7898676" cy="3155636"/>
          </a:xfrm>
        </p:grpSpPr>
        <p:pic>
          <p:nvPicPr>
            <p:cNvPr id="374" name="Oldcomp copy.pdf" descr="Oldcomp copy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083764" cy="315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" name="Newcomp copy.pdf" descr="Newcomp copy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14911" y="0"/>
              <a:ext cx="4083766" cy="315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7" name="Old comp"/>
          <p:cNvSpPr txBox="1"/>
          <p:nvPr/>
        </p:nvSpPr>
        <p:spPr>
          <a:xfrm>
            <a:off x="1646029" y="1191331"/>
            <a:ext cx="2736921" cy="55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>
            <a:lvl1pPr algn="ctr" defTabSz="501798"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Old comp</a:t>
            </a:r>
          </a:p>
        </p:txBody>
      </p:sp>
      <p:sp>
        <p:nvSpPr>
          <p:cNvPr id="378" name="New comp"/>
          <p:cNvSpPr txBox="1"/>
          <p:nvPr/>
        </p:nvSpPr>
        <p:spPr>
          <a:xfrm>
            <a:off x="5806039" y="1191331"/>
            <a:ext cx="2015890" cy="55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17" tIns="29517" rIns="29517" bIns="29517" anchor="ctr">
            <a:spAutoFit/>
          </a:bodyPr>
          <a:lstStyle>
            <a:lvl1pPr algn="ctr" defTabSz="501798"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New comp</a:t>
            </a:r>
          </a:p>
        </p:txBody>
      </p:sp>
      <p:sp>
        <p:nvSpPr>
          <p:cNvPr id="379" name="Rubedoxin…"/>
          <p:cNvSpPr txBox="1"/>
          <p:nvPr/>
        </p:nvSpPr>
        <p:spPr>
          <a:xfrm>
            <a:off x="272691" y="3135548"/>
            <a:ext cx="1228627" cy="41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Rubedoxin</a:t>
            </a:r>
          </a:p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124K reflections</a:t>
            </a:r>
          </a:p>
        </p:txBody>
      </p:sp>
      <p:sp>
        <p:nvSpPr>
          <p:cNvPr id="380" name="Predeuterated pyrophosphatase…"/>
          <p:cNvSpPr txBox="1"/>
          <p:nvPr/>
        </p:nvSpPr>
        <p:spPr>
          <a:xfrm>
            <a:off x="280070" y="5896466"/>
            <a:ext cx="1228627" cy="592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Predeuterated pyrophosphatase</a:t>
            </a:r>
          </a:p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1.7M reflections</a:t>
            </a:r>
          </a:p>
        </p:txBody>
      </p:sp>
      <p:sp>
        <p:nvSpPr>
          <p:cNvPr id="381" name="~ Factor 50…"/>
          <p:cNvSpPr txBox="1"/>
          <p:nvPr/>
        </p:nvSpPr>
        <p:spPr>
          <a:xfrm>
            <a:off x="8640924" y="2980246"/>
            <a:ext cx="1228627" cy="415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~ Factor </a:t>
            </a:r>
            <a:r>
              <a:rPr b="1"/>
              <a:t>50</a:t>
            </a:r>
          </a:p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more efficient</a:t>
            </a:r>
          </a:p>
        </p:txBody>
      </p:sp>
      <p:sp>
        <p:nvSpPr>
          <p:cNvPr id="382" name="~ Factor 500…"/>
          <p:cNvSpPr txBox="1"/>
          <p:nvPr/>
        </p:nvSpPr>
        <p:spPr>
          <a:xfrm>
            <a:off x="8640924" y="5985031"/>
            <a:ext cx="1228627" cy="41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~ Factor </a:t>
            </a:r>
            <a:r>
              <a:rPr b="1"/>
              <a:t>500</a:t>
            </a:r>
          </a:p>
          <a:p>
            <a:pPr algn="ctr" defTabSz="501798">
              <a:defRPr sz="1200">
                <a:latin typeface="Gill Sans"/>
                <a:ea typeface="Gill Sans"/>
                <a:cs typeface="Gill Sans"/>
                <a:sym typeface="Gill Sans"/>
              </a:defRPr>
            </a:pPr>
            <a:r>
              <a:t>more efficient</a:t>
            </a:r>
          </a:p>
        </p:txBody>
      </p:sp>
      <p:sp>
        <p:nvSpPr>
          <p:cNvPr id="383" name="slight sidetrack…."/>
          <p:cNvSpPr txBox="1"/>
          <p:nvPr/>
        </p:nvSpPr>
        <p:spPr>
          <a:xfrm>
            <a:off x="245358" y="249274"/>
            <a:ext cx="19081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slight sidetrack….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645322"/>
            <a:ext cx="1263574" cy="1726235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WH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</a:t>
            </a:r>
          </a:p>
        </p:txBody>
      </p:sp>
      <p:sp>
        <p:nvSpPr>
          <p:cNvPr id="387" name="Syntax:…"/>
          <p:cNvSpPr txBox="1"/>
          <p:nvPr>
            <p:ph type="body" idx="1"/>
          </p:nvPr>
        </p:nvSpPr>
        <p:spPr>
          <a:xfrm>
            <a:off x="163079" y="1440781"/>
            <a:ext cx="7742158" cy="5577842"/>
          </a:xfrm>
          <a:prstGeom prst="rect">
            <a:avLst/>
          </a:prstGeom>
        </p:spPr>
        <p:txBody>
          <a:bodyPr/>
          <a:lstStyle/>
          <a:p>
            <a:pPr marL="289560" indent="-108585">
              <a:defRPr sz="1500"/>
            </a:pPr>
            <a:r>
              <a:t>Syntax: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COMPONENT Mine = Yours(blah, blah)</a:t>
            </a:r>
          </a:p>
          <a:p>
            <a:pPr marL="289560" indent="-108585">
              <a:defRPr sz="1500"/>
            </a:pPr>
            <a:r>
              <a:t>WHEN (c-expression) AT (....)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Is very powerful when combined with EXTEND and user variables, or as a method to let input parameters select if certain components are active.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Example: Use EXTEND to flag if neutron was scattered on one monochromator blade or another. Then later use WHEN to only show contribution from blade N at sample position?</a:t>
            </a:r>
          </a:p>
          <a:p>
            <a:pPr marL="289560" indent="-108585">
              <a:defRPr sz="1500"/>
            </a:pPr>
          </a:p>
          <a:p>
            <a:pPr marL="289560" indent="-108585">
              <a:defRPr sz="1500"/>
            </a:pPr>
            <a:r>
              <a:t>COMPONENT Mon = PSD_monitor(...)</a:t>
            </a:r>
          </a:p>
          <a:p>
            <a:pPr marL="289560" indent="-108585">
              <a:defRPr sz="1500"/>
            </a:pPr>
            <a:r>
              <a:t>WHEN (myvar==1) AT (0,0,0) RELATIVE Sample</a:t>
            </a:r>
          </a:p>
        </p:txBody>
      </p:sp>
      <p:pic>
        <p:nvPicPr>
          <p:cNvPr id="388" name="110314DoneWhen.png" descr="110314DoneWh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5723" y="4525714"/>
            <a:ext cx="2360415" cy="234113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0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600219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K &amp; R"/>
          <p:cNvSpPr txBox="1"/>
          <p:nvPr/>
        </p:nvSpPr>
        <p:spPr>
          <a:xfrm>
            <a:off x="9087594" y="5542422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roup_member_450px.png" descr="group_member_450p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993" y="3906105"/>
            <a:ext cx="4406107" cy="2694807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GROUP - components working in parallel"/>
          <p:cNvSpPr txBox="1"/>
          <p:nvPr>
            <p:ph type="title"/>
          </p:nvPr>
        </p:nvSpPr>
        <p:spPr>
          <a:xfrm>
            <a:off x="107999" y="193319"/>
            <a:ext cx="6702172" cy="796321"/>
          </a:xfrm>
          <a:prstGeom prst="rect">
            <a:avLst/>
          </a:prstGeom>
        </p:spPr>
        <p:txBody>
          <a:bodyPr/>
          <a:lstStyle>
            <a:lvl1pPr defTabSz="594359">
              <a:defRPr sz="2859"/>
            </a:lvl1pPr>
          </a:lstStyle>
          <a:p>
            <a:pPr/>
            <a:r>
              <a:t>GROUP - components working in parallel</a:t>
            </a:r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6" name="COMPONENT Mono1 = Monochromator_curved(...)…"/>
          <p:cNvSpPr txBox="1"/>
          <p:nvPr/>
        </p:nvSpPr>
        <p:spPr>
          <a:xfrm>
            <a:off x="79011" y="1413342"/>
            <a:ext cx="8566337" cy="311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/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Mono1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-LMM) RELATIVE Cradle ROTATED (0,A1/2,0)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COMPONENT Mono2 = Monochromator_curved(...)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AT (0,0, 0) RELATIVE Cradle ROTATED (0,A2/2,0) RELATIVE Cradle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GROUP IN6Monoks</a:t>
            </a: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  <a:p>
            <a:pPr lvl="1" indent="0" defTabSz="1003597">
              <a:spcBef>
                <a:spcPts val="400"/>
              </a:spcBef>
              <a:buClr>
                <a:srgbClr val="AD4642"/>
              </a:buClr>
              <a:defRPr sz="1500"/>
            </a:pPr>
            <a:r>
              <a:t>- One comp after the other is “tried” in sequential order until the neutron was SCATTERED.</a:t>
            </a:r>
          </a:p>
          <a:p>
            <a:pPr defTabSz="1003597">
              <a:spcBef>
                <a:spcPts val="400"/>
              </a:spcBef>
              <a:buClr>
                <a:srgbClr val="AD4642"/>
              </a:buClr>
              <a:defRPr sz="15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674" y="5842023"/>
            <a:ext cx="1263574" cy="1726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extending_pole.tiff" descr="extending_pol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01035" y="2834084"/>
            <a:ext cx="4241959" cy="2212889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EXT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EXTEND</a:t>
            </a:r>
          </a:p>
        </p:txBody>
      </p:sp>
      <p:sp>
        <p:nvSpPr>
          <p:cNvPr id="401" name="Enrich component behaviour using EXTEN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9365" indent="-251917" defTabSz="795527">
              <a:spcBef>
                <a:spcPts val="800"/>
              </a:spcBef>
              <a:defRPr sz="2784"/>
            </a:pPr>
            <a:r>
              <a:t>Enrich component behaviour using EXTEND:</a:t>
            </a:r>
          </a:p>
          <a:p>
            <a:pPr marL="409365" indent="-251917" defTabSz="795527">
              <a:spcBef>
                <a:spcPts val="800"/>
              </a:spcBef>
              <a:defRPr sz="2784"/>
            </a:pPr>
          </a:p>
          <a:p>
            <a:pPr marL="409365" indent="-251917" defTabSz="795527">
              <a:spcBef>
                <a:spcPts val="800"/>
              </a:spcBef>
              <a:defRPr sz="2784"/>
            </a:pPr>
          </a:p>
          <a:p>
            <a:pPr marL="409365" indent="-251917" defTabSz="795527">
              <a:spcBef>
                <a:spcPts val="800"/>
              </a:spcBef>
              <a:defRPr sz="2784"/>
            </a:pPr>
            <a:r>
              <a:t>COMPONENT Mono1 = Monochromator_curved(...)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AT (0,0, -LMM) RELATIVE Cradle ROTATED (0,A1/2,0) RELATIVE Cradle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GROUP IN6Monoks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EXTEND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%{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  if (SCATTERED) { myvar = ;1 }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%}</a:t>
            </a:r>
          </a:p>
          <a:p>
            <a:pPr marL="409365" indent="-251917" defTabSz="795527">
              <a:spcBef>
                <a:spcPts val="800"/>
              </a:spcBef>
              <a:defRPr sz="2784"/>
            </a:pPr>
            <a:r>
              <a:t>...</a:t>
            </a:r>
          </a:p>
          <a:p>
            <a:pPr marL="409365" indent="-251917" defTabSz="795527">
              <a:spcBef>
                <a:spcPts val="800"/>
              </a:spcBef>
              <a:defRPr sz="2784"/>
            </a:pPr>
            <a:r>
              <a:t>COMPONENT Mono2 = Monochromator_curved(...)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AT (0,0, 0) RELATIVE Cradle ROTATED (0,A2/2,0) RELATIVE Cradle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GROUP IN6Monoks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%{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  if (SCATTERED) { myvar = 2 }</a:t>
            </a:r>
          </a:p>
          <a:p>
            <a:pPr marL="251917" indent="-94468" defTabSz="795527">
              <a:spcBef>
                <a:spcPts val="800"/>
              </a:spcBef>
              <a:defRPr sz="1044"/>
            </a:pPr>
            <a:r>
              <a:t>%}</a:t>
            </a:r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3" name="Timeline_0578_Kern_Richie.png" descr="Timeline_0578_Kern_Rich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4104" y="4796920"/>
            <a:ext cx="1623752" cy="1071677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K &amp; R"/>
          <p:cNvSpPr txBox="1"/>
          <p:nvPr/>
        </p:nvSpPr>
        <p:spPr>
          <a:xfrm>
            <a:off x="9087594" y="4476539"/>
            <a:ext cx="4568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/>
            <a:r>
              <a:t>K &amp; 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JUM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07" name="A goto. Be careful. Can be used in two situations:…"/>
          <p:cNvSpPr txBox="1"/>
          <p:nvPr>
            <p:ph type="body" idx="1"/>
          </p:nvPr>
        </p:nvSpPr>
        <p:spPr>
          <a:xfrm>
            <a:off x="163079" y="1440781"/>
            <a:ext cx="7689172" cy="5577842"/>
          </a:xfrm>
          <a:prstGeom prst="rect">
            <a:avLst/>
          </a:prstGeom>
        </p:spPr>
        <p:txBody>
          <a:bodyPr/>
          <a:lstStyle/>
          <a:p>
            <a:pPr marL="348195" indent="-214274" defTabSz="676655">
              <a:spcBef>
                <a:spcPts val="700"/>
              </a:spcBef>
              <a:defRPr sz="2368"/>
            </a:pPr>
            <a:r>
              <a:t>A goto. Be careful. Can be used in two situations: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myself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an Arm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Syntaxes: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</p:txBody>
      </p:sp>
      <p:sp>
        <p:nvSpPr>
          <p:cNvPr id="4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9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9350" y="4079299"/>
            <a:ext cx="3486278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Van Halen..."/>
          <p:cNvSpPr txBox="1"/>
          <p:nvPr/>
        </p:nvSpPr>
        <p:spPr>
          <a:xfrm>
            <a:off x="6506490" y="5835824"/>
            <a:ext cx="1524281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9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9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4970" y="2332496"/>
            <a:ext cx="4565928" cy="180002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me (t)"/>
          <p:cNvSpPr txBox="1"/>
          <p:nvPr/>
        </p:nvSpPr>
        <p:spPr>
          <a:xfrm>
            <a:off x="5301096" y="3679899"/>
            <a:ext cx="1039636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</a:lvl1pPr>
          </a:lstStyle>
          <a:p>
            <a:pPr/>
            <a:r>
              <a:t>Time (t)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9" name="Neutron state parameters are global variables!"/>
          <p:cNvSpPr txBox="1"/>
          <p:nvPr/>
        </p:nvSpPr>
        <p:spPr>
          <a:xfrm>
            <a:off x="4200128" y="1425103"/>
            <a:ext cx="4553633" cy="650876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Neutron state parameters are global variables!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JUM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13" name="A goto. Be careful. Can be used in two situ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8195" indent="-214274" defTabSz="676655">
              <a:spcBef>
                <a:spcPts val="700"/>
              </a:spcBef>
              <a:defRPr sz="2368"/>
            </a:pPr>
            <a:r>
              <a:t>A goto. Be careful. Can be used in two situations: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myself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an Arm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Syntaxes: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</p:txBody>
      </p:sp>
      <p:sp>
        <p:nvSpPr>
          <p:cNvPr id="414" name="Slide Number"/>
          <p:cNvSpPr txBox="1"/>
          <p:nvPr>
            <p:ph type="sldNum" sz="quarter" idx="2"/>
          </p:nvPr>
        </p:nvSpPr>
        <p:spPr>
          <a:xfrm>
            <a:off x="-288573" y="7211439"/>
            <a:ext cx="35697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415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Van Halen..."/>
          <p:cNvSpPr txBox="1"/>
          <p:nvPr/>
        </p:nvSpPr>
        <p:spPr>
          <a:xfrm>
            <a:off x="4632865" y="5745992"/>
            <a:ext cx="1524282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417" name="BEWARE - This IS a GOTO!"/>
          <p:cNvSpPr txBox="1"/>
          <p:nvPr/>
        </p:nvSpPr>
        <p:spPr>
          <a:xfrm>
            <a:off x="569487" y="2147855"/>
            <a:ext cx="6702749" cy="73211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 b="1"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BEWARE - This IS a GOTO!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JUM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JUMP</a:t>
            </a:r>
          </a:p>
        </p:txBody>
      </p:sp>
      <p:sp>
        <p:nvSpPr>
          <p:cNvPr id="420" name="A goto. Be careful. Can be used in two situ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8195" indent="-214274" defTabSz="676655">
              <a:spcBef>
                <a:spcPts val="700"/>
              </a:spcBef>
              <a:defRPr sz="2368"/>
            </a:pPr>
            <a:r>
              <a:t>A goto. Be careful. Can be used in two situations: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myself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JUMP to an Arm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No coordinate transformations are applied... (Meaning that if the Arms you JUMP between do not coincide you will “move” / “reorient” the neutrons...)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Syntaxes: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COMPONENT a=b(...)</a:t>
            </a:r>
          </a:p>
          <a:p>
            <a:pPr marL="348195" indent="-214274" defTabSz="676655">
              <a:spcBef>
                <a:spcPts val="700"/>
              </a:spcBef>
              <a:defRPr sz="2368"/>
            </a:pPr>
            <a:r>
              <a:t>WHEN (expr) AT (...) JUMP somewhere</a:t>
            </a:r>
          </a:p>
        </p:txBody>
      </p:sp>
      <p:sp>
        <p:nvSpPr>
          <p:cNvPr id="421" name="Slide Number"/>
          <p:cNvSpPr txBox="1"/>
          <p:nvPr>
            <p:ph type="sldNum" sz="quarter" idx="2"/>
          </p:nvPr>
        </p:nvSpPr>
        <p:spPr>
          <a:xfrm>
            <a:off x="-288573" y="7211439"/>
            <a:ext cx="35697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422" name="article-1043871-0240B7CC00000578-453_468x297.tiff" descr="article-1043871-0240B7CC00000578-453_468x29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800" y="3959524"/>
            <a:ext cx="3486277" cy="2212445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Van Halen..."/>
          <p:cNvSpPr txBox="1"/>
          <p:nvPr/>
        </p:nvSpPr>
        <p:spPr>
          <a:xfrm>
            <a:off x="4632865" y="5745992"/>
            <a:ext cx="1524282" cy="344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Van Halen...</a:t>
            </a:r>
          </a:p>
        </p:txBody>
      </p:sp>
      <p:sp>
        <p:nvSpPr>
          <p:cNvPr id="424" name="BEWARE - This IS a GOTO!"/>
          <p:cNvSpPr txBox="1"/>
          <p:nvPr/>
        </p:nvSpPr>
        <p:spPr>
          <a:xfrm>
            <a:off x="569487" y="2147855"/>
            <a:ext cx="6702749" cy="732111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algn="r">
              <a:buClr>
                <a:srgbClr val="000000"/>
              </a:buClr>
              <a:defRPr b="1" sz="40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BEWARE - This IS a GOTO!</a:t>
            </a:r>
          </a:p>
        </p:txBody>
      </p:sp>
      <p:pic>
        <p:nvPicPr>
          <p:cNvPr id="425" name="goto.tiff" descr="goto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8426" y="1686861"/>
            <a:ext cx="4829014" cy="5331762"/>
          </a:xfrm>
          <a:prstGeom prst="rect">
            <a:avLst/>
          </a:prstGeom>
          <a:ln w="63500">
            <a:solidFill>
              <a:schemeClr val="accent2">
                <a:satOff val="-4966"/>
                <a:lumOff val="-10549"/>
              </a:schemeClr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210" y="5137930"/>
            <a:ext cx="2510315" cy="1673543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COPY- inside instru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COPY- inside instruments</a:t>
            </a:r>
          </a:p>
        </p:txBody>
      </p:sp>
      <p:sp>
        <p:nvSpPr>
          <p:cNvPr id="429" name="In instruments: (see ILL_H25.instr)…"/>
          <p:cNvSpPr txBox="1"/>
          <p:nvPr>
            <p:ph type="body" idx="1"/>
          </p:nvPr>
        </p:nvSpPr>
        <p:spPr>
          <a:xfrm>
            <a:off x="-96360" y="1330906"/>
            <a:ext cx="8961120" cy="5577841"/>
          </a:xfrm>
          <a:prstGeom prst="rect">
            <a:avLst/>
          </a:prstGeom>
        </p:spPr>
        <p:txBody>
          <a:bodyPr/>
          <a:lstStyle/>
          <a:p>
            <a:pPr marL="310553" indent="-191109" defTabSz="603504">
              <a:spcBef>
                <a:spcPts val="600"/>
              </a:spcBef>
              <a:defRPr sz="2112"/>
            </a:pPr>
            <a:r>
              <a:t>In instruments: (see ILL_H25.instr)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COMPONENT H25_1 = Guide_gravity(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w1=0.03, h1=0.2, w2=0.03, h2=0.2, l=L_H25_1,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  R0=gR0, Qc=gQc, alpha=gAlpha, m=m, W=gW)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AT (0,0,Al_Thickness+gGap) RELATIVE PREVIOUS 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ROTATED (0,Rh_H25_1,0) RELATIVE PREVIOUS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COMPONENT COPY(H25_1) = COPY(H25_1)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AT (0,0,L_H25_1+gGap) RELATIVE PREVIOUS 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ROTATED (0,Rh_H25_1,0) RELATIVE PREVIOUS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COMPONENT COPY(H25_1) = COPY(H25_1)(W=2*gW)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AT (0,0,L_H25_1+gGap) RELATIVE PREVIOUS </a:t>
            </a:r>
          </a:p>
          <a:p>
            <a:pPr marL="310553" indent="-191109" defTabSz="603504">
              <a:spcBef>
                <a:spcPts val="600"/>
              </a:spcBef>
              <a:defRPr sz="2112"/>
            </a:pPr>
            <a:r>
              <a:t>ROTATED (0,Rh_H25_1,0) RELATIVE PREVIOUS</a:t>
            </a:r>
          </a:p>
        </p:txBody>
      </p:sp>
      <p:sp>
        <p:nvSpPr>
          <p:cNvPr id="4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1" name="frog-1.png" descr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4767" y="178618"/>
            <a:ext cx="1803565" cy="1573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frog-1.png" descr="frog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3512" y="3468604"/>
            <a:ext cx="1803565" cy="1573610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Line"/>
          <p:cNvSpPr/>
          <p:nvPr/>
        </p:nvSpPr>
        <p:spPr>
          <a:xfrm flipH="1" flipV="1">
            <a:off x="7037598" y="1509617"/>
            <a:ext cx="582999" cy="2168007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4" name="Line"/>
          <p:cNvSpPr/>
          <p:nvPr/>
        </p:nvSpPr>
        <p:spPr>
          <a:xfrm flipH="1" flipV="1">
            <a:off x="7863458" y="1333159"/>
            <a:ext cx="740805" cy="4150374"/>
          </a:xfrm>
          <a:prstGeom prst="line">
            <a:avLst/>
          </a:prstGeom>
          <a:ln w="25400">
            <a:solidFill>
              <a:schemeClr val="accent1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electronic_components.png" descr="electronic_compon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0743" y="2086619"/>
            <a:ext cx="4966706" cy="4966706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Tricks, macros and functions for your compone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70534" indent="-289559"/>
          </a:lstStyle>
          <a:p>
            <a:pPr/>
            <a:r>
              <a:t>Tricks, macros and functions for your components</a:t>
            </a:r>
          </a:p>
        </p:txBody>
      </p:sp>
      <p:sp>
        <p:nvSpPr>
          <p:cNvPr id="438" name="Other advanced 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advanced topics</a:t>
            </a:r>
          </a:p>
        </p:txBody>
      </p:sp>
      <p:sp>
        <p:nvSpPr>
          <p:cNvPr id="4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hen.png" descr="h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174092"/>
            <a:ext cx="1691631" cy="154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PreviewScreenSnapz004.png" descr="PreviewScreenSnapz0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8511" y="1474882"/>
            <a:ext cx="8069108" cy="595021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COPY In component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 In components:</a:t>
            </a:r>
          </a:p>
        </p:txBody>
      </p:sp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5" name="eierlegende_wollmilchsau.png" descr="eierlegende_wollmilchsau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856" y="5833163"/>
            <a:ext cx="2743982" cy="135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cow1.png" descr="cow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08186" y="3927909"/>
            <a:ext cx="2468601" cy="197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tumblr_lqo2t1bWIp1qzo4tr.png" descr="tumblr_lqo2t1bWIp1qzo4t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6536" y="2875557"/>
            <a:ext cx="1067934" cy="1013012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+"/>
          <p:cNvSpPr txBox="1"/>
          <p:nvPr/>
        </p:nvSpPr>
        <p:spPr>
          <a:xfrm>
            <a:off x="1258887" y="2610011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49" name="+"/>
          <p:cNvSpPr txBox="1"/>
          <p:nvPr/>
        </p:nvSpPr>
        <p:spPr>
          <a:xfrm>
            <a:off x="1258887" y="3711537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50" name="="/>
          <p:cNvSpPr txBox="1"/>
          <p:nvPr/>
        </p:nvSpPr>
        <p:spPr>
          <a:xfrm>
            <a:off x="1254354" y="5649044"/>
            <a:ext cx="35859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>
              <a:buClr>
                <a:srgbClr val="000000"/>
              </a:buClr>
              <a:defRPr sz="26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MPI on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MPI on Windows</a:t>
            </a:r>
          </a:p>
        </p:txBody>
      </p:sp>
      <p:sp>
        <p:nvSpPr>
          <p:cNvPr id="453" name="Get both of the installers from…"/>
          <p:cNvSpPr txBox="1"/>
          <p:nvPr>
            <p:ph type="body" idx="1"/>
          </p:nvPr>
        </p:nvSpPr>
        <p:spPr>
          <a:xfrm>
            <a:off x="163079" y="1440781"/>
            <a:ext cx="7758562" cy="5577842"/>
          </a:xfrm>
          <a:prstGeom prst="rect">
            <a:avLst/>
          </a:prstGeom>
        </p:spPr>
        <p:txBody>
          <a:bodyPr/>
          <a:lstStyle/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Get both of the installers from 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https://github.com/McStasMcXtrace/McCode/tree/master/support/Win32/MSMPI</a:t>
            </a:r>
            <a:r>
              <a:t> 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t>- install them</a:t>
            </a: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Dump this batchfile in bin dir of your McStas installation: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https://github.com/McStasMcXtrace/McCode/blob/master/cmake/support/run-scripts/mpicc.bat</a:t>
            </a:r>
          </a:p>
          <a:p>
            <a:pPr lvl="1" marL="596645" indent="-198881" defTabSz="795527">
              <a:spcBef>
                <a:spcPts val="800"/>
              </a:spcBef>
              <a:buSzPct val="45000"/>
              <a:buChar char="✦"/>
              <a:defRPr sz="2784"/>
            </a:pPr>
          </a:p>
          <a:p>
            <a:pPr marL="198881" indent="-198881" defTabSz="795527">
              <a:spcBef>
                <a:spcPts val="800"/>
              </a:spcBef>
              <a:buChar char="✦"/>
              <a:defRPr sz="2784"/>
            </a:pPr>
            <a:r>
              <a:t>Add C:\Program Files\Microsoft MPI\Bin\ to your system PATH</a:t>
            </a:r>
          </a:p>
        </p:txBody>
      </p:sp>
      <p:sp>
        <p:nvSpPr>
          <p:cNvPr id="4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NeXus libs on Window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NeXus libs on Windows</a:t>
            </a:r>
          </a:p>
        </p:txBody>
      </p:sp>
      <p:sp>
        <p:nvSpPr>
          <p:cNvPr id="457" name="Get last release from…"/>
          <p:cNvSpPr txBox="1"/>
          <p:nvPr>
            <p:ph type="body" idx="1"/>
          </p:nvPr>
        </p:nvSpPr>
        <p:spPr>
          <a:xfrm>
            <a:off x="163079" y="1440781"/>
            <a:ext cx="7744892" cy="5577842"/>
          </a:xfrm>
          <a:prstGeom prst="rect">
            <a:avLst/>
          </a:prstGeom>
        </p:spPr>
        <p:txBody>
          <a:bodyPr/>
          <a:lstStyle/>
          <a:p>
            <a:pPr/>
            <a:r>
              <a:t>Get last release from</a:t>
            </a:r>
          </a:p>
          <a:p>
            <a:pPr lvl="1" marL="685800" indent="-228600">
              <a:buSzPct val="45000"/>
              <a:buChar char="l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https://github.com/nexusformat/code/releases?after=4.3.1</a:t>
            </a:r>
            <a:r>
              <a:t> </a:t>
            </a:r>
          </a:p>
          <a:p>
            <a:pPr lvl="1" marL="685800" indent="-228600">
              <a:buSzPct val="45000"/>
              <a:buChar char="l"/>
            </a:pPr>
            <a:r>
              <a:t>Install it</a:t>
            </a:r>
          </a:p>
          <a:p>
            <a:pPr/>
            <a:r>
              <a:t>Use the MCSTAS_CFLAGS_OVERRIDE or the GUI File-&gt;Configuration entry to specify -I and -L directives for linking</a:t>
            </a:r>
          </a:p>
          <a:p>
            <a:pPr/>
            <a:r>
              <a:t>i.e.</a:t>
            </a:r>
          </a:p>
        </p:txBody>
      </p:sp>
      <p:sp>
        <p:nvSpPr>
          <p:cNvPr id="4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9" name="-DUSE_NEXUS -lNeXus-0…"/>
          <p:cNvSpPr txBox="1"/>
          <p:nvPr/>
        </p:nvSpPr>
        <p:spPr>
          <a:xfrm>
            <a:off x="317478" y="5712109"/>
            <a:ext cx="4729998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-DUSE_NEXUS -lNeXus-0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-L"C:\Program Files (x86)\NeXus Data Format\bin" </a:t>
            </a:r>
            <a:br/>
            <a:r>
              <a:t>-L"C:\Program Files (x86)\NeXus Data Format\lib\nexus" </a:t>
            </a:r>
            <a:br/>
            <a:r>
              <a:t>-I"C:\Program Files (x86)\NeXus Data Format\include"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NeXus libs on mac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NeXus libs on macOS</a:t>
            </a:r>
          </a:p>
        </p:txBody>
      </p:sp>
      <p:sp>
        <p:nvSpPr>
          <p:cNvPr id="462" name="Get homebrew via https://brew.sh…"/>
          <p:cNvSpPr txBox="1"/>
          <p:nvPr>
            <p:ph type="body" idx="1"/>
          </p:nvPr>
        </p:nvSpPr>
        <p:spPr>
          <a:xfrm>
            <a:off x="163079" y="1453481"/>
            <a:ext cx="7700362" cy="5577842"/>
          </a:xfrm>
          <a:prstGeom prst="rect">
            <a:avLst/>
          </a:prstGeom>
        </p:spPr>
        <p:txBody>
          <a:bodyPr/>
          <a:lstStyle/>
          <a:p>
            <a:pPr/>
            <a:r>
              <a:t>Get homebrew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https://brew.sh</a:t>
            </a:r>
          </a:p>
          <a:p>
            <a:pPr/>
            <a:r>
              <a:t>Install it via the recipe given</a:t>
            </a:r>
          </a:p>
          <a:p>
            <a:pPr/>
            <a:r>
              <a:t>In a terminal, issue</a:t>
            </a:r>
          </a:p>
          <a:p>
            <a:pPr/>
          </a:p>
          <a:p>
            <a:pPr/>
          </a:p>
          <a:p>
            <a:pPr/>
            <a:r>
              <a:t>Use these CFLAGS either via env var or gui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4" name="DTUs-MacBook-Pro:Downloads dtuphysics$ brew search nexusformat…"/>
          <p:cNvSpPr txBox="1"/>
          <p:nvPr/>
        </p:nvSpPr>
        <p:spPr>
          <a:xfrm>
            <a:off x="476367" y="3208705"/>
            <a:ext cx="6916767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Menlo"/>
                <a:ea typeface="Menlo"/>
                <a:cs typeface="Menlo"/>
                <a:sym typeface="Menlo"/>
              </a:defRPr>
            </a:pPr>
            <a:r>
              <a:t>DTUs-MacBook-Pro:Downloads dtuphysics$ brew search nexusformat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100">
                <a:latin typeface="Menlo"/>
                <a:ea typeface="Menlo"/>
                <a:cs typeface="Menlo"/>
                <a:sym typeface="Menlo"/>
              </a:defRPr>
            </a:pPr>
            <a:r>
              <a:t>homebrew/science/nexusformat </a:t>
            </a:r>
            <a:r>
              <a:rPr>
                <a:solidFill>
                  <a:srgbClr val="34BC26"/>
                </a:solidFill>
              </a:rPr>
              <a:t>✔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100">
                <a:latin typeface="Menlo"/>
                <a:ea typeface="Menlo"/>
                <a:cs typeface="Menlo"/>
                <a:sym typeface="Menlo"/>
              </a:defRPr>
            </a:pPr>
            <a:r>
              <a:t>DTUs-MacBook-Pro:Downloads dtuphysics$ brew install homebrew/science/nexusformat</a:t>
            </a:r>
          </a:p>
        </p:txBody>
      </p:sp>
      <p:sp>
        <p:nvSpPr>
          <p:cNvPr id="465" name="-DUSE_NEXUS -lNeXus -L/usr/local/lib -I/usr/local/include"/>
          <p:cNvSpPr txBox="1"/>
          <p:nvPr/>
        </p:nvSpPr>
        <p:spPr>
          <a:xfrm>
            <a:off x="556651" y="5731674"/>
            <a:ext cx="67562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5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/>
            <a:r>
              <a:t>-DUSE_NEXUS -lNeXus -L/usr/local/lib -I/usr/local/include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he 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end</a:t>
            </a:r>
          </a:p>
        </p:txBody>
      </p:sp>
      <p:sp>
        <p:nvSpPr>
          <p:cNvPr id="4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0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6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7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1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1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5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6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17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2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22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981" y="2440682"/>
            <a:ext cx="4584829" cy="141071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 flipV="1">
            <a:off x="796639" y="3207816"/>
            <a:ext cx="1555252" cy="164738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5" name="Line"/>
          <p:cNvSpPr/>
          <p:nvPr/>
        </p:nvSpPr>
        <p:spPr>
          <a:xfrm flipH="1" flipV="1">
            <a:off x="7826084" y="2954563"/>
            <a:ext cx="1258888" cy="38111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26" name="Line"/>
          <p:cNvSpPr/>
          <p:nvPr/>
        </p:nvSpPr>
        <p:spPr>
          <a:xfrm flipV="1">
            <a:off x="5518123" y="3957740"/>
            <a:ext cx="191457" cy="141379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sz="9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27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7302" y="4437198"/>
            <a:ext cx="3098045" cy="174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Local, internal coordinate system!"/>
          <p:cNvSpPr txBox="1"/>
          <p:nvPr/>
        </p:nvSpPr>
        <p:spPr>
          <a:xfrm>
            <a:off x="5015879" y="1230969"/>
            <a:ext cx="4120891" cy="363898"/>
          </a:xfrm>
          <a:prstGeom prst="rect">
            <a:avLst/>
          </a:prstGeom>
          <a:ln w="3175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05" tIns="29505" rIns="29505" bIns="29505">
            <a:spAutoFit/>
          </a:bodyPr>
          <a:lstStyle>
            <a:lvl1pPr>
              <a:buClr>
                <a:srgbClr val="000000"/>
              </a:buClr>
              <a:def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defRPr>
            </a:lvl1pPr>
          </a:lstStyle>
          <a:p>
            <a:pPr/>
            <a:r>
              <a:t>Local, internal coordinate system!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cStas: key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McStas: key concepts</a:t>
            </a:r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0534" indent="-289559"/>
          </a:p>
        </p:txBody>
      </p:sp>
      <p:pic>
        <p:nvPicPr>
          <p:cNvPr id="13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59" y="2411176"/>
            <a:ext cx="8488193" cy="422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496" y="2165300"/>
            <a:ext cx="4582524" cy="2066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4993" y="4447033"/>
            <a:ext cx="3344091" cy="120971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703" y="3394682"/>
            <a:ext cx="5341043" cy="386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Under-the-hood / inner workings"/>
          <p:cNvSpPr txBox="1"/>
          <p:nvPr>
            <p:ph type="title"/>
          </p:nvPr>
        </p:nvSpPr>
        <p:spPr>
          <a:xfrm>
            <a:off x="107999" y="193319"/>
            <a:ext cx="6697104" cy="796321"/>
          </a:xfrm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Under-the-hood / inner workings</a:t>
            </a:r>
          </a:p>
        </p:txBody>
      </p:sp>
      <p:sp>
        <p:nvSpPr>
          <p:cNvPr id="140" name="Domain-specific-language (DSL) based on compiler technology (LeX+Yacc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4079" indent="-205587" defTabSz="649223">
              <a:spcBef>
                <a:spcPts val="700"/>
              </a:spcBef>
              <a:defRPr sz="2272"/>
            </a:pPr>
            <a:r>
              <a:t>Domain-specific-language (DSL) based on compiler technology (LeX+Yacc)</a:t>
            </a:r>
          </a:p>
          <a:p>
            <a:pPr marL="334079" indent="-205587" defTabSz="649223">
              <a:spcBef>
                <a:spcPts val="700"/>
              </a:spcBef>
              <a:defRPr sz="2272"/>
            </a:pP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Simple Instrument language                        ISO C</a:t>
            </a:r>
          </a:p>
          <a:p>
            <a:pPr marL="334079" indent="-205587" defTabSz="649223">
              <a:spcBef>
                <a:spcPts val="700"/>
              </a:spcBef>
              <a:defRPr sz="2272"/>
            </a:pPr>
          </a:p>
          <a:p>
            <a:pPr marL="334079" indent="-205587" defTabSz="649223">
              <a:spcBef>
                <a:spcPts val="700"/>
              </a:spcBef>
              <a:defRPr sz="2272"/>
            </a:pPr>
            <a:r>
              <a:t>Component codes realizing beamline parts (including user contribs)</a:t>
            </a:r>
          </a:p>
          <a:p>
            <a:pPr marL="334079" indent="-205587" defTabSz="649223">
              <a:spcBef>
                <a:spcPts val="700"/>
              </a:spcBef>
              <a:defRPr sz="2272"/>
            </a:pPr>
          </a:p>
          <a:p>
            <a:pPr marL="334079" indent="-205587" defTabSz="649223">
              <a:spcBef>
                <a:spcPts val="700"/>
              </a:spcBef>
              <a:defRPr sz="2272"/>
            </a:pPr>
            <a:r>
              <a:t>Library of common functions for e.g.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I/O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Random numbers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Physical constants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Propagation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Precession in fields</a:t>
            </a:r>
          </a:p>
          <a:p>
            <a:pPr lvl="2" marL="580243" indent="-194767" defTabSz="649223">
              <a:spcBef>
                <a:spcPts val="700"/>
              </a:spcBef>
              <a:defRPr sz="2272"/>
            </a:pPr>
            <a:r>
              <a:t>...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68399" y="7211439"/>
            <a:ext cx="229838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Arrow"/>
          <p:cNvSpPr/>
          <p:nvPr/>
        </p:nvSpPr>
        <p:spPr>
          <a:xfrm>
            <a:off x="4091384" y="2430846"/>
            <a:ext cx="1347404" cy="127857"/>
          </a:xfrm>
          <a:prstGeom prst="rightArrow">
            <a:avLst>
              <a:gd name="adj1" fmla="val 32000"/>
              <a:gd name="adj2" fmla="val 338462"/>
            </a:avLst>
          </a:prstGeom>
          <a:ln w="12700">
            <a:solidFill>
              <a:srgbClr val="000000"/>
            </a:solidFill>
            <a:miter lim="400000"/>
          </a:ln>
        </p:spPr>
        <p:txBody>
          <a:bodyPr lIns="29505" tIns="29505" rIns="29505" bIns="29505" anchor="ctr"/>
          <a:lstStyle/>
          <a:p>
            <a:pPr>
              <a:buClr>
                <a:srgbClr val="000000"/>
              </a:buCl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Code generation"/>
          <p:cNvSpPr txBox="1"/>
          <p:nvPr/>
        </p:nvSpPr>
        <p:spPr>
          <a:xfrm>
            <a:off x="4120889" y="2214475"/>
            <a:ext cx="1041422" cy="20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9505" tIns="29505" rIns="29505" bIns="29505">
            <a:spAutoFit/>
          </a:bodyPr>
          <a:lstStyle>
            <a:lvl1pPr defTabSz="1003597">
              <a:spcBef>
                <a:spcPts val="400"/>
              </a:spcBef>
              <a:defRPr sz="900"/>
            </a:lvl1pPr>
          </a:lstStyle>
          <a:p>
            <a:pPr/>
            <a:r>
              <a:t>Code generation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