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</p:sldIdLst>
  <p:sldSz cx="10071100" cy="7556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0" name="Shape 9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i="1" sz="1200">
        <a:latin typeface="+mj-lt"/>
        <a:ea typeface="+mj-ea"/>
        <a:cs typeface="+mj-cs"/>
        <a:sym typeface="Arial"/>
      </a:defRPr>
    </a:lvl1pPr>
    <a:lvl2pPr indent="228600" latinLnBrk="0">
      <a:defRPr i="1" sz="1200">
        <a:latin typeface="+mj-lt"/>
        <a:ea typeface="+mj-ea"/>
        <a:cs typeface="+mj-cs"/>
        <a:sym typeface="Arial"/>
      </a:defRPr>
    </a:lvl2pPr>
    <a:lvl3pPr indent="457200" latinLnBrk="0">
      <a:defRPr i="1" sz="1200">
        <a:latin typeface="+mj-lt"/>
        <a:ea typeface="+mj-ea"/>
        <a:cs typeface="+mj-cs"/>
        <a:sym typeface="Arial"/>
      </a:defRPr>
    </a:lvl3pPr>
    <a:lvl4pPr indent="685800" latinLnBrk="0">
      <a:defRPr i="1" sz="1200">
        <a:latin typeface="+mj-lt"/>
        <a:ea typeface="+mj-ea"/>
        <a:cs typeface="+mj-cs"/>
        <a:sym typeface="Arial"/>
      </a:defRPr>
    </a:lvl4pPr>
    <a:lvl5pPr indent="914400" latinLnBrk="0">
      <a:defRPr i="1" sz="1200">
        <a:latin typeface="+mj-lt"/>
        <a:ea typeface="+mj-ea"/>
        <a:cs typeface="+mj-cs"/>
        <a:sym typeface="Arial"/>
      </a:defRPr>
    </a:lvl5pPr>
    <a:lvl6pPr indent="1143000" latinLnBrk="0">
      <a:defRPr i="1" sz="1200">
        <a:latin typeface="+mj-lt"/>
        <a:ea typeface="+mj-ea"/>
        <a:cs typeface="+mj-cs"/>
        <a:sym typeface="Arial"/>
      </a:defRPr>
    </a:lvl6pPr>
    <a:lvl7pPr indent="1371600" latinLnBrk="0">
      <a:defRPr i="1" sz="1200">
        <a:latin typeface="+mj-lt"/>
        <a:ea typeface="+mj-ea"/>
        <a:cs typeface="+mj-cs"/>
        <a:sym typeface="Arial"/>
      </a:defRPr>
    </a:lvl7pPr>
    <a:lvl8pPr indent="1600200" latinLnBrk="0">
      <a:defRPr i="1" sz="1200">
        <a:latin typeface="+mj-lt"/>
        <a:ea typeface="+mj-ea"/>
        <a:cs typeface="+mj-cs"/>
        <a:sym typeface="Arial"/>
      </a:defRPr>
    </a:lvl8pPr>
    <a:lvl9pPr indent="1828800" latinLnBrk="0">
      <a:defRPr i="1"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6" Type="http://schemas.openxmlformats.org/officeDocument/2006/relationships/image" Target="../media/image3.tif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8" Type="http://schemas.openxmlformats.org/officeDocument/2006/relationships/image" Target="../media/image4.tif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6339" y="48415"/>
            <a:ext cx="1341579" cy="72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3308" t="5638" r="49620" b="0"/>
          <a:stretch>
            <a:fillRect/>
          </a:stretch>
        </p:blipFill>
        <p:spPr>
          <a:xfrm>
            <a:off x="8413402" y="785628"/>
            <a:ext cx="1653529" cy="609707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Rectangle"/>
          <p:cNvSpPr/>
          <p:nvPr/>
        </p:nvSpPr>
        <p:spPr>
          <a:xfrm>
            <a:off x="8540750" y="69220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9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40" name="Title Text"/>
          <p:cNvSpPr txBox="1"/>
          <p:nvPr>
            <p:ph type="title"/>
          </p:nvPr>
        </p:nvSpPr>
        <p:spPr>
          <a:xfrm>
            <a:off x="107999" y="193319"/>
            <a:ext cx="9071281" cy="79632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1" name="Body Level One…"/>
          <p:cNvSpPr txBox="1"/>
          <p:nvPr>
            <p:ph type="body" idx="1"/>
          </p:nvPr>
        </p:nvSpPr>
        <p:spPr>
          <a:xfrm>
            <a:off x="163079" y="1440781"/>
            <a:ext cx="8961121" cy="557784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3" name="Slide Number"/>
          <p:cNvSpPr txBox="1"/>
          <p:nvPr>
            <p:ph type="sldNum" sz="quarter" idx="2"/>
          </p:nvPr>
        </p:nvSpPr>
        <p:spPr>
          <a:xfrm>
            <a:off x="68399" y="7211439"/>
            <a:ext cx="356905" cy="36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grpSp>
        <p:nvGrpSpPr>
          <p:cNvPr id="46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44" name="image5.png" descr="image5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" name="ESS DMSC McStas school June 2018 – P Willendrup"/>
          <p:cNvSpPr txBox="1"/>
          <p:nvPr/>
        </p:nvSpPr>
        <p:spPr>
          <a:xfrm>
            <a:off x="378747" y="7250013"/>
            <a:ext cx="375625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ESS DMSC McStas school June 2018 – P Willendrup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dy Level One…"/>
          <p:cNvSpPr txBox="1"/>
          <p:nvPr>
            <p:ph type="body" idx="1"/>
          </p:nvPr>
        </p:nvSpPr>
        <p:spPr>
          <a:xfrm>
            <a:off x="941206" y="1799096"/>
            <a:ext cx="8032500" cy="5792826"/>
          </a:xfrm>
          <a:prstGeom prst="rect">
            <a:avLst/>
          </a:prstGeom>
          <a:ln>
            <a:round/>
          </a:ln>
        </p:spPr>
        <p:txBody>
          <a:bodyPr/>
          <a:lstStyle>
            <a:lvl1pPr marL="10341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  <a:lvl2pPr marL="2843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2pPr>
            <a:lvl3pPr marL="46536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3pPr>
            <a:lvl4pPr marL="640896" indent="-97971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4pPr>
            <a:lvl5pPr marL="8177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Title Text"/>
          <p:cNvSpPr txBox="1"/>
          <p:nvPr>
            <p:ph type="title"/>
          </p:nvPr>
        </p:nvSpPr>
        <p:spPr>
          <a:xfrm>
            <a:off x="941206" y="0"/>
            <a:ext cx="8032500" cy="1596584"/>
          </a:xfrm>
          <a:prstGeom prst="rect">
            <a:avLst/>
          </a:prstGeom>
          <a:ln>
            <a:round/>
          </a:ln>
        </p:spPr>
        <p:txBody>
          <a:bodyPr anchor="b"/>
          <a:lstStyle>
            <a:lvl1pPr defTabSz="1003597">
              <a:lnSpc>
                <a:spcPct val="100000"/>
              </a:lnSpc>
              <a:defRPr i="0" sz="24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xfrm>
            <a:off x="941206" y="7340456"/>
            <a:ext cx="158031" cy="139701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defTabSz="501798">
              <a:buClr>
                <a:srgbClr val="9A9A9A"/>
              </a:buClr>
              <a:def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  <p:grpSp>
        <p:nvGrpSpPr>
          <p:cNvPr id="64" name="Group"/>
          <p:cNvGrpSpPr/>
          <p:nvPr/>
        </p:nvGrpSpPr>
        <p:grpSpPr>
          <a:xfrm>
            <a:off x="6365644" y="7014373"/>
            <a:ext cx="3311546" cy="464903"/>
            <a:chOff x="0" y="0"/>
            <a:chExt cx="3311544" cy="464901"/>
          </a:xfrm>
        </p:grpSpPr>
        <p:pic>
          <p:nvPicPr>
            <p:cNvPr id="57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758089" y="69845"/>
              <a:ext cx="553456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8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409301" y="47740"/>
              <a:ext cx="388005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59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99354" y="143818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60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570475" y="25569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1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7494" y="26084"/>
              <a:ext cx="284253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2" name="droppedImage.png" descr="droppedImage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63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856476" y="47008"/>
              <a:ext cx="689270" cy="3708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65" name="ICANS XXII Oxford 2017 / New development in the McStas Monte Carlo ray-tracing project"/>
          <p:cNvSpPr txBox="1"/>
          <p:nvPr/>
        </p:nvSpPr>
        <p:spPr>
          <a:xfrm>
            <a:off x="455405" y="7113909"/>
            <a:ext cx="5268343" cy="206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2138" tIns="22138" rIns="22138" bIns="22138">
            <a:spAutoFit/>
          </a:bodyPr>
          <a:lstStyle/>
          <a:p>
            <a:pPr defTabSz="501798">
              <a:buClr>
                <a:srgbClr val="000000"/>
              </a:buClr>
              <a:defRPr i="0" sz="8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pPr>
            <a:r>
              <a:t>ICANS XXII Oxford 2017 / </a:t>
            </a:r>
            <a:r>
              <a:rPr b="1"/>
              <a:t>New development in the McStas Monte Carlo ray-tracing project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 - Title and Content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"/>
          <p:cNvGrpSpPr/>
          <p:nvPr/>
        </p:nvGrpSpPr>
        <p:grpSpPr>
          <a:xfrm>
            <a:off x="1198264" y="6980907"/>
            <a:ext cx="7814780" cy="472627"/>
            <a:chOff x="0" y="0"/>
            <a:chExt cx="7814778" cy="472626"/>
          </a:xfrm>
        </p:grpSpPr>
        <p:pic>
          <p:nvPicPr>
            <p:cNvPr id="72" name="mcstas-logo.pdf" descr="mcstas-logo.pdf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261324" y="103311"/>
              <a:ext cx="553455" cy="32521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3" name="logoill.pdf" descr="logoil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12536" y="81206"/>
              <a:ext cx="388004" cy="3708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4" name="PSI-Logo_trans.png" descr="PSI-Logo_trans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402589" y="177283"/>
              <a:ext cx="484492" cy="17737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sx="100000" sy="100000" kx="0" ky="0" algn="b" rotWithShape="0" blurRad="38100" dist="25400" dir="5400000">
                <a:srgbClr val="000000">
                  <a:alpha val="45000"/>
                </a:srgbClr>
              </a:outerShdw>
            </a:effectLst>
          </p:spPr>
        </p:pic>
        <p:pic>
          <p:nvPicPr>
            <p:cNvPr id="75" name="ku-logo.pdf" descr="ku-logo.pd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073709" y="59035"/>
              <a:ext cx="30415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6" name="DTU_logo.png" descr="DTU_logo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763307" y="59035"/>
              <a:ext cx="284252" cy="4127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7" name="droppedImage.pdf" descr="droppedImage.pdf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425934" y="59380"/>
              <a:ext cx="776540" cy="41324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78" name="droppedImage.png" descr="droppedImage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02473" y="0"/>
              <a:ext cx="464902" cy="4649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9" name="New developments in McStas"/>
            <p:cNvSpPr txBox="1"/>
            <p:nvPr/>
          </p:nvSpPr>
          <p:spPr>
            <a:xfrm>
              <a:off x="0" y="162346"/>
              <a:ext cx="2142493" cy="1966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2138" tIns="22138" rIns="22138" bIns="22138" numCol="1" anchor="t">
              <a:spAutoFit/>
            </a:bodyPr>
            <a:lstStyle>
              <a:lvl1pPr defTabSz="501798">
                <a:buClr>
                  <a:srgbClr val="000000"/>
                </a:buClr>
                <a:defRPr b="1" i="0" sz="1000">
                  <a:uFill>
                    <a:solidFill>
                      <a:srgbClr val="000000"/>
                    </a:solidFill>
                  </a:uFill>
                  <a:latin typeface="Verdana"/>
                  <a:ea typeface="Verdana"/>
                  <a:cs typeface="Verdana"/>
                  <a:sym typeface="Verdana"/>
                </a:defRPr>
              </a:lvl1pPr>
            </a:lstStyle>
            <a:p>
              <a:pPr/>
              <a:r>
                <a:t>New developments in McStas</a:t>
              </a:r>
            </a:p>
          </p:txBody>
        </p:sp>
      </p:grpSp>
      <p:sp>
        <p:nvSpPr>
          <p:cNvPr id="81" name="Title Text"/>
          <p:cNvSpPr txBox="1"/>
          <p:nvPr>
            <p:ph type="title"/>
          </p:nvPr>
        </p:nvSpPr>
        <p:spPr>
          <a:xfrm>
            <a:off x="941206" y="0"/>
            <a:ext cx="8032500" cy="1596584"/>
          </a:xfrm>
          <a:prstGeom prst="rect">
            <a:avLst/>
          </a:prstGeom>
          <a:ln>
            <a:round/>
          </a:ln>
        </p:spPr>
        <p:txBody>
          <a:bodyPr anchor="b"/>
          <a:lstStyle>
            <a:lvl1pPr defTabSz="1003597">
              <a:lnSpc>
                <a:spcPct val="100000"/>
              </a:lnSpc>
              <a:defRPr i="0" sz="24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2" name="Body Level One…"/>
          <p:cNvSpPr txBox="1"/>
          <p:nvPr>
            <p:ph type="body" idx="1"/>
          </p:nvPr>
        </p:nvSpPr>
        <p:spPr>
          <a:xfrm>
            <a:off x="941206" y="1763675"/>
            <a:ext cx="8032500" cy="5792825"/>
          </a:xfrm>
          <a:prstGeom prst="rect">
            <a:avLst/>
          </a:prstGeom>
          <a:ln>
            <a:round/>
          </a:ln>
        </p:spPr>
        <p:txBody>
          <a:bodyPr/>
          <a:lstStyle>
            <a:lvl1pPr marL="10341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  <a:lvl2pPr marL="2843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2pPr>
            <a:lvl3pPr marL="465364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3pPr>
            <a:lvl4pPr marL="640896" indent="-97971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4pPr>
            <a:lvl5pPr marL="817789" indent="-103414" defTabSz="1003597">
              <a:lnSpc>
                <a:spcPct val="100000"/>
              </a:lnSpc>
              <a:spcBef>
                <a:spcPts val="400"/>
              </a:spcBef>
              <a:buClr>
                <a:srgbClr val="AD4642"/>
              </a:buClr>
              <a:buSzPct val="100000"/>
              <a:buFontTx/>
              <a:buChar char="•"/>
              <a:defRPr sz="1600">
                <a:uFill>
                  <a:solidFill>
                    <a:srgbClr val="000000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/>
          <p:nvPr>
            <p:ph type="sldNum" sz="quarter" idx="2"/>
          </p:nvPr>
        </p:nvSpPr>
        <p:spPr>
          <a:xfrm>
            <a:off x="941206" y="7340456"/>
            <a:ext cx="158031" cy="139701"/>
          </a:xfrm>
          <a:prstGeom prst="rect">
            <a:avLst/>
          </a:prstGeom>
          <a:ln>
            <a:round/>
          </a:ln>
        </p:spPr>
        <p:txBody>
          <a:bodyPr lIns="0" tIns="0" rIns="0" bIns="0"/>
          <a:lstStyle>
            <a:lvl1pPr defTabSz="501798">
              <a:buClr>
                <a:srgbClr val="9A9A9A"/>
              </a:buClr>
              <a:defRPr sz="9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2.tif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3.tif"/><Relationship Id="rId12" Type="http://schemas.openxmlformats.org/officeDocument/2006/relationships/slideLayout" Target="../slideLayouts/slideLayout1.xml"/><Relationship Id="rId13" Type="http://schemas.openxmlformats.org/officeDocument/2006/relationships/slideLayout" Target="../slideLayouts/slideLayout2.xml"/><Relationship Id="rId14" Type="http://schemas.openxmlformats.org/officeDocument/2006/relationships/slideLayout" Target="../slideLayouts/slideLayout3.xml"/><Relationship Id="rId15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6339" y="48415"/>
            <a:ext cx="1341579" cy="723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33308" t="5638" r="49620" b="0"/>
          <a:stretch>
            <a:fillRect/>
          </a:stretch>
        </p:blipFill>
        <p:spPr>
          <a:xfrm>
            <a:off x="8413402" y="785628"/>
            <a:ext cx="1653529" cy="609707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622135" y="2475731"/>
            <a:ext cx="7683387" cy="4360069"/>
          </a:xfrm>
          <a:prstGeom prst="rect">
            <a:avLst/>
          </a:prstGeom>
          <a:solidFill>
            <a:srgbClr val="FFFFFF"/>
          </a:solidFill>
          <a:ln w="889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9BBE05"/>
                </a:solidFill>
              </a:defRPr>
            </a:pPr>
          </a:p>
        </p:txBody>
      </p:sp>
      <p:grpSp>
        <p:nvGrpSpPr>
          <p:cNvPr id="12" name="Group"/>
          <p:cNvGrpSpPr/>
          <p:nvPr/>
        </p:nvGrpSpPr>
        <p:grpSpPr>
          <a:xfrm>
            <a:off x="5820711" y="5068149"/>
            <a:ext cx="1568599" cy="1637519"/>
            <a:chOff x="0" y="0"/>
            <a:chExt cx="1568598" cy="1637518"/>
          </a:xfrm>
        </p:grpSpPr>
        <p:grpSp>
          <p:nvGrpSpPr>
            <p:cNvPr id="10" name="Group"/>
            <p:cNvGrpSpPr/>
            <p:nvPr/>
          </p:nvGrpSpPr>
          <p:grpSpPr>
            <a:xfrm>
              <a:off x="0" y="0"/>
              <a:ext cx="1568599" cy="1352291"/>
              <a:chOff x="0" y="0"/>
              <a:chExt cx="1568598" cy="1352290"/>
            </a:xfrm>
          </p:grpSpPr>
          <p:pic>
            <p:nvPicPr>
              <p:cNvPr id="5" name="logoill.pdf" descr="logoill.pdf"/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1051724" y="993295"/>
                <a:ext cx="355071" cy="3394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6" name="mcstas-logo.pdf" descr="mcstas-logo.pdf"/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1568599" cy="92171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7" name="PSI-Logo_trans.png" descr="PSI-Logo_trans.png"/>
              <p:cNvPicPr>
                <a:picLocks noChangeAspect="1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>
                <a:off x="584291" y="1083186"/>
                <a:ext cx="441965" cy="16180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45000"/>
                  </a:srgbClr>
                </a:outerShdw>
              </a:effectLst>
            </p:spPr>
          </p:pic>
          <p:pic>
            <p:nvPicPr>
              <p:cNvPr id="8" name="ku-logo.pdf" descr="ku-logo.pdf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>
                <a:off x="283156" y="975317"/>
                <a:ext cx="277453" cy="376974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9" name="DTU_logo.png" descr="DTU_logo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0" y="975317"/>
                <a:ext cx="259301" cy="37650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1" name="ESS_Logo_Frugal_Blue_cmyk.png" descr="ESS_Logo_Frugal_Blue_cmyk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64498" y="1312705"/>
              <a:ext cx="603646" cy="3248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" name="Line"/>
          <p:cNvSpPr/>
          <p:nvPr/>
        </p:nvSpPr>
        <p:spPr>
          <a:xfrm>
            <a:off x="186479" y="1127879"/>
            <a:ext cx="8869682" cy="1"/>
          </a:xfrm>
          <a:prstGeom prst="line">
            <a:avLst/>
          </a:prstGeom>
          <a:ln w="54720">
            <a:solidFill>
              <a:srgbClr val="2A85D1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55699" y="7211439"/>
            <a:ext cx="356905" cy="369401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pPr/>
            <a:fld id="{86CB4B4D-7CA3-9044-876B-883B54F8677D}" type="slidenum"/>
          </a:p>
        </p:txBody>
      </p:sp>
      <p:sp>
        <p:nvSpPr>
          <p:cNvPr id="15" name="Rectangle"/>
          <p:cNvSpPr/>
          <p:nvPr/>
        </p:nvSpPr>
        <p:spPr>
          <a:xfrm>
            <a:off x="8540750" y="6909330"/>
            <a:ext cx="1472757" cy="615421"/>
          </a:xfrm>
          <a:prstGeom prst="rect">
            <a:avLst/>
          </a:prstGeom>
          <a:solidFill>
            <a:srgbClr val="FFFFFF"/>
          </a:solidFill>
          <a:ln w="25400">
            <a:solidFill>
              <a:srgbClr val="2A85D1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18" name="Group"/>
          <p:cNvGrpSpPr/>
          <p:nvPr/>
        </p:nvGrpSpPr>
        <p:grpSpPr>
          <a:xfrm>
            <a:off x="8678450" y="7004463"/>
            <a:ext cx="1197356" cy="450555"/>
            <a:chOff x="0" y="0"/>
            <a:chExt cx="1197354" cy="450554"/>
          </a:xfrm>
        </p:grpSpPr>
        <p:pic>
          <p:nvPicPr>
            <p:cNvPr id="16" name="image5.png" descr="image5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Image" descr="Image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" name="ESS DMSC McStas school June 2018 – P Willendrup"/>
          <p:cNvSpPr txBox="1"/>
          <p:nvPr/>
        </p:nvSpPr>
        <p:spPr>
          <a:xfrm>
            <a:off x="378747" y="7250013"/>
            <a:ext cx="375625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ESS DMSC McStas school June 2018 – P Willendrup </a:t>
            </a:r>
          </a:p>
        </p:txBody>
      </p:sp>
      <p:pic>
        <p:nvPicPr>
          <p:cNvPr id="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6594" y="4448720"/>
            <a:ext cx="3886201" cy="20955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itle Text"/>
          <p:cNvSpPr txBox="1"/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2"/>
    <p:sldLayoutId id="2147483650" r:id="rId13"/>
    <p:sldLayoutId id="2147483651" r:id="rId14"/>
    <p:sldLayoutId id="2147483652" r:id="rId1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457" marR="0" indent="-26125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 Neue"/>
        <a:buChar char="-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73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 Neue"/>
        <a:buChar char="-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45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17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8960" marR="0" indent="-3657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 Neue"/>
        <a:buChar char="l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68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•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4000" marR="0" indent="-406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 Neue"/>
        <a:buChar char="•"/>
        <a:tabLst/>
        <a:defRPr b="0" baseline="0" cap="none" i="1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1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Relationship Id="rId3" Type="http://schemas.openxmlformats.org/officeDocument/2006/relationships/image" Target="../media/image2.g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3" Type="http://schemas.openxmlformats.org/officeDocument/2006/relationships/image" Target="../media/image5.gif"/><Relationship Id="rId4" Type="http://schemas.openxmlformats.org/officeDocument/2006/relationships/image" Target="../media/image6.g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image" Target="../media/image8.gif"/><Relationship Id="rId4" Type="http://schemas.openxmlformats.org/officeDocument/2006/relationships/image" Target="../media/image9.g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://www.mcstas.org/documentation/manual/mcstas-2.3-components.pdf" TargetMode="Externa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s://arxiv.org/abs/1609.02792" TargetMode="Externa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hyperlink" Target="https://arxiv.org/abs/1609.02792" TargetMode="External"/><Relationship Id="rId4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5.tif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/>
          <p:nvPr>
            <p:ph type="sldNum" sz="quarter" idx="2"/>
          </p:nvPr>
        </p:nvSpPr>
        <p:spPr>
          <a:xfrm>
            <a:off x="556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3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94" name="L1_at_target_rd02.pdf" descr="L1_at_target_rd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1118850">
            <a:off x="1103700" y="5725637"/>
            <a:ext cx="1709754" cy="168728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39700" dir="20940000">
              <a:srgbClr val="000000">
                <a:alpha val="75000"/>
              </a:srgbClr>
            </a:outerShdw>
            <a:reflection blurRad="0" stA="100000" stPos="0" endA="0" endPos="40000" dist="0" dir="5400000" fadeDir="5400000" sx="100000" sy="-100000" kx="0" ky="0" algn="bl" rotWithShape="0"/>
          </a:effectLst>
        </p:spPr>
      </p:pic>
      <p:pic>
        <p:nvPicPr>
          <p:cNvPr id="95" name="exp_6511_L1_at_target_0.2_right_tilt.png" descr="exp_6511_L1_at_target_0.2_right_til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18850">
            <a:off x="2922378" y="5715906"/>
            <a:ext cx="1709222" cy="17067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14300" dist="139700" dir="20940000">
              <a:srgbClr val="000000">
                <a:alpha val="75000"/>
              </a:srgbClr>
            </a:outerShdw>
            <a:reflection blurRad="0" stA="100000" stPos="0" endA="0" endPos="40000" dist="0" dir="5400000" fadeDir="5400000" sx="100000" sy="-100000" kx="0" ky="0" algn="bl" rotWithShape="0"/>
          </a:effectLst>
        </p:spPr>
      </p:pic>
      <p:sp>
        <p:nvSpPr>
          <p:cNvPr id="96" name="McStas monitors &amp; sources"/>
          <p:cNvSpPr txBox="1"/>
          <p:nvPr/>
        </p:nvSpPr>
        <p:spPr>
          <a:xfrm>
            <a:off x="628964" y="2711309"/>
            <a:ext cx="7984712" cy="268340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b="1" sz="4600"/>
            </a:lvl1pPr>
          </a:lstStyle>
          <a:p>
            <a:pPr/>
            <a:r>
              <a:t>McStas monitors &amp; sources</a:t>
            </a:r>
          </a:p>
        </p:txBody>
      </p:sp>
      <p:sp>
        <p:nvSpPr>
          <p:cNvPr id="97" name="Monitors &amp; Sources"/>
          <p:cNvSpPr txBox="1"/>
          <p:nvPr/>
        </p:nvSpPr>
        <p:spPr>
          <a:xfrm>
            <a:off x="85680" y="193319"/>
            <a:ext cx="9071280" cy="79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lnSpc>
                <a:spcPct val="90000"/>
              </a:lnSpc>
              <a:defRPr sz="4400"/>
            </a:lvl1pPr>
          </a:lstStyle>
          <a:p>
            <a:pPr/>
            <a:r>
              <a:t>Monitors &amp; Sources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ource_si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Source_simple</a:t>
            </a:r>
          </a:p>
        </p:txBody>
      </p:sp>
      <p:sp>
        <p:nvSpPr>
          <p:cNvPr id="1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1" name="Example:…"/>
          <p:cNvSpPr txBox="1"/>
          <p:nvPr/>
        </p:nvSpPr>
        <p:spPr>
          <a:xfrm>
            <a:off x="98350" y="5887870"/>
            <a:ext cx="8940069" cy="134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i="0" sz="1600" u="sng">
                <a:latin typeface="Courier"/>
                <a:ea typeface="Courier"/>
                <a:cs typeface="Courier"/>
                <a:sym typeface="Courier"/>
              </a:defRPr>
            </a:pPr>
            <a:r>
              <a:t>Example: </a:t>
            </a:r>
          </a:p>
          <a:p>
            <a:pPr defTabSz="354210">
              <a:defRPr b="1" i="0" sz="1600">
                <a:solidFill>
                  <a:srgbClr val="38571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t>COMPONENT </a:t>
            </a:r>
            <a:r>
              <a:rPr>
                <a:solidFill>
                  <a:srgbClr val="000000"/>
                </a:solidFill>
              </a:rPr>
              <a:t>my_simple_source =</a:t>
            </a:r>
            <a:r>
              <a:t> Source_simple(</a:t>
            </a:r>
            <a:r>
              <a:rPr>
                <a:solidFill>
                  <a:srgbClr val="0061FF"/>
                </a:solidFill>
              </a:rPr>
              <a:t>radius=0.1, dist=2.0,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i="0" sz="1600">
                <a:solidFill>
                  <a:srgbClr val="38571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         focus_xw=0.1, focus_yh=0.1, E0=14.0,            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i="0" sz="1600">
                <a:solidFill>
                  <a:srgbClr val="38571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         dE=2.0</a:t>
            </a:r>
            <a:r>
              <a:t>)</a:t>
            </a:r>
          </a:p>
        </p:txBody>
      </p:sp>
      <p:sp>
        <p:nvSpPr>
          <p:cNvPr id="172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73" name="Source_simple.comp"/>
          <p:cNvSpPr txBox="1"/>
          <p:nvPr/>
        </p:nvSpPr>
        <p:spPr>
          <a:xfrm>
            <a:off x="869" y="1304732"/>
            <a:ext cx="24587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Source_simple.comp</a:t>
            </a:r>
          </a:p>
        </p:txBody>
      </p:sp>
      <p:pic>
        <p:nvPicPr>
          <p:cNvPr id="174" name="Screen Shot 2016-02-01 at 2.49.19 PM.png" descr="Screen Shot 2016-02-01 at 2.49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10" y="1974285"/>
            <a:ext cx="8944396" cy="3422602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A Simple continuous source with flat energy/wavelength spectrum"/>
          <p:cNvSpPr txBox="1"/>
          <p:nvPr/>
        </p:nvSpPr>
        <p:spPr>
          <a:xfrm>
            <a:off x="2828448" y="1414038"/>
            <a:ext cx="6749086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Monitor output PSD / Em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 output PSD / Emon</a:t>
            </a:r>
          </a:p>
        </p:txBody>
      </p:sp>
      <p:sp>
        <p:nvSpPr>
          <p:cNvPr id="1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9" name="emon_flat.gif" descr="emon_fl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7487" y="2352166"/>
            <a:ext cx="6225592" cy="4980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sd.dat.gif" descr="psd.dat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690" y="1722722"/>
            <a:ext cx="3520952" cy="281676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82" name="Source_simple.comp"/>
          <p:cNvSpPr txBox="1"/>
          <p:nvPr/>
        </p:nvSpPr>
        <p:spPr>
          <a:xfrm>
            <a:off x="869" y="1304732"/>
            <a:ext cx="24587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Source_simple.comp</a:t>
            </a:r>
          </a:p>
        </p:txBody>
      </p:sp>
      <p:sp>
        <p:nvSpPr>
          <p:cNvPr id="183" name="A Simple continuous source with flat energy/wavelength spectrum"/>
          <p:cNvSpPr txBox="1"/>
          <p:nvPr/>
        </p:nvSpPr>
        <p:spPr>
          <a:xfrm>
            <a:off x="2828448" y="1414038"/>
            <a:ext cx="6749086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Monitor output PSD / Em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 output PSD / Emon</a:t>
            </a:r>
          </a:p>
        </p:txBody>
      </p:sp>
      <p:sp>
        <p:nvSpPr>
          <p:cNvPr id="1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7" name="emon.dat.gif" descr="emon.d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17652" y="2352166"/>
            <a:ext cx="6225592" cy="49804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sd.dat.gif" descr="psd.dat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690" y="1722722"/>
            <a:ext cx="3520952" cy="281676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90" name="Source_simple.comp"/>
          <p:cNvSpPr txBox="1"/>
          <p:nvPr/>
        </p:nvSpPr>
        <p:spPr>
          <a:xfrm>
            <a:off x="869" y="1304732"/>
            <a:ext cx="24587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Source_simple.comp</a:t>
            </a:r>
          </a:p>
        </p:txBody>
      </p:sp>
      <p:sp>
        <p:nvSpPr>
          <p:cNvPr id="191" name="gauss = 1"/>
          <p:cNvSpPr txBox="1"/>
          <p:nvPr/>
        </p:nvSpPr>
        <p:spPr>
          <a:xfrm>
            <a:off x="5615818" y="1998104"/>
            <a:ext cx="2458766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200">
                <a:solidFill>
                  <a:srgbClr val="C4BC00"/>
                </a:solidFill>
              </a:defRPr>
            </a:lvl1pPr>
          </a:lstStyle>
          <a:p>
            <a:pPr/>
            <a:r>
              <a:t>gauss = 1</a:t>
            </a:r>
          </a:p>
        </p:txBody>
      </p:sp>
      <p:sp>
        <p:nvSpPr>
          <p:cNvPr id="192" name="A Simple continuous source with flat energy/wavelength spectrum"/>
          <p:cNvSpPr txBox="1"/>
          <p:nvPr/>
        </p:nvSpPr>
        <p:spPr>
          <a:xfrm>
            <a:off x="2828448" y="1414038"/>
            <a:ext cx="6749086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ource_di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Source_div</a:t>
            </a:r>
          </a:p>
        </p:txBody>
      </p:sp>
      <p:sp>
        <p:nvSpPr>
          <p:cNvPr id="1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96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197" name="Screen Shot 2016-02-01 at 4.45.30 PM.png" descr="Screen Shot 2016-02-01 at 4.45.3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7464" y="1447341"/>
            <a:ext cx="7897553" cy="3789178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Example:…"/>
          <p:cNvSpPr txBox="1"/>
          <p:nvPr/>
        </p:nvSpPr>
        <p:spPr>
          <a:xfrm>
            <a:off x="39340" y="5651828"/>
            <a:ext cx="9107265" cy="13474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Example</a:t>
            </a:r>
            <a:r>
              <a:t>: </a:t>
            </a: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my_source_div = </a:t>
            </a:r>
            <a:r>
              <a:rPr>
                <a:solidFill>
                  <a:srgbClr val="38571A"/>
                </a:solidFill>
              </a:rPr>
              <a:t>Source_div(</a:t>
            </a:r>
            <a:r>
              <a:rPr>
                <a:solidFill>
                  <a:srgbClr val="0061FF"/>
                </a:solidFill>
              </a:rPr>
              <a:t>xwidth=0.1, yheight=0.1,    </a:t>
            </a:r>
            <a:endParaRPr>
              <a:solidFill>
                <a:srgbClr val="0061FF"/>
              </a:solidFill>
            </a:endParaRPr>
          </a:p>
          <a:p>
            <a:pPr lvl="2" indent="457200" defTabSz="354210">
              <a:defRPr b="1" i="0" sz="1600">
                <a:solidFill>
                  <a:srgbClr val="38571A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focus_aw=2,focus_ah=2, E0=14, dE=2, gauss=0</a:t>
            </a:r>
            <a:r>
              <a:t>)</a:t>
            </a:r>
          </a:p>
        </p:txBody>
      </p:sp>
      <p:sp>
        <p:nvSpPr>
          <p:cNvPr id="199" name="Source_div.comp"/>
          <p:cNvSpPr txBox="1"/>
          <p:nvPr/>
        </p:nvSpPr>
        <p:spPr>
          <a:xfrm>
            <a:off x="869" y="1304732"/>
            <a:ext cx="24587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Source_div.comp</a:t>
            </a:r>
          </a:p>
        </p:txBody>
      </p:sp>
      <p:sp>
        <p:nvSpPr>
          <p:cNvPr id="200" name="A Simple continuous source with flat energy/wavelength spectrum"/>
          <p:cNvSpPr txBox="1"/>
          <p:nvPr/>
        </p:nvSpPr>
        <p:spPr>
          <a:xfrm>
            <a:off x="2828448" y="1414038"/>
            <a:ext cx="6749086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ource_di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Source_div</a:t>
            </a:r>
          </a:p>
        </p:txBody>
      </p:sp>
      <p:sp>
        <p:nvSpPr>
          <p:cNvPr id="20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5" name="dmon.dat.gif" descr="dmon.d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6209" y="1496516"/>
            <a:ext cx="3697983" cy="2958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emon.dat.gif" descr="emon.dat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247" y="1496516"/>
            <a:ext cx="3697983" cy="2958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hdiv.dat.gif" descr="hdiv.dat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2166" y="4466704"/>
            <a:ext cx="3697984" cy="2958386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09" name="Source_div.comp"/>
          <p:cNvSpPr txBox="1"/>
          <p:nvPr/>
        </p:nvSpPr>
        <p:spPr>
          <a:xfrm>
            <a:off x="30374" y="1147371"/>
            <a:ext cx="245876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Source_div.comp</a:t>
            </a:r>
          </a:p>
        </p:txBody>
      </p:sp>
      <p:sp>
        <p:nvSpPr>
          <p:cNvPr id="210" name="A Simple continuous source with flat energy/wavelength spectrum"/>
          <p:cNvSpPr txBox="1"/>
          <p:nvPr/>
        </p:nvSpPr>
        <p:spPr>
          <a:xfrm>
            <a:off x="2828448" y="1414038"/>
            <a:ext cx="6749086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ource_div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Source_div</a:t>
            </a:r>
          </a:p>
        </p:txBody>
      </p:sp>
      <p:sp>
        <p:nvSpPr>
          <p:cNvPr id="21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5" name="dmon.dat.gif" descr="dmon.dat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8668" y="1496516"/>
            <a:ext cx="3697983" cy="2958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emon.dat.gif" descr="emon.dat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2247" y="1491598"/>
            <a:ext cx="3700442" cy="2960354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18" name="Source_div.comp"/>
          <p:cNvSpPr txBox="1"/>
          <p:nvPr/>
        </p:nvSpPr>
        <p:spPr>
          <a:xfrm>
            <a:off x="20539" y="1137536"/>
            <a:ext cx="24587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Source_div.comp</a:t>
            </a:r>
          </a:p>
        </p:txBody>
      </p:sp>
      <p:pic>
        <p:nvPicPr>
          <p:cNvPr id="219" name="hdiv.dat.gif" descr="hdiv.dat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52166" y="4464736"/>
            <a:ext cx="3697984" cy="2958387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gauss = 1"/>
          <p:cNvSpPr txBox="1"/>
          <p:nvPr/>
        </p:nvSpPr>
        <p:spPr>
          <a:xfrm>
            <a:off x="216371" y="5794437"/>
            <a:ext cx="2458765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200">
                <a:solidFill>
                  <a:srgbClr val="C4BC00"/>
                </a:solidFill>
              </a:defRPr>
            </a:lvl1pPr>
          </a:lstStyle>
          <a:p>
            <a:pPr/>
            <a:r>
              <a:t>gauss = 1</a:t>
            </a:r>
          </a:p>
        </p:txBody>
      </p:sp>
      <p:sp>
        <p:nvSpPr>
          <p:cNvPr id="221" name="A Simple continuous source with flat energy/wavelength spectrum"/>
          <p:cNvSpPr txBox="1"/>
          <p:nvPr/>
        </p:nvSpPr>
        <p:spPr>
          <a:xfrm>
            <a:off x="2828448" y="1414038"/>
            <a:ext cx="6749086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ource_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Source_gen</a:t>
            </a:r>
          </a:p>
        </p:txBody>
      </p:sp>
      <p:sp>
        <p:nvSpPr>
          <p:cNvPr id="2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26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27" name="Example:…"/>
          <p:cNvSpPr txBox="1"/>
          <p:nvPr/>
        </p:nvSpPr>
        <p:spPr>
          <a:xfrm>
            <a:off x="68845" y="5928066"/>
            <a:ext cx="9048255" cy="1603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Example</a:t>
            </a:r>
            <a:r>
              <a:t>: </a:t>
            </a:r>
          </a:p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38571A"/>
                </a:solidFill>
              </a:rPr>
              <a:t>COMPONENT</a:t>
            </a:r>
            <a:r>
              <a:t> </a:t>
            </a:r>
            <a:r>
              <a:rPr b="1"/>
              <a:t>my_source_gen = </a:t>
            </a:r>
            <a:r>
              <a:rPr b="1">
                <a:solidFill>
                  <a:srgbClr val="38571A"/>
                </a:solidFill>
              </a:rPr>
              <a:t>Source_gen(</a:t>
            </a:r>
            <a:r>
              <a:rPr b="1">
                <a:solidFill>
                  <a:srgbClr val="0061FF"/>
                </a:solidFill>
              </a:rPr>
              <a:t>yheight=0.1, xwidth=0.1, Emin=1,</a:t>
            </a:r>
            <a:endParaRPr b="1">
              <a:solidFill>
                <a:srgbClr val="0061FF"/>
              </a:solidFill>
            </a:endParaRPr>
          </a:p>
          <a:p>
            <a:pPr lvl="8" indent="1828800"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Emax=3, I1=1e13, verbose=1, focus_xw=0.01,</a:t>
            </a:r>
            <a:endParaRPr b="1">
              <a:solidFill>
                <a:srgbClr val="0061FF"/>
              </a:solidFill>
            </a:endParaRPr>
          </a:p>
          <a:p>
            <a:pPr lvl="8" indent="1828800"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focus_yh=0.01</a:t>
            </a:r>
            <a:r>
              <a:rPr b="1">
                <a:solidFill>
                  <a:srgbClr val="38571A"/>
                </a:solidFill>
              </a:rPr>
              <a:t>)</a:t>
            </a:r>
            <a:endParaRPr b="1">
              <a:solidFill>
                <a:srgbClr val="38571A"/>
              </a:solidFill>
            </a:endParaRPr>
          </a:p>
        </p:txBody>
      </p:sp>
      <p:sp>
        <p:nvSpPr>
          <p:cNvPr id="228" name="Source_gen.comp"/>
          <p:cNvSpPr txBox="1"/>
          <p:nvPr/>
        </p:nvSpPr>
        <p:spPr>
          <a:xfrm>
            <a:off x="20539" y="1145596"/>
            <a:ext cx="24587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Source_gen.comp</a:t>
            </a:r>
          </a:p>
        </p:txBody>
      </p:sp>
      <p:pic>
        <p:nvPicPr>
          <p:cNvPr id="229" name="Screen Shot 2016-02-01 at 5.13.54 PM.png" descr="Screen Shot 2016-02-01 at 5.13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807858"/>
            <a:ext cx="9651732" cy="447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A general continuous source"/>
          <p:cNvSpPr txBox="1"/>
          <p:nvPr/>
        </p:nvSpPr>
        <p:spPr>
          <a:xfrm>
            <a:off x="5778966" y="1304732"/>
            <a:ext cx="2996617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continuous source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ource_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Source_gen</a:t>
            </a:r>
          </a:p>
        </p:txBody>
      </p:sp>
      <p:sp>
        <p:nvSpPr>
          <p:cNvPr id="23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4" name="Screen Shot 2016-02-01 at 5.13.54 PM.png" descr="Screen Shot 2016-02-01 at 5.13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579258"/>
            <a:ext cx="9651732" cy="44739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36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37" name="Example:…"/>
          <p:cNvSpPr txBox="1"/>
          <p:nvPr/>
        </p:nvSpPr>
        <p:spPr>
          <a:xfrm>
            <a:off x="68845" y="5737566"/>
            <a:ext cx="9048255" cy="1858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</a:p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u="sng"/>
              <a:t>Example</a:t>
            </a:r>
            <a:r>
              <a:t>: </a:t>
            </a:r>
          </a:p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38571A"/>
                </a:solidFill>
              </a:rPr>
              <a:t>COMPONENT</a:t>
            </a:r>
            <a:r>
              <a:t> </a:t>
            </a:r>
            <a:r>
              <a:rPr b="1"/>
              <a:t>my_source_gen = </a:t>
            </a:r>
            <a:r>
              <a:rPr b="1">
                <a:solidFill>
                  <a:srgbClr val="38571A"/>
                </a:solidFill>
              </a:rPr>
              <a:t>Source_gen(</a:t>
            </a:r>
            <a:r>
              <a:rPr b="1">
                <a:solidFill>
                  <a:srgbClr val="0061FF"/>
                </a:solidFill>
              </a:rPr>
              <a:t>yheight=0.1, xwidth=0.1,    </a:t>
            </a:r>
            <a:endParaRPr b="1">
              <a:solidFill>
                <a:srgbClr val="0061FF"/>
              </a:solidFill>
            </a:endParaRPr>
          </a:p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                      dist=1.5, focus_xw=0.01, focus_yh=0.01,</a:t>
            </a:r>
            <a:endParaRPr b="1">
              <a:solidFill>
                <a:srgbClr val="0061FF"/>
              </a:solidFill>
            </a:endParaRPr>
          </a:p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                      lambda0=1, dlambda=8,   </a:t>
            </a:r>
            <a:endParaRPr b="1">
              <a:solidFill>
                <a:srgbClr val="0061FF"/>
              </a:solidFill>
            </a:endParaRPr>
          </a:p>
          <a:p>
            <a:pPr defTabSz="354210">
              <a:defRPr i="0" sz="1600">
                <a:latin typeface="Courier"/>
                <a:ea typeface="Courier"/>
                <a:cs typeface="Courier"/>
                <a:sym typeface="Courier"/>
              </a:defRPr>
            </a:pPr>
            <a:r>
              <a:rPr b="1">
                <a:solidFill>
                  <a:srgbClr val="0061FF"/>
                </a:solidFill>
              </a:rPr>
              <a:t>                          flux_file=‘source.dat’</a:t>
            </a:r>
            <a:r>
              <a:rPr b="1">
                <a:solidFill>
                  <a:srgbClr val="38571A"/>
                </a:solidFill>
              </a:rPr>
              <a:t>)</a:t>
            </a:r>
            <a:endParaRPr b="1">
              <a:solidFill>
                <a:srgbClr val="38571A"/>
              </a:solidFill>
            </a:endParaRPr>
          </a:p>
        </p:txBody>
      </p:sp>
      <p:sp>
        <p:nvSpPr>
          <p:cNvPr id="238" name="Source_gen.comp"/>
          <p:cNvSpPr txBox="1"/>
          <p:nvPr/>
        </p:nvSpPr>
        <p:spPr>
          <a:xfrm>
            <a:off x="20539" y="1106649"/>
            <a:ext cx="24587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Source_gen.comp</a:t>
            </a:r>
          </a:p>
        </p:txBody>
      </p:sp>
      <p:sp>
        <p:nvSpPr>
          <p:cNvPr id="239" name="A general continuous source"/>
          <p:cNvSpPr txBox="1"/>
          <p:nvPr/>
        </p:nvSpPr>
        <p:spPr>
          <a:xfrm>
            <a:off x="5778966" y="1304732"/>
            <a:ext cx="2996617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continuous source</a:t>
            </a:r>
          </a:p>
        </p:txBody>
      </p:sp>
      <p:pic>
        <p:nvPicPr>
          <p:cNvPr id="240" name="Oval" descr="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471" y="1974415"/>
            <a:ext cx="2343995" cy="858901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sp>
        <p:nvSpPr>
          <p:cNvPr id="241" name="Source input can be an ASCII file!!"/>
          <p:cNvSpPr txBox="1"/>
          <p:nvPr/>
        </p:nvSpPr>
        <p:spPr>
          <a:xfrm rot="20444940">
            <a:off x="4962523" y="2806008"/>
            <a:ext cx="5772700" cy="56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pPr/>
            <a:r>
              <a:t>Source input can be an ASCII file!!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ource_Maxwell 3 ~ Source_g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pPr/>
            <a:r>
              <a:t>Source_Maxwell 3 ~ Source_gen</a:t>
            </a:r>
          </a:p>
        </p:txBody>
      </p:sp>
      <p:sp>
        <p:nvSpPr>
          <p:cNvPr id="2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6" name="Source_Maxwell_3.comp"/>
          <p:cNvSpPr txBox="1"/>
          <p:nvPr/>
        </p:nvSpPr>
        <p:spPr>
          <a:xfrm>
            <a:off x="20539" y="1220949"/>
            <a:ext cx="328491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Source_Maxwell_3.comp</a:t>
            </a:r>
          </a:p>
        </p:txBody>
      </p:sp>
      <p:sp>
        <p:nvSpPr>
          <p:cNvPr id="247" name="A continuous source with a maxwellian spectrum"/>
          <p:cNvSpPr txBox="1"/>
          <p:nvPr/>
        </p:nvSpPr>
        <p:spPr>
          <a:xfrm>
            <a:off x="4274202" y="1330824"/>
            <a:ext cx="5032300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continuous source with a maxwellian spectrum</a:t>
            </a:r>
          </a:p>
        </p:txBody>
      </p:sp>
      <p:sp>
        <p:nvSpPr>
          <p:cNvPr id="248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249" name="Screen Shot 2016-02-01 at 5.13.54 PM.png" descr="Screen Shot 2016-02-01 at 5.13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807858"/>
            <a:ext cx="9651732" cy="447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ource_Maxwell_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Source_Maxwell_3</a:t>
            </a:r>
          </a:p>
        </p:txBody>
      </p:sp>
      <p:sp>
        <p:nvSpPr>
          <p:cNvPr id="2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4" name="Source_Maxwell_3.comp"/>
          <p:cNvSpPr txBox="1"/>
          <p:nvPr/>
        </p:nvSpPr>
        <p:spPr>
          <a:xfrm>
            <a:off x="-28636" y="1147371"/>
            <a:ext cx="328491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Source_Maxwell_3.comp</a:t>
            </a:r>
          </a:p>
        </p:txBody>
      </p:sp>
      <p:sp>
        <p:nvSpPr>
          <p:cNvPr id="255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256" name="Screen Shot 2016-02-01 at 5.20.46 PM.png" descr="Screen Shot 2016-02-01 at 5.20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4736" y="1807858"/>
            <a:ext cx="7065455" cy="3873410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COMPONENT source = Source_Maxwell_3(yheight=0.156, xwidth=0.126,…"/>
          <p:cNvSpPr txBox="1"/>
          <p:nvPr/>
        </p:nvSpPr>
        <p:spPr>
          <a:xfrm>
            <a:off x="121065" y="5878035"/>
            <a:ext cx="8940069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tabLst>
                <a:tab pos="266700" algn="l"/>
                <a:tab pos="546100" algn="l"/>
                <a:tab pos="825500" algn="l"/>
                <a:tab pos="1092200" algn="l"/>
                <a:tab pos="1371600" algn="l"/>
                <a:tab pos="1651000" algn="l"/>
                <a:tab pos="1917700" algn="l"/>
                <a:tab pos="2197100" algn="l"/>
                <a:tab pos="2476500" algn="l"/>
                <a:tab pos="2743200" algn="l"/>
                <a:tab pos="3022600" algn="l"/>
                <a:tab pos="3302000" algn="l"/>
              </a:tabLst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</a:t>
            </a:r>
            <a:r>
              <a:t> source = </a:t>
            </a:r>
            <a:r>
              <a:rPr>
                <a:solidFill>
                  <a:srgbClr val="38571A"/>
                </a:solidFill>
              </a:rPr>
              <a:t>Source_Maxwell_3</a:t>
            </a:r>
            <a:r>
              <a:t>(</a:t>
            </a:r>
            <a:r>
              <a:rPr>
                <a:solidFill>
                  <a:srgbClr val="0061FF"/>
                </a:solidFill>
              </a:rPr>
              <a:t>yheight=0.156, xwidth=0.126,</a:t>
            </a:r>
            <a:endParaRPr>
              <a:solidFill>
                <a:srgbClr val="0061FF"/>
              </a:solidFill>
            </a:endParaRPr>
          </a:p>
          <a:p>
            <a:pPr defTabSz="354210">
              <a:tabLst>
                <a:tab pos="266700" algn="l"/>
                <a:tab pos="546100" algn="l"/>
                <a:tab pos="825500" algn="l"/>
                <a:tab pos="1092200" algn="l"/>
                <a:tab pos="1371600" algn="l"/>
                <a:tab pos="1651000" algn="l"/>
                <a:tab pos="1917700" algn="l"/>
                <a:tab pos="2197100" algn="l"/>
                <a:tab pos="2476500" algn="l"/>
                <a:tab pos="2743200" algn="l"/>
                <a:tab pos="3022600" algn="l"/>
                <a:tab pos="3302000" algn="l"/>
              </a:tabLst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Lmin=0.1, Lmax=9.0, dist=1.5, focus_xw = 0.025, </a:t>
            </a:r>
            <a:endParaRPr>
              <a:solidFill>
                <a:srgbClr val="0061FF"/>
              </a:solidFill>
            </a:endParaRPr>
          </a:p>
          <a:p>
            <a:pPr defTabSz="354210">
              <a:tabLst>
                <a:tab pos="266700" algn="l"/>
                <a:tab pos="546100" algn="l"/>
                <a:tab pos="825500" algn="l"/>
                <a:tab pos="1092200" algn="l"/>
                <a:tab pos="1371600" algn="l"/>
                <a:tab pos="1651000" algn="l"/>
                <a:tab pos="1917700" algn="l"/>
                <a:tab pos="2197100" algn="l"/>
                <a:tab pos="2476500" algn="l"/>
                <a:tab pos="2743200" algn="l"/>
                <a:tab pos="3022600" algn="l"/>
                <a:tab pos="3302000" algn="l"/>
              </a:tabLst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focus_yh = 0.12, T1=296.16, I1=8.5E11, </a:t>
            </a:r>
            <a:endParaRPr>
              <a:solidFill>
                <a:srgbClr val="0061FF"/>
              </a:solidFill>
            </a:endParaRPr>
          </a:p>
          <a:p>
            <a:pPr lvl="7" indent="1600200" defTabSz="354210">
              <a:tabLst>
                <a:tab pos="266700" algn="l"/>
                <a:tab pos="546100" algn="l"/>
                <a:tab pos="825500" algn="l"/>
                <a:tab pos="1092200" algn="l"/>
                <a:tab pos="1371600" algn="l"/>
                <a:tab pos="1651000" algn="l"/>
                <a:tab pos="1917700" algn="l"/>
                <a:tab pos="2197100" algn="l"/>
                <a:tab pos="2476500" algn="l"/>
                <a:tab pos="2743200" algn="l"/>
                <a:tab pos="3022600" algn="l"/>
                <a:tab pos="3302000" algn="l"/>
              </a:tabLst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T2=40.68, I2=5.2E11</a:t>
            </a:r>
            <a:r>
              <a:t>)</a:t>
            </a:r>
          </a:p>
        </p:txBody>
      </p:sp>
      <p:sp>
        <p:nvSpPr>
          <p:cNvPr id="258" name="A continuous source with a maxwellian spectrum"/>
          <p:cNvSpPr txBox="1"/>
          <p:nvPr/>
        </p:nvSpPr>
        <p:spPr>
          <a:xfrm>
            <a:off x="4274202" y="1330824"/>
            <a:ext cx="5032300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continuous source with a maxwellian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Access the doc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Access the docs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1" name="In this session:…"/>
          <p:cNvSpPr txBox="1"/>
          <p:nvPr/>
        </p:nvSpPr>
        <p:spPr>
          <a:xfrm>
            <a:off x="231993" y="1619454"/>
            <a:ext cx="7486270" cy="21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200" u="sng"/>
            </a:pPr>
            <a:r>
              <a:t>In this session:</a:t>
            </a:r>
          </a:p>
          <a:p>
            <a:pPr>
              <a:buSzPct val="86287"/>
              <a:buBlip>
                <a:blip r:embed="rId2"/>
              </a:buBlip>
              <a:defRPr sz="2200"/>
            </a:pPr>
            <a:r>
              <a:t>  Overview of existing Source and Monitor components</a:t>
            </a:r>
          </a:p>
          <a:p>
            <a:pPr>
              <a:buSzPct val="70000"/>
              <a:buBlip>
                <a:blip r:embed="rId2"/>
              </a:buBlip>
              <a:defRPr sz="2200"/>
            </a:pPr>
            <a:r>
              <a:t>      Detailed description of the most commonly used ones</a:t>
            </a:r>
          </a:p>
          <a:p>
            <a:pPr>
              <a:buSzPct val="70000"/>
              <a:buBlip>
                <a:blip r:embed="rId2"/>
              </a:buBlip>
              <a:defRPr sz="2200"/>
            </a:pPr>
            <a:r>
              <a:t>  How to ‘call’ them into a *.instr file</a:t>
            </a:r>
          </a:p>
          <a:p>
            <a:pPr>
              <a:buSzPct val="70000"/>
              <a:buBlip>
                <a:blip r:embed="rId2"/>
              </a:buBlip>
              <a:defRPr sz="2200"/>
            </a:pPr>
            <a:r>
              <a:t>  Practical Exercise using sources and monitors</a:t>
            </a:r>
          </a:p>
        </p:txBody>
      </p:sp>
      <p:sp>
        <p:nvSpPr>
          <p:cNvPr id="102" name="IMPORTANT:…"/>
          <p:cNvSpPr txBox="1"/>
          <p:nvPr/>
        </p:nvSpPr>
        <p:spPr>
          <a:xfrm>
            <a:off x="41065" y="3499240"/>
            <a:ext cx="8900729" cy="42094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200"/>
            </a:pPr>
            <a:r>
              <a:t>IMPORTANT:</a:t>
            </a:r>
          </a:p>
          <a:p>
            <a:pPr>
              <a:defRPr sz="2200"/>
            </a:pPr>
            <a:r>
              <a:t>All (and more) of this information can be found in the online pdf component documentation, e.g.</a:t>
            </a:r>
          </a:p>
          <a:p>
            <a:pPr>
              <a:defRPr sz="2200">
                <a:solidFill>
                  <a:srgbClr val="0061FF"/>
                </a:solidFill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http://www.mcstas.org/documentation/manual/mcstas-2.3-components.pdf</a:t>
            </a:r>
          </a:p>
          <a:p>
            <a:pPr>
              <a:defRPr sz="2200"/>
            </a:pPr>
          </a:p>
          <a:p>
            <a:pPr>
              <a:defRPr sz="2200"/>
            </a:pPr>
            <a:r>
              <a:t>- is also distributed with your McStas installation - mcdoc -c</a:t>
            </a:r>
          </a:p>
          <a:p>
            <a:pPr>
              <a:defRPr sz="2200"/>
            </a:pPr>
          </a:p>
          <a:p>
            <a:pPr>
              <a:defRPr sz="2200"/>
            </a:pPr>
            <a:r>
              <a:t>The component documentation along with the “</a:t>
            </a:r>
            <a:r>
              <a:rPr>
                <a:solidFill>
                  <a:srgbClr val="38571A"/>
                </a:solidFill>
              </a:rPr>
              <a:t>mcdoc component_you_are_searching_for</a:t>
            </a:r>
            <a:r>
              <a:t>” command, are your best friends when using McStas </a:t>
            </a:r>
          </a:p>
        </p:txBody>
      </p:sp>
      <p:sp>
        <p:nvSpPr>
          <p:cNvPr id="103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pecial 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Special sources</a:t>
            </a:r>
          </a:p>
        </p:txBody>
      </p:sp>
      <p:sp>
        <p:nvSpPr>
          <p:cNvPr id="2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2" name="Special Sources"/>
          <p:cNvSpPr txBox="1"/>
          <p:nvPr/>
        </p:nvSpPr>
        <p:spPr>
          <a:xfrm>
            <a:off x="4697109" y="1265392"/>
            <a:ext cx="207440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C11A00"/>
                </a:solidFill>
              </a:defRPr>
            </a:lvl1pPr>
          </a:lstStyle>
          <a:p>
            <a:pPr/>
            <a:r>
              <a:t>Special Sources</a:t>
            </a:r>
          </a:p>
        </p:txBody>
      </p:sp>
      <p:sp>
        <p:nvSpPr>
          <p:cNvPr id="263" name="“Feedback” components:…"/>
          <p:cNvSpPr txBox="1"/>
          <p:nvPr/>
        </p:nvSpPr>
        <p:spPr>
          <a:xfrm>
            <a:off x="314721" y="1358825"/>
            <a:ext cx="8182770" cy="567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622" marR="40622" defTabSz="1338130">
              <a:lnSpc>
                <a:spcPct val="93000"/>
              </a:lnSpc>
              <a:spcBef>
                <a:spcPts val="500"/>
              </a:spcBef>
              <a:defRPr u="sng">
                <a:uFill>
                  <a:solidFill>
                    <a:srgbClr val="000000"/>
                  </a:solidFill>
                </a:uFill>
              </a:defRPr>
            </a:pPr>
            <a:r>
              <a:t>“Feedback” components: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Adapt_check.comp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Source_adapt.comp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Source_Optimizer.comp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Monitor_Optimizer.comp</a:t>
            </a:r>
          </a:p>
          <a:p>
            <a:pPr lvl="1" marL="17635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</a:p>
          <a:p>
            <a:pPr marL="40622" marR="40622" defTabSz="1338130">
              <a:lnSpc>
                <a:spcPct val="93000"/>
              </a:lnSpc>
              <a:spcBef>
                <a:spcPts val="500"/>
              </a:spcBef>
              <a:defRPr u="sng">
                <a:uFill>
                  <a:solidFill>
                    <a:srgbClr val="000000"/>
                  </a:solidFill>
                </a:uFill>
              </a:defRPr>
            </a:pPr>
            <a:r>
              <a:t>I/O mechanisms: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</a:t>
            </a:r>
            <a:r>
              <a:rPr b="1"/>
              <a:t>Virtual_mcnp_ss_input.comp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Virtual_tripoli4_input.comp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</a:t>
            </a:r>
            <a:r>
              <a:rPr b="1"/>
              <a:t>Virtual_mcnp_ss_output.comp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Virtual_tripoli4_output.comp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Vitess_input.comp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Vitess_output.comp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MCPL_input.comp (useful for MCNP/McStas coupling 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b="1" sz="1400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*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)</a:t>
            </a:r>
            <a:r>
              <a:t>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MCPL_output.comp (useful for MCNP/McStas coupling 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b="1" sz="1400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*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)</a:t>
            </a:r>
            <a:r>
              <a:t>)</a:t>
            </a:r>
          </a:p>
        </p:txBody>
      </p:sp>
      <p:sp>
        <p:nvSpPr>
          <p:cNvPr id="264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65" name="(*) Kittelmann, et. al (2017) https://arxiv.org/abs/1609.02792"/>
          <p:cNvSpPr txBox="1"/>
          <p:nvPr/>
        </p:nvSpPr>
        <p:spPr>
          <a:xfrm>
            <a:off x="393402" y="7038571"/>
            <a:ext cx="611740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spcBef>
                <a:spcPts val="900"/>
              </a:spcBef>
              <a:defRPr i="0" sz="1400">
                <a:latin typeface="Helvetica"/>
                <a:ea typeface="Helvetica"/>
                <a:cs typeface="Helvetica"/>
                <a:sym typeface="Helvetica"/>
              </a:defRPr>
            </a:pPr>
            <a:r>
              <a:t> (</a:t>
            </a:r>
            <a:r>
              <a:rPr b="1">
                <a:solidFill>
                  <a:srgbClr val="FF4013"/>
                </a:solidFill>
              </a:rPr>
              <a:t>*</a:t>
            </a:r>
            <a:r>
              <a:t>) Kittelmann, et. al (2017)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https://arxiv.org/abs/1609.02792</a:t>
            </a:r>
            <a:r>
              <a:t> </a:t>
            </a: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pecial 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Special sources</a:t>
            </a:r>
          </a:p>
        </p:txBody>
      </p:sp>
      <p:sp>
        <p:nvSpPr>
          <p:cNvPr id="2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9" name="Special Sources"/>
          <p:cNvSpPr txBox="1"/>
          <p:nvPr/>
        </p:nvSpPr>
        <p:spPr>
          <a:xfrm>
            <a:off x="4697109" y="1265392"/>
            <a:ext cx="2074401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C11A00"/>
                </a:solidFill>
              </a:defRPr>
            </a:lvl1pPr>
          </a:lstStyle>
          <a:p>
            <a:pPr/>
            <a:r>
              <a:t>Special Sources</a:t>
            </a:r>
          </a:p>
        </p:txBody>
      </p:sp>
      <p:sp>
        <p:nvSpPr>
          <p:cNvPr id="270" name="“Feedback” components:…"/>
          <p:cNvSpPr txBox="1"/>
          <p:nvPr/>
        </p:nvSpPr>
        <p:spPr>
          <a:xfrm>
            <a:off x="314721" y="1358825"/>
            <a:ext cx="8182770" cy="5674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40622" marR="40622" defTabSz="1338130">
              <a:lnSpc>
                <a:spcPct val="93000"/>
              </a:lnSpc>
              <a:spcBef>
                <a:spcPts val="500"/>
              </a:spcBef>
              <a:defRPr u="sng">
                <a:uFill>
                  <a:solidFill>
                    <a:srgbClr val="000000"/>
                  </a:solidFill>
                </a:uFill>
              </a:defRPr>
            </a:pPr>
            <a:r>
              <a:t>“Feedback” components: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Adapt_check.comp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Source_adapt.comp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Source_Optimizer.comp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Monitor_Optimizer.comp</a:t>
            </a:r>
          </a:p>
          <a:p>
            <a:pPr lvl="1" marL="17635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</a:p>
          <a:p>
            <a:pPr marL="40622" marR="40622" defTabSz="1338130">
              <a:lnSpc>
                <a:spcPct val="93000"/>
              </a:lnSpc>
              <a:spcBef>
                <a:spcPts val="500"/>
              </a:spcBef>
              <a:defRPr u="sng">
                <a:uFill>
                  <a:solidFill>
                    <a:srgbClr val="000000"/>
                  </a:solidFill>
                </a:uFill>
              </a:defRPr>
            </a:pPr>
            <a:r>
              <a:t>I/O mechanisms: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</a:t>
            </a:r>
            <a:r>
              <a:rPr b="1"/>
              <a:t>Virtual_mcnp_ss_input.comp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Virtual_tripoli4_input.comp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</a:t>
            </a:r>
            <a:r>
              <a:rPr b="1"/>
              <a:t>Virtual_mcnp_ss_output.comp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Virtual_tripoli4_output.comp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Vitess_input.comp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Vitess_output.comp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MCPL_input.comp (useful for MCNP/McStas coupling 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b="1" sz="1400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*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)</a:t>
            </a:r>
            <a:r>
              <a:t>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MCPL_output.comp (useful for MCNP/McStas coupling 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b="1" sz="1400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rPr>
              <a:t>*</a:t>
            </a:r>
            <a:r>
              <a:rPr sz="1400">
                <a:latin typeface="Helvetica"/>
                <a:ea typeface="Helvetica"/>
                <a:cs typeface="Helvetica"/>
                <a:sym typeface="Helvetica"/>
              </a:rPr>
              <a:t>)</a:t>
            </a:r>
            <a:r>
              <a:t>)</a:t>
            </a:r>
          </a:p>
        </p:txBody>
      </p:sp>
      <p:sp>
        <p:nvSpPr>
          <p:cNvPr id="271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72" name="(*) Kittelmann, et. al (2017) https://arxiv.org/abs/1609.02792"/>
          <p:cNvSpPr txBox="1"/>
          <p:nvPr/>
        </p:nvSpPr>
        <p:spPr>
          <a:xfrm>
            <a:off x="393402" y="7038571"/>
            <a:ext cx="611740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spcBef>
                <a:spcPts val="900"/>
              </a:spcBef>
              <a:defRPr i="0" sz="1400">
                <a:latin typeface="+mn-lt"/>
                <a:ea typeface="+mn-ea"/>
                <a:cs typeface="+mn-cs"/>
                <a:sym typeface="Helvetica Neue"/>
              </a:defRPr>
            </a:pPr>
            <a:r>
              <a:t> (</a:t>
            </a:r>
            <a:r>
              <a:rPr b="1">
                <a:solidFill>
                  <a:srgbClr val="FF4013"/>
                </a:solidFill>
              </a:rPr>
              <a:t>*</a:t>
            </a:r>
            <a:r>
              <a:t>) Kittelmann, et. al (2017)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https://arxiv.org/abs/1609.02792</a:t>
            </a:r>
            <a:r>
              <a:t> </a:t>
            </a:r>
            <a:endParaRPr sz="12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3" name="Need more practical info on that?…"/>
          <p:cNvSpPr txBox="1"/>
          <p:nvPr/>
        </p:nvSpPr>
        <p:spPr>
          <a:xfrm>
            <a:off x="869" y="2988239"/>
            <a:ext cx="10061266" cy="828041"/>
          </a:xfrm>
          <a:prstGeom prst="rect">
            <a:avLst/>
          </a:prstGeom>
          <a:solidFill>
            <a:srgbClr val="FFFB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E32400"/>
                </a:solidFill>
              </a:defRPr>
            </a:pPr>
            <a:r>
              <a:t>Need more practical info on that? </a:t>
            </a:r>
          </a:p>
          <a:p>
            <a:pPr>
              <a:defRPr b="1" sz="2400">
                <a:solidFill>
                  <a:srgbClr val="E32400"/>
                </a:solidFill>
              </a:defRPr>
            </a:pPr>
            <a:r>
              <a:t>Ask the instructors (could say something on friday)</a:t>
            </a:r>
          </a:p>
        </p:txBody>
      </p:sp>
      <p:pic>
        <p:nvPicPr>
          <p:cNvPr id="274" name="Line" descr="Line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365717">
            <a:off x="5695144" y="3353778"/>
            <a:ext cx="1698474" cy="2806098"/>
          </a:xfrm>
          <a:prstGeom prst="rect">
            <a:avLst/>
          </a:prstGeom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Moni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Monitors</a:t>
            </a:r>
          </a:p>
        </p:txBody>
      </p:sp>
      <p:sp>
        <p:nvSpPr>
          <p:cNvPr id="27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79" name="droppedImage.pdf" descr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4990" y="1405214"/>
            <a:ext cx="7298900" cy="5487964"/>
          </a:xfrm>
          <a:prstGeom prst="rect">
            <a:avLst/>
          </a:prstGeom>
        </p:spPr>
      </p:pic>
      <p:sp>
        <p:nvSpPr>
          <p:cNvPr id="280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Moni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Monitors</a:t>
            </a:r>
          </a:p>
        </p:txBody>
      </p:sp>
      <p:sp>
        <p:nvSpPr>
          <p:cNvPr id="28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85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86" name="Semantics"/>
          <p:cNvSpPr txBox="1"/>
          <p:nvPr/>
        </p:nvSpPr>
        <p:spPr>
          <a:xfrm>
            <a:off x="281168" y="1155160"/>
            <a:ext cx="1415644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B51A00"/>
                </a:solidFill>
              </a:defRPr>
            </a:lvl1pPr>
          </a:lstStyle>
          <a:p>
            <a:pPr/>
            <a:r>
              <a:t>Semantics</a:t>
            </a:r>
          </a:p>
        </p:txBody>
      </p:sp>
      <p:sp>
        <p:nvSpPr>
          <p:cNvPr id="287" name="In reality:…"/>
          <p:cNvSpPr txBox="1"/>
          <p:nvPr/>
        </p:nvSpPr>
        <p:spPr>
          <a:xfrm>
            <a:off x="128724" y="2829166"/>
            <a:ext cx="8508749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71000"/>
              <a:buBlip>
                <a:blip r:embed="rId2"/>
              </a:buBlip>
            </a:pPr>
            <a:r>
              <a:t>  In reality:</a:t>
            </a:r>
          </a:p>
          <a:p>
            <a:pPr lvl="2" marL="685800" indent="0">
              <a:buSzPct val="80000"/>
              <a:buBlip>
                <a:blip r:embed="rId2"/>
              </a:buBlip>
            </a:pPr>
            <a:r>
              <a:t>  Monitor: intensity probe of the beam; transparent to neutrons; has efficiency &lt;1%</a:t>
            </a:r>
          </a:p>
          <a:p>
            <a:pPr lvl="2" marL="685800" indent="0">
              <a:buSzPct val="80000"/>
              <a:buBlip>
                <a:blip r:embed="rId2"/>
              </a:buBlip>
            </a:pPr>
            <a:r>
              <a:t>  Detector:  should detect each and every neutron; as high efficiency as possible.</a:t>
            </a:r>
          </a:p>
          <a:p>
            <a:pPr lvl="1" marL="342900" indent="0">
              <a:buSzPct val="171000"/>
              <a:buBlip>
                <a:blip r:embed="rId2"/>
              </a:buBlip>
            </a:pPr>
          </a:p>
          <a:p>
            <a:pPr/>
          </a:p>
          <a:p>
            <a:pPr>
              <a:buSzPct val="171000"/>
              <a:buBlip>
                <a:blip r:embed="rId2"/>
              </a:buBlip>
            </a:pPr>
            <a:r>
              <a:t>  In McStas:</a:t>
            </a:r>
          </a:p>
          <a:p>
            <a:pPr lvl="2" marL="914400" indent="0">
              <a:buSzPct val="80000"/>
              <a:buBlip>
                <a:blip r:embed="rId2"/>
              </a:buBlip>
            </a:pPr>
            <a:r>
              <a:t>  In simulations we can program monitors and detectors to behave any way we like. We refer to both of those indistinguishably as ‘monitors’.</a:t>
            </a:r>
          </a:p>
          <a:p>
            <a:pPr/>
          </a:p>
          <a:p>
            <a:pPr lvl="3" indent="685800"/>
            <a:r>
              <a:t>    (With exception of PSD_Detector that models a “physical” He</a:t>
            </a:r>
            <a:r>
              <a:rPr baseline="31999"/>
              <a:t>3</a:t>
            </a:r>
            <a:r>
              <a:t> detector)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L_moni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L_monitor</a:t>
            </a:r>
          </a:p>
        </p:txBody>
      </p:sp>
      <p:sp>
        <p:nvSpPr>
          <p:cNvPr id="29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92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293" name="L_monitor.comp"/>
          <p:cNvSpPr txBox="1"/>
          <p:nvPr/>
        </p:nvSpPr>
        <p:spPr>
          <a:xfrm>
            <a:off x="869" y="1304732"/>
            <a:ext cx="24587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L_monitor.comp</a:t>
            </a:r>
          </a:p>
        </p:txBody>
      </p:sp>
      <p:pic>
        <p:nvPicPr>
          <p:cNvPr id="294" name="Screen Shot 2016-02-02 at 10.03.04 AM.png" descr="Screen Shot 2016-02-02 at 10.03.0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104" y="1703052"/>
            <a:ext cx="5886283" cy="3924190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1-D wavelength sensitive monitor"/>
          <p:cNvSpPr txBox="1"/>
          <p:nvPr/>
        </p:nvSpPr>
        <p:spPr>
          <a:xfrm>
            <a:off x="5778966" y="1304732"/>
            <a:ext cx="3451302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1-D wavelength sensitive monitor</a:t>
            </a:r>
          </a:p>
        </p:txBody>
      </p:sp>
      <p:sp>
        <p:nvSpPr>
          <p:cNvPr id="296" name="Example:…"/>
          <p:cNvSpPr txBox="1"/>
          <p:nvPr/>
        </p:nvSpPr>
        <p:spPr>
          <a:xfrm>
            <a:off x="136864" y="5882952"/>
            <a:ext cx="8861389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t>Example: </a:t>
            </a: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my_L_monitor </a:t>
            </a:r>
            <a:r>
              <a:rPr>
                <a:solidFill>
                  <a:srgbClr val="38571A"/>
                </a:solidFill>
              </a:rPr>
              <a:t>= L_monitor(</a:t>
            </a:r>
            <a:r>
              <a:rPr>
                <a:solidFill>
                  <a:srgbClr val="0061FF"/>
                </a:solidFill>
              </a:rPr>
              <a:t>xmin=-0.1, xmax=0.1, ymin=-0.1,   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     ymax=0.1, nL=20, filename="Output.L", 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       Lmin=2, Lmax=10</a:t>
            </a:r>
            <a:r>
              <a:rPr>
                <a:solidFill>
                  <a:srgbClr val="38571A"/>
                </a:solidFill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L_moni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L_monitor</a:t>
            </a:r>
          </a:p>
        </p:txBody>
      </p:sp>
      <p:sp>
        <p:nvSpPr>
          <p:cNvPr id="299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0" name="droppedImage.pdf" descr="dropped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531721"/>
            <a:ext cx="8664687" cy="5940377"/>
          </a:xfrm>
          <a:prstGeom prst="rect">
            <a:avLst/>
          </a:prstGeom>
        </p:spPr>
      </p:pic>
      <p:sp>
        <p:nvSpPr>
          <p:cNvPr id="3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2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03" name="L_monitor.comp"/>
          <p:cNvSpPr txBox="1"/>
          <p:nvPr/>
        </p:nvSpPr>
        <p:spPr>
          <a:xfrm>
            <a:off x="869" y="1304732"/>
            <a:ext cx="24587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L_monitor.comp</a:t>
            </a:r>
          </a:p>
        </p:txBody>
      </p:sp>
      <p:sp>
        <p:nvSpPr>
          <p:cNvPr id="304" name="1-D wavelength sensitive monitor"/>
          <p:cNvSpPr txBox="1"/>
          <p:nvPr/>
        </p:nvSpPr>
        <p:spPr>
          <a:xfrm>
            <a:off x="5778966" y="1304732"/>
            <a:ext cx="3451302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1-D wavelength sensitive monitor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L_moni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L_monitor</a:t>
            </a:r>
          </a:p>
        </p:txBody>
      </p:sp>
      <p:sp>
        <p:nvSpPr>
          <p:cNvPr id="307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8" name="droppedImage.pdf" descr="dropped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531721"/>
            <a:ext cx="8664687" cy="5940377"/>
          </a:xfrm>
          <a:prstGeom prst="rect">
            <a:avLst/>
          </a:prstGeom>
        </p:spPr>
      </p:pic>
      <p:sp>
        <p:nvSpPr>
          <p:cNvPr id="309" name="Slide Number"/>
          <p:cNvSpPr txBox="1"/>
          <p:nvPr>
            <p:ph type="sldNum" sz="quarter" idx="2"/>
          </p:nvPr>
        </p:nvSpPr>
        <p:spPr>
          <a:xfrm>
            <a:off x="-288504" y="7211439"/>
            <a:ext cx="356904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310" name="Sources and Monitors"/>
          <p:cNvSpPr txBox="1"/>
          <p:nvPr/>
        </p:nvSpPr>
        <p:spPr>
          <a:xfrm>
            <a:off x="1214468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11" name="L_monitor.comp"/>
          <p:cNvSpPr txBox="1"/>
          <p:nvPr/>
        </p:nvSpPr>
        <p:spPr>
          <a:xfrm>
            <a:off x="869" y="1304732"/>
            <a:ext cx="24587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L_monitor.comp</a:t>
            </a:r>
          </a:p>
        </p:txBody>
      </p:sp>
      <p:sp>
        <p:nvSpPr>
          <p:cNvPr id="312" name="1-D wavelength sensitive monitor"/>
          <p:cNvSpPr txBox="1"/>
          <p:nvPr/>
        </p:nvSpPr>
        <p:spPr>
          <a:xfrm>
            <a:off x="2327665" y="1304732"/>
            <a:ext cx="3451302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1-D wavelength sensitive monitor</a:t>
            </a:r>
          </a:p>
        </p:txBody>
      </p:sp>
      <p:sp>
        <p:nvSpPr>
          <p:cNvPr id="313" name="Oval"/>
          <p:cNvSpPr/>
          <p:nvPr/>
        </p:nvSpPr>
        <p:spPr>
          <a:xfrm>
            <a:off x="1282836" y="1995363"/>
            <a:ext cx="6392991" cy="812877"/>
          </a:xfrm>
          <a:prstGeom prst="ellips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14" name="Line"/>
          <p:cNvSpPr/>
          <p:nvPr/>
        </p:nvSpPr>
        <p:spPr>
          <a:xfrm flipV="1">
            <a:off x="2297124" y="2536806"/>
            <a:ext cx="1" cy="2282317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15" name="“Intensity” n/s"/>
          <p:cNvSpPr txBox="1"/>
          <p:nvPr/>
        </p:nvSpPr>
        <p:spPr>
          <a:xfrm>
            <a:off x="1330548" y="4855433"/>
            <a:ext cx="146705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“Intensity” n/s</a:t>
            </a:r>
          </a:p>
        </p:txBody>
      </p:sp>
      <p:sp>
        <p:nvSpPr>
          <p:cNvPr id="316" name="Line"/>
          <p:cNvSpPr/>
          <p:nvPr/>
        </p:nvSpPr>
        <p:spPr>
          <a:xfrm flipV="1">
            <a:off x="3437135" y="2536806"/>
            <a:ext cx="1" cy="1798980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17" name="Statistical RMS variance on intensity"/>
          <p:cNvSpPr txBox="1"/>
          <p:nvPr/>
        </p:nvSpPr>
        <p:spPr>
          <a:xfrm>
            <a:off x="2499900" y="4326603"/>
            <a:ext cx="379877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Statistical RMS variance on intensity</a:t>
            </a:r>
          </a:p>
        </p:txBody>
      </p:sp>
      <p:sp>
        <p:nvSpPr>
          <p:cNvPr id="318" name="Line"/>
          <p:cNvSpPr/>
          <p:nvPr/>
        </p:nvSpPr>
        <p:spPr>
          <a:xfrm flipV="1">
            <a:off x="4714837" y="2536806"/>
            <a:ext cx="1" cy="1440503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19" name="# neutron rays / events recorded"/>
          <p:cNvSpPr txBox="1"/>
          <p:nvPr/>
        </p:nvSpPr>
        <p:spPr>
          <a:xfrm>
            <a:off x="4321047" y="3985124"/>
            <a:ext cx="33733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# neutron rays / events recorded</a:t>
            </a:r>
          </a:p>
        </p:txBody>
      </p:sp>
      <p:sp>
        <p:nvSpPr>
          <p:cNvPr id="320" name="Line"/>
          <p:cNvSpPr/>
          <p:nvPr/>
        </p:nvSpPr>
        <p:spPr>
          <a:xfrm flipV="1">
            <a:off x="6287591" y="2536806"/>
            <a:ext cx="1" cy="630239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1" name="Signal stats, mean &amp; spread wl"/>
          <p:cNvSpPr txBox="1"/>
          <p:nvPr/>
        </p:nvSpPr>
        <p:spPr>
          <a:xfrm>
            <a:off x="5347198" y="3143270"/>
            <a:ext cx="330248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Signal stats, mean &amp; spread wl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L_moni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L_monitor</a:t>
            </a:r>
          </a:p>
        </p:txBody>
      </p:sp>
      <p:sp>
        <p:nvSpPr>
          <p:cNvPr id="3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5" name="droppedImage.pdf" descr="dropped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701" y="1531721"/>
            <a:ext cx="8664687" cy="5940377"/>
          </a:xfrm>
          <a:prstGeom prst="rect">
            <a:avLst/>
          </a:prstGeom>
        </p:spPr>
      </p:pic>
      <p:sp>
        <p:nvSpPr>
          <p:cNvPr id="326" name="Slide Number"/>
          <p:cNvSpPr txBox="1"/>
          <p:nvPr>
            <p:ph type="sldNum" sz="quarter" idx="2"/>
          </p:nvPr>
        </p:nvSpPr>
        <p:spPr>
          <a:xfrm>
            <a:off x="-288504" y="7211439"/>
            <a:ext cx="356904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327" name="Sources and Monitors"/>
          <p:cNvSpPr txBox="1"/>
          <p:nvPr/>
        </p:nvSpPr>
        <p:spPr>
          <a:xfrm>
            <a:off x="1214468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28" name="L_monitor.comp"/>
          <p:cNvSpPr txBox="1"/>
          <p:nvPr/>
        </p:nvSpPr>
        <p:spPr>
          <a:xfrm>
            <a:off x="869" y="1304732"/>
            <a:ext cx="24587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L_monitor.comp</a:t>
            </a:r>
          </a:p>
        </p:txBody>
      </p:sp>
      <p:sp>
        <p:nvSpPr>
          <p:cNvPr id="329" name="1-D wavelength sensitive monitor"/>
          <p:cNvSpPr txBox="1"/>
          <p:nvPr/>
        </p:nvSpPr>
        <p:spPr>
          <a:xfrm>
            <a:off x="2327665" y="1304732"/>
            <a:ext cx="3451302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1-D wavelength sensitive monitor</a:t>
            </a:r>
          </a:p>
        </p:txBody>
      </p:sp>
      <p:sp>
        <p:nvSpPr>
          <p:cNvPr id="330" name="Oval"/>
          <p:cNvSpPr/>
          <p:nvPr/>
        </p:nvSpPr>
        <p:spPr>
          <a:xfrm>
            <a:off x="1282836" y="1995363"/>
            <a:ext cx="6392991" cy="812877"/>
          </a:xfrm>
          <a:prstGeom prst="ellipse">
            <a:avLst/>
          </a:prstGeom>
          <a:ln w="254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31" name="Line"/>
          <p:cNvSpPr/>
          <p:nvPr/>
        </p:nvSpPr>
        <p:spPr>
          <a:xfrm flipV="1">
            <a:off x="2297124" y="2536806"/>
            <a:ext cx="1" cy="2282317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2" name="“Intensity” n/s"/>
          <p:cNvSpPr txBox="1"/>
          <p:nvPr/>
        </p:nvSpPr>
        <p:spPr>
          <a:xfrm>
            <a:off x="1330548" y="4855433"/>
            <a:ext cx="146705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“Intensity” n/s</a:t>
            </a:r>
          </a:p>
        </p:txBody>
      </p:sp>
      <p:sp>
        <p:nvSpPr>
          <p:cNvPr id="333" name="Line"/>
          <p:cNvSpPr/>
          <p:nvPr/>
        </p:nvSpPr>
        <p:spPr>
          <a:xfrm flipV="1">
            <a:off x="3437135" y="2536806"/>
            <a:ext cx="1" cy="1798980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4" name="Statistical RMS variance on intensity"/>
          <p:cNvSpPr txBox="1"/>
          <p:nvPr/>
        </p:nvSpPr>
        <p:spPr>
          <a:xfrm>
            <a:off x="2499900" y="4326603"/>
            <a:ext cx="379877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Statistical RMS variance on intensity</a:t>
            </a:r>
          </a:p>
        </p:txBody>
      </p:sp>
      <p:sp>
        <p:nvSpPr>
          <p:cNvPr id="335" name="Line"/>
          <p:cNvSpPr/>
          <p:nvPr/>
        </p:nvSpPr>
        <p:spPr>
          <a:xfrm flipV="1">
            <a:off x="4714837" y="2536806"/>
            <a:ext cx="1" cy="1440503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6" name="# neutron rays / events recorded"/>
          <p:cNvSpPr txBox="1"/>
          <p:nvPr/>
        </p:nvSpPr>
        <p:spPr>
          <a:xfrm>
            <a:off x="4321047" y="3985124"/>
            <a:ext cx="33733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# neutron rays / events recorded</a:t>
            </a:r>
          </a:p>
        </p:txBody>
      </p:sp>
      <p:sp>
        <p:nvSpPr>
          <p:cNvPr id="337" name="Line"/>
          <p:cNvSpPr/>
          <p:nvPr/>
        </p:nvSpPr>
        <p:spPr>
          <a:xfrm flipV="1">
            <a:off x="6287591" y="2536806"/>
            <a:ext cx="1" cy="630239"/>
          </a:xfrm>
          <a:prstGeom prst="line">
            <a:avLst/>
          </a:prstGeom>
          <a:ln w="25400">
            <a:solidFill>
              <a:srgbClr val="FF31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38" name="Signal stats, mean &amp; spread wl"/>
          <p:cNvSpPr txBox="1"/>
          <p:nvPr/>
        </p:nvSpPr>
        <p:spPr>
          <a:xfrm>
            <a:off x="5347198" y="3143270"/>
            <a:ext cx="330248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FF2700"/>
                </a:solidFill>
              </a:defRPr>
            </a:lvl1pPr>
          </a:lstStyle>
          <a:p>
            <a:pPr/>
            <a:r>
              <a:t>Signal stats, mean &amp; spread wl </a:t>
            </a:r>
          </a:p>
        </p:txBody>
      </p:sp>
      <p:sp>
        <p:nvSpPr>
          <p:cNvPr id="339" name="Oval"/>
          <p:cNvSpPr/>
          <p:nvPr/>
        </p:nvSpPr>
        <p:spPr>
          <a:xfrm>
            <a:off x="1142146" y="3512332"/>
            <a:ext cx="7162627" cy="2142363"/>
          </a:xfrm>
          <a:prstGeom prst="ellipse">
            <a:avLst/>
          </a:prstGeom>
          <a:ln w="25400">
            <a:solidFill>
              <a:srgbClr val="00F9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40" name="Line"/>
          <p:cNvSpPr/>
          <p:nvPr/>
        </p:nvSpPr>
        <p:spPr>
          <a:xfrm flipV="1">
            <a:off x="4294838" y="5477780"/>
            <a:ext cx="1" cy="630239"/>
          </a:xfrm>
          <a:prstGeom prst="line">
            <a:avLst/>
          </a:prstGeom>
          <a:ln w="25400">
            <a:solidFill>
              <a:srgbClr val="00F601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41" name="Same info available “pr. bin”"/>
          <p:cNvSpPr txBox="1"/>
          <p:nvPr/>
        </p:nvSpPr>
        <p:spPr>
          <a:xfrm>
            <a:off x="660484" y="6187023"/>
            <a:ext cx="289626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>
                <a:solidFill>
                  <a:srgbClr val="00F600"/>
                </a:solidFill>
              </a:defRPr>
            </a:lvl1pPr>
          </a:lstStyle>
          <a:p>
            <a:pPr/>
            <a:r>
              <a:t>Same info available “pr. bin”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SD_moni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PSD_monitor</a:t>
            </a:r>
          </a:p>
        </p:txBody>
      </p:sp>
      <p:sp>
        <p:nvSpPr>
          <p:cNvPr id="3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6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47" name="PSD_monitor.comp"/>
          <p:cNvSpPr txBox="1"/>
          <p:nvPr/>
        </p:nvSpPr>
        <p:spPr>
          <a:xfrm>
            <a:off x="869" y="1304732"/>
            <a:ext cx="24587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PSD_monitor.comp</a:t>
            </a:r>
          </a:p>
        </p:txBody>
      </p:sp>
      <p:sp>
        <p:nvSpPr>
          <p:cNvPr id="348" name="2-D position sensitive monitor"/>
          <p:cNvSpPr txBox="1"/>
          <p:nvPr/>
        </p:nvSpPr>
        <p:spPr>
          <a:xfrm>
            <a:off x="5778966" y="1304732"/>
            <a:ext cx="3096515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2-D position sensitive monitor</a:t>
            </a:r>
          </a:p>
        </p:txBody>
      </p:sp>
      <p:pic>
        <p:nvPicPr>
          <p:cNvPr id="349" name="Screen Shot 2016-02-02 at 10.57.47 AM.png" descr="Screen Shot 2016-02-02 at 10.57.47 AM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4104" y="1703052"/>
            <a:ext cx="5881366" cy="3924190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Example:…"/>
          <p:cNvSpPr txBox="1"/>
          <p:nvPr/>
        </p:nvSpPr>
        <p:spPr>
          <a:xfrm>
            <a:off x="64254" y="6030478"/>
            <a:ext cx="9067925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t>Example: </a:t>
            </a: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my_PSD_monitor = </a:t>
            </a:r>
            <a:r>
              <a:rPr>
                <a:solidFill>
                  <a:srgbClr val="38571A"/>
                </a:solidFill>
              </a:rPr>
              <a:t>PSD_monitor</a:t>
            </a:r>
            <a:r>
              <a:t>(</a:t>
            </a:r>
            <a:r>
              <a:rPr>
                <a:solidFill>
                  <a:srgbClr val="0061FF"/>
                </a:solidFill>
              </a:rPr>
              <a:t>xmin=-0.1, xmax=0.1, ymin=-0.1                 </a:t>
            </a:r>
            <a:endParaRPr>
              <a:solidFill>
                <a:srgbClr val="0061FF"/>
              </a:solidFill>
            </a:endParaRPr>
          </a:p>
          <a:p>
            <a:pPr lvl="8" indent="1828800"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ymax=0.1, nx=90, ny=90, </a:t>
            </a:r>
            <a:endParaRPr>
              <a:solidFill>
                <a:srgbClr val="0061FF"/>
              </a:solidFill>
            </a:endParaRPr>
          </a:p>
          <a:p>
            <a:pPr lvl="8" indent="1828800"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filename="Output.psd"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SD_moni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PSD_monitor</a:t>
            </a:r>
          </a:p>
        </p:txBody>
      </p:sp>
      <p:sp>
        <p:nvSpPr>
          <p:cNvPr id="35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5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56" name="PSD_monitor.comp"/>
          <p:cNvSpPr txBox="1"/>
          <p:nvPr/>
        </p:nvSpPr>
        <p:spPr>
          <a:xfrm>
            <a:off x="869" y="1304732"/>
            <a:ext cx="24587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PSD_monitor.comp</a:t>
            </a:r>
          </a:p>
        </p:txBody>
      </p:sp>
      <p:sp>
        <p:nvSpPr>
          <p:cNvPr id="357" name="2-D position sensitive monitor"/>
          <p:cNvSpPr txBox="1"/>
          <p:nvPr/>
        </p:nvSpPr>
        <p:spPr>
          <a:xfrm>
            <a:off x="5778966" y="1304732"/>
            <a:ext cx="3096515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2-D position sensitive monitor</a:t>
            </a:r>
          </a:p>
        </p:txBody>
      </p:sp>
      <p:sp>
        <p:nvSpPr>
          <p:cNvPr id="358" name="Example:…"/>
          <p:cNvSpPr txBox="1"/>
          <p:nvPr/>
        </p:nvSpPr>
        <p:spPr>
          <a:xfrm>
            <a:off x="64254" y="6030478"/>
            <a:ext cx="9067925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t>Example: </a:t>
            </a: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my_PSD_monitor = </a:t>
            </a:r>
            <a:r>
              <a:rPr>
                <a:solidFill>
                  <a:srgbClr val="38571A"/>
                </a:solidFill>
              </a:rPr>
              <a:t>PSD_monitor</a:t>
            </a:r>
            <a:r>
              <a:t>(</a:t>
            </a:r>
            <a:r>
              <a:rPr>
                <a:solidFill>
                  <a:srgbClr val="0061FF"/>
                </a:solidFill>
              </a:rPr>
              <a:t>xmin=-0.1, xmax=0.1, ymin=-0.1                 </a:t>
            </a:r>
            <a:endParaRPr>
              <a:solidFill>
                <a:srgbClr val="0061FF"/>
              </a:solidFill>
            </a:endParaRPr>
          </a:p>
          <a:p>
            <a:pPr lvl="8" indent="1828800"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ymax=0.1, nx=90, ny=90, </a:t>
            </a:r>
            <a:endParaRPr>
              <a:solidFill>
                <a:srgbClr val="0061FF"/>
              </a:solidFill>
            </a:endParaRPr>
          </a:p>
          <a:p>
            <a:pPr lvl="8" indent="1828800"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filename="Output.psd"</a:t>
            </a:r>
            <a:r>
              <a:t>)</a:t>
            </a:r>
          </a:p>
        </p:txBody>
      </p:sp>
      <p:pic>
        <p:nvPicPr>
          <p:cNvPr id="359" name="droppedImage.pdf" descr="dropped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350" y="1516475"/>
            <a:ext cx="8959739" cy="596004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06" name="Mathematica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Mathematical: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Source_simple.comp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Source_div.comp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 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Pulsed sources: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ESS_moderator.comp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SNS_source.comp (</a:t>
            </a:r>
            <a:r>
              <a:rPr b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ISIS_moderator.comp (</a:t>
            </a:r>
            <a:r>
              <a:rPr b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8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09" name="(*) contributed (can be found in /mcstas/installation/folder/contrib )"/>
          <p:cNvSpPr txBox="1"/>
          <p:nvPr/>
        </p:nvSpPr>
        <p:spPr>
          <a:xfrm>
            <a:off x="1199243" y="6807448"/>
            <a:ext cx="570560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b="1"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rPr b="1"/>
              <a:t>contrib</a:t>
            </a:r>
            <a:r>
              <a:t> )</a:t>
            </a:r>
          </a:p>
        </p:txBody>
      </p:sp>
      <p:sp>
        <p:nvSpPr>
          <p:cNvPr id="110" name="Reactors :…"/>
          <p:cNvSpPr txBox="1"/>
          <p:nvPr/>
        </p:nvSpPr>
        <p:spPr>
          <a:xfrm>
            <a:off x="3825837" y="2965897"/>
            <a:ext cx="4071716" cy="25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 Reactors :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Source_Maxwell_3.comp    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Source_gen4.comp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Source_multi_surfaces.comp (</a:t>
            </a:r>
            <a:r>
              <a:rPr b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More moni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monitors</a:t>
            </a:r>
          </a:p>
        </p:txBody>
      </p:sp>
      <p:sp>
        <p:nvSpPr>
          <p:cNvPr id="3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3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64" name="More Monitors"/>
          <p:cNvSpPr txBox="1"/>
          <p:nvPr/>
        </p:nvSpPr>
        <p:spPr>
          <a:xfrm>
            <a:off x="4697109" y="1255557"/>
            <a:ext cx="201646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C11A00"/>
                </a:solidFill>
              </a:defRPr>
            </a:lvl1pPr>
          </a:lstStyle>
          <a:p>
            <a:pPr/>
            <a:r>
              <a:t>More Monitors</a:t>
            </a:r>
          </a:p>
        </p:txBody>
      </p:sp>
      <p:sp>
        <p:nvSpPr>
          <p:cNvPr id="365" name="TOF_monitor.comp…"/>
          <p:cNvSpPr txBox="1"/>
          <p:nvPr/>
        </p:nvSpPr>
        <p:spPr>
          <a:xfrm>
            <a:off x="285216" y="1339155"/>
            <a:ext cx="7710687" cy="6597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TOF_monitor.comp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E_monitor.comp  (1-D energy sensitive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Res_monitor.comp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TOFLambda_monitor.comp (2-D TOF vs. wavelength monitor)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Divergence_monitor.comp (2-D divergence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EPSD_monitor.comp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DivPos_monitor.comp (2-D divergence and position monitor)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Brilliance_monitor.comp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DivLambda_monitor.comp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Hdiv_monitor.comp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PSDlin_monitor.comp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PSD_monitor_4PI.comp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Monitor_Sqw.comp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Pol_monitor.comp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.......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Monitor_nD</a:t>
            </a:r>
          </a:p>
          <a:p>
            <a:pPr lvl="1" marL="40622" marR="40622" indent="0" defTabSz="1338130">
              <a:lnSpc>
                <a:spcPct val="93000"/>
              </a:lnSpc>
              <a:spcBef>
                <a:spcPts val="500"/>
              </a:spcBef>
              <a:defRPr>
                <a:uFill>
                  <a:solidFill>
                    <a:srgbClr val="000000"/>
                  </a:solidFill>
                </a:u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More moni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monitors</a:t>
            </a:r>
          </a:p>
        </p:txBody>
      </p:sp>
      <p:sp>
        <p:nvSpPr>
          <p:cNvPr id="3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9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70" name="TOF_monitor.comp…"/>
          <p:cNvSpPr txBox="1"/>
          <p:nvPr/>
        </p:nvSpPr>
        <p:spPr>
          <a:xfrm>
            <a:off x="285216" y="1339155"/>
            <a:ext cx="7710687" cy="6597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TOF_monitor.comp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E_monitor.comp  (1-D energy sensitive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Res_monitor.comp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TOFLambda_monitor.comp (2-D TOF vs. wavelength monitor)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Divergence_monitor.comp (2-D divergence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EPSD_monitor.comp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DivPos_monitor.comp (2-D divergence and position monitor)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Brilliance_monitor.comp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DivLambda_monitor.comp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Hdiv_monitor.comp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PSDlin_monitor.comp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PSD_monitor_4PI.comp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Monitor_Sqw.comp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Pol_monitor.comp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.......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2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Monitor_nD</a:t>
            </a:r>
          </a:p>
          <a:p>
            <a:pPr lvl="1" marL="40622" marR="40622" indent="0" defTabSz="1338130">
              <a:lnSpc>
                <a:spcPct val="93000"/>
              </a:lnSpc>
              <a:spcBef>
                <a:spcPts val="500"/>
              </a:spcBef>
              <a:defRPr>
                <a:uFill>
                  <a:solidFill>
                    <a:srgbClr val="000000"/>
                  </a:solidFill>
                </a:uFill>
              </a:defRPr>
            </a:pPr>
          </a:p>
        </p:txBody>
      </p:sp>
      <p:sp>
        <p:nvSpPr>
          <p:cNvPr id="371" name="More Monitors"/>
          <p:cNvSpPr txBox="1"/>
          <p:nvPr/>
        </p:nvSpPr>
        <p:spPr>
          <a:xfrm>
            <a:off x="4697109" y="1255557"/>
            <a:ext cx="201646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C11A00"/>
                </a:solidFill>
              </a:defRPr>
            </a:lvl1pPr>
          </a:lstStyle>
          <a:p>
            <a:pPr/>
            <a:r>
              <a:t>More Monitors</a:t>
            </a:r>
          </a:p>
        </p:txBody>
      </p:sp>
      <p:pic>
        <p:nvPicPr>
          <p:cNvPr id="372" name="Oval" descr="Oval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075" y="2304858"/>
            <a:ext cx="3440169" cy="341747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73" name="Oval" descr="Oval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3157" y="2672041"/>
            <a:ext cx="3233256" cy="341748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74" name="Oval" descr="Oval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6426" y="3872923"/>
            <a:ext cx="3036553" cy="410593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75" name="Oval" descr="Oval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2333" y="3216433"/>
            <a:ext cx="2918533" cy="459768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76" name="Oval" descr="Oval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73323" y="5136728"/>
            <a:ext cx="3252925" cy="390923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Rounded Rectangle" descr="Rounded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7879" y="6691523"/>
            <a:ext cx="1561295" cy="577789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sp>
        <p:nvSpPr>
          <p:cNvPr id="379" name="More moni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More monitors</a:t>
            </a:r>
          </a:p>
        </p:txBody>
      </p:sp>
      <p:sp>
        <p:nvSpPr>
          <p:cNvPr id="3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1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382" name="TOF_monitor.comp…"/>
          <p:cNvSpPr txBox="1"/>
          <p:nvPr/>
        </p:nvSpPr>
        <p:spPr>
          <a:xfrm>
            <a:off x="285216" y="1339155"/>
            <a:ext cx="7710687" cy="6597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TOF_monitor.comp        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E_monitor.comp  (1-D energy sensitive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Res_monitor.comp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TOFLambda_monitor.comp (2-D TOF vs. wavelength monitor)</a:t>
            </a:r>
            <a:r>
              <a:t>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Divergence_monitor.comp (2-D divergence monitor)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EPSD_monitor.comp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DivPos_monitor.comp (2-D divergence and position monitor) 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Brilliance_monitor.comp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DivLambda_monitor.comp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Hdiv_monitor.comp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PSDlin_monitor.comp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PSD_monitor_4PI.comp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Monitor_Sqw.comp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Pol_monitor.comp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Monitor_4PI.comp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.......</a:t>
            </a:r>
          </a:p>
          <a:p>
            <a:pPr lvl="3" marL="538304" marR="40622" indent="-135731" defTabSz="1338130">
              <a:lnSpc>
                <a:spcPct val="93000"/>
              </a:lnSpc>
              <a:spcBef>
                <a:spcPts val="500"/>
              </a:spcBef>
              <a:buClr>
                <a:srgbClr val="AD4642"/>
              </a:buClr>
              <a:buSzPct val="62000"/>
              <a:buBlip>
                <a:blip r:embed="rId3"/>
              </a:buBlip>
              <a:defRPr>
                <a:uFill>
                  <a:solidFill>
                    <a:srgbClr val="000000"/>
                  </a:solidFill>
                </a:uFill>
              </a:defRPr>
            </a:pPr>
            <a:r>
              <a:t>  Monitor_nD</a:t>
            </a:r>
          </a:p>
          <a:p>
            <a:pPr lvl="1" marL="40622" marR="40622" indent="0" defTabSz="1338130">
              <a:lnSpc>
                <a:spcPct val="93000"/>
              </a:lnSpc>
              <a:spcBef>
                <a:spcPts val="500"/>
              </a:spcBef>
              <a:defRPr>
                <a:uFill>
                  <a:solidFill>
                    <a:srgbClr val="000000"/>
                  </a:solidFill>
                </a:uFill>
              </a:defRPr>
            </a:pPr>
          </a:p>
        </p:txBody>
      </p:sp>
      <p:sp>
        <p:nvSpPr>
          <p:cNvPr id="383" name="More Monitors"/>
          <p:cNvSpPr txBox="1"/>
          <p:nvPr/>
        </p:nvSpPr>
        <p:spPr>
          <a:xfrm>
            <a:off x="4697109" y="1255557"/>
            <a:ext cx="201646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C11A00"/>
                </a:solidFill>
              </a:defRPr>
            </a:lvl1pPr>
          </a:lstStyle>
          <a:p>
            <a:pPr/>
            <a:r>
              <a:t>More Monitors</a:t>
            </a:r>
          </a:p>
        </p:txBody>
      </p:sp>
      <p:pic>
        <p:nvPicPr>
          <p:cNvPr id="384" name="Oval" descr="Oval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8075" y="2304858"/>
            <a:ext cx="3440169" cy="341747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85" name="Oval" descr="Oval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3157" y="2672041"/>
            <a:ext cx="3233256" cy="341748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86" name="Oval" descr="Oval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6426" y="3872923"/>
            <a:ext cx="3036553" cy="410593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87" name="Oval" descr="Oval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32333" y="3216433"/>
            <a:ext cx="2918533" cy="459768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  <p:pic>
        <p:nvPicPr>
          <p:cNvPr id="388" name="Oval" descr="Oval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73323" y="5136728"/>
            <a:ext cx="3252925" cy="390923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Monitor_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Monitor_nD</a:t>
            </a:r>
          </a:p>
        </p:txBody>
      </p:sp>
      <p:sp>
        <p:nvSpPr>
          <p:cNvPr id="391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93" name="Monitor_nD.comp"/>
          <p:cNvSpPr txBox="1"/>
          <p:nvPr/>
        </p:nvSpPr>
        <p:spPr>
          <a:xfrm>
            <a:off x="-18801" y="1108377"/>
            <a:ext cx="24587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Monitor_nD.comp</a:t>
            </a:r>
          </a:p>
        </p:txBody>
      </p:sp>
      <p:sp>
        <p:nvSpPr>
          <p:cNvPr id="394" name="A general monitor for 0D/1D/2D records"/>
          <p:cNvSpPr txBox="1"/>
          <p:nvPr/>
        </p:nvSpPr>
        <p:spPr>
          <a:xfrm>
            <a:off x="5778966" y="1304732"/>
            <a:ext cx="4122243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monitor for 0D/1D/2D records</a:t>
            </a:r>
          </a:p>
        </p:txBody>
      </p:sp>
      <p:sp>
        <p:nvSpPr>
          <p:cNvPr id="395" name="The all-in-one , swiss-army-knife of monitors"/>
          <p:cNvSpPr txBox="1"/>
          <p:nvPr/>
        </p:nvSpPr>
        <p:spPr>
          <a:xfrm>
            <a:off x="330343" y="1988083"/>
            <a:ext cx="6564504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/>
            </a:lvl1pPr>
          </a:lstStyle>
          <a:p>
            <a:pPr/>
            <a:r>
              <a:t>The all-in-one , swiss-army-knife of monitors</a:t>
            </a:r>
          </a:p>
        </p:txBody>
      </p:sp>
      <p:sp>
        <p:nvSpPr>
          <p:cNvPr id="396" name="Monitor_nD can have almost any shape, and record…"/>
          <p:cNvSpPr txBox="1"/>
          <p:nvPr/>
        </p:nvSpPr>
        <p:spPr>
          <a:xfrm>
            <a:off x="869" y="2986527"/>
            <a:ext cx="9117100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600"/>
            </a:pPr>
            <a:r>
              <a:rPr b="1"/>
              <a:t>Monitor_nD</a:t>
            </a:r>
            <a:r>
              <a:t> can have almost any shape, and record </a:t>
            </a:r>
          </a:p>
          <a:p>
            <a:pPr>
              <a:defRPr sz="2600"/>
            </a:pPr>
            <a:r>
              <a:t>any requested standard quantities</a:t>
            </a:r>
          </a:p>
        </p:txBody>
      </p:sp>
      <p:sp>
        <p:nvSpPr>
          <p:cNvPr id="397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pic>
        <p:nvPicPr>
          <p:cNvPr id="39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3929" y="4076870"/>
            <a:ext cx="2755901" cy="2959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Monitor_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Monitor_nD</a:t>
            </a:r>
          </a:p>
        </p:txBody>
      </p:sp>
      <p:sp>
        <p:nvSpPr>
          <p:cNvPr id="401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3" name="A general monitor for 0D/1D/2D records"/>
          <p:cNvSpPr txBox="1"/>
          <p:nvPr/>
        </p:nvSpPr>
        <p:spPr>
          <a:xfrm>
            <a:off x="5778966" y="1304732"/>
            <a:ext cx="4122243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monitor for 0D/1D/2D records</a:t>
            </a:r>
          </a:p>
        </p:txBody>
      </p:sp>
      <p:pic>
        <p:nvPicPr>
          <p:cNvPr id="404" name="Screen Shot 2016-02-02 at 12.51.26 PM.png" descr="Screen Shot 2016-02-02 at 12.51.2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360" y="1516186"/>
            <a:ext cx="9087596" cy="60108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58669" y="1284766"/>
            <a:ext cx="741638" cy="79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06" name="Monitor_nD.comp"/>
          <p:cNvSpPr txBox="1"/>
          <p:nvPr/>
        </p:nvSpPr>
        <p:spPr>
          <a:xfrm>
            <a:off x="-18801" y="1108377"/>
            <a:ext cx="24587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Monitor_nD.comp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Monitor_n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Monitor_nD</a:t>
            </a:r>
          </a:p>
        </p:txBody>
      </p:sp>
      <p:sp>
        <p:nvSpPr>
          <p:cNvPr id="409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1" name="A general monitor for 0D/1D/2D records"/>
          <p:cNvSpPr txBox="1"/>
          <p:nvPr/>
        </p:nvSpPr>
        <p:spPr>
          <a:xfrm>
            <a:off x="5778966" y="1304732"/>
            <a:ext cx="4122243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general monitor for 0D/1D/2D records</a:t>
            </a:r>
          </a:p>
        </p:txBody>
      </p:sp>
      <p:sp>
        <p:nvSpPr>
          <p:cNvPr id="412" name="EXAMPLES:…"/>
          <p:cNvSpPr txBox="1"/>
          <p:nvPr/>
        </p:nvSpPr>
        <p:spPr>
          <a:xfrm>
            <a:off x="36737" y="2548867"/>
            <a:ext cx="9313801" cy="110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t>EXAMPLES:</a:t>
            </a: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 </a:t>
            </a:r>
            <a:r>
              <a:t>MyMon = </a:t>
            </a:r>
            <a:r>
              <a:rPr>
                <a:solidFill>
                  <a:srgbClr val="38571A"/>
                </a:solidFill>
              </a:rPr>
              <a:t>Monitor_nD</a:t>
            </a:r>
            <a:r>
              <a:t>( </a:t>
            </a:r>
            <a:r>
              <a:rPr>
                <a:solidFill>
                  <a:srgbClr val="0061FF"/>
                </a:solidFill>
              </a:rPr>
              <a:t>xwidth = 0.1, yheight = 0.1, zdepth = 0,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</a:t>
            </a:r>
            <a:r>
              <a:rPr u="sng">
                <a:solidFill>
                  <a:srgbClr val="0061FF"/>
                </a:solidFill>
              </a:rPr>
              <a:t>options = "intensity per cm2 angle,limits=[-5 5],</a:t>
            </a:r>
            <a:r>
              <a:rPr>
                <a:solidFill>
                  <a:srgbClr val="0061FF"/>
                </a:solidFill>
              </a:rPr>
              <a:t>       </a:t>
            </a:r>
            <a:endParaRPr>
              <a:solidFill>
                <a:srgbClr val="0061FF"/>
              </a:solidFill>
            </a:endParaRPr>
          </a:p>
          <a:p>
            <a:pPr defTabSz="354210">
              <a:defRPr b="1" i="0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               </a:t>
            </a:r>
            <a:r>
              <a:rPr u="sng">
                <a:solidFill>
                  <a:srgbClr val="0061FF"/>
                </a:solidFill>
              </a:rPr>
              <a:t>bins=10,with borders, file = mon1"</a:t>
            </a:r>
            <a:r>
              <a:rPr>
                <a:solidFill>
                  <a:srgbClr val="0061FF"/>
                </a:solidFill>
              </a:rPr>
              <a:t>)</a:t>
            </a:r>
          </a:p>
        </p:txBody>
      </p:sp>
      <p:sp>
        <p:nvSpPr>
          <p:cNvPr id="413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414" name="options = &quot;banana, theta limits=[10,130], bins=120, y&quot;"/>
          <p:cNvSpPr txBox="1"/>
          <p:nvPr/>
        </p:nvSpPr>
        <p:spPr>
          <a:xfrm>
            <a:off x="1427394" y="3429105"/>
            <a:ext cx="7553326" cy="334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 u="sng">
                <a:solidFill>
                  <a:srgbClr val="0061FF"/>
                </a:solidFill>
                <a:latin typeface="Courier"/>
                <a:ea typeface="Courier"/>
                <a:cs typeface="Courier"/>
                <a:sym typeface="Courier"/>
              </a:defRPr>
            </a:pPr>
            <a:r>
              <a:rPr u="none"/>
              <a:t>  </a:t>
            </a:r>
            <a:r>
              <a:t>options = "banana, theta limits=[10,130], bins=120, y"</a:t>
            </a:r>
          </a:p>
        </p:txBody>
      </p:sp>
      <p:sp>
        <p:nvSpPr>
          <p:cNvPr id="415" name="COMPONENT MyMo = Monitor_nD(xwidth = 0.1, yheight = 0.1,…"/>
          <p:cNvSpPr txBox="1"/>
          <p:nvPr/>
        </p:nvSpPr>
        <p:spPr>
          <a:xfrm>
            <a:off x="108065" y="5145323"/>
            <a:ext cx="8851554" cy="105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38571A"/>
                </a:solidFill>
              </a:rPr>
              <a:t>COMPONENT</a:t>
            </a:r>
            <a:r>
              <a:t> MyMo = </a:t>
            </a:r>
            <a:r>
              <a:rPr>
                <a:solidFill>
                  <a:srgbClr val="38571A"/>
                </a:solidFill>
              </a:rPr>
              <a:t>Monitor_nD</a:t>
            </a:r>
            <a:r>
              <a:t>(</a:t>
            </a:r>
            <a:r>
              <a:rPr>
                <a:solidFill>
                  <a:srgbClr val="0061FF"/>
                </a:solidFill>
              </a:rPr>
              <a:t>xwidth = 0.1, yheight = 0.1,</a:t>
            </a:r>
            <a:endParaRPr>
              <a:solidFill>
                <a:srgbClr val="0061FF"/>
              </a:solidFill>
            </a:endParaRPr>
          </a:p>
          <a:p>
            <a:pPr lvl="7" indent="240030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user1=age, username1="Age of the Captain [years]",</a:t>
            </a:r>
            <a:endParaRPr>
              <a:solidFill>
                <a:srgbClr val="0061FF"/>
              </a:solidFill>
            </a:endParaRPr>
          </a:p>
          <a:p>
            <a:pPr lvl="7" indent="2400300">
              <a:defRPr b="1" sz="1600">
                <a:latin typeface="Courier"/>
                <a:ea typeface="Courier"/>
                <a:cs typeface="Courier"/>
                <a:sym typeface="Courier"/>
              </a:defRPr>
            </a:pPr>
            <a:r>
              <a:rPr>
                <a:solidFill>
                  <a:srgbClr val="0061FF"/>
                </a:solidFill>
              </a:rPr>
              <a:t>   options="user1, auto")</a:t>
            </a:r>
          </a:p>
        </p:txBody>
      </p:sp>
      <p:sp>
        <p:nvSpPr>
          <p:cNvPr id="416" name="options = &quot;multiple kx ky kz, auto abs log t, and list all neutrons&quot;"/>
          <p:cNvSpPr txBox="1"/>
          <p:nvPr/>
        </p:nvSpPr>
        <p:spPr>
          <a:xfrm>
            <a:off x="0" y="3886435"/>
            <a:ext cx="9058089" cy="334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1600" u="sng">
                <a:solidFill>
                  <a:srgbClr val="0061FF"/>
                </a:solidFill>
                <a:latin typeface="Courier"/>
                <a:ea typeface="Courier"/>
                <a:cs typeface="Courier"/>
                <a:sym typeface="Courier"/>
              </a:defRPr>
            </a:lvl1pPr>
          </a:lstStyle>
          <a:p>
            <a:pPr>
              <a:defRPr u="none"/>
            </a:pPr>
            <a:r>
              <a:rPr u="sng"/>
              <a:t>options = "multiple kx ky kz, auto abs log t, and list all neutrons"</a:t>
            </a:r>
          </a:p>
        </p:txBody>
      </p:sp>
      <p:pic>
        <p:nvPicPr>
          <p:cNvPr id="4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8669" y="1297466"/>
            <a:ext cx="741638" cy="796321"/>
          </a:xfrm>
          <a:prstGeom prst="rect">
            <a:avLst/>
          </a:prstGeom>
          <a:ln w="12700">
            <a:miter lim="400000"/>
          </a:ln>
        </p:spPr>
      </p:pic>
      <p:sp>
        <p:nvSpPr>
          <p:cNvPr id="418" name="Monitor_nD.comp"/>
          <p:cNvSpPr txBox="1"/>
          <p:nvPr/>
        </p:nvSpPr>
        <p:spPr>
          <a:xfrm>
            <a:off x="-18801" y="1108377"/>
            <a:ext cx="24587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Monitor_nD.comp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1" name="Mathematical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Mathematical: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Source_simple.comp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Source_div.comp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 </a:t>
            </a:r>
          </a:p>
          <a:p>
            <a:pPr marL="128587" indent="-128587" defTabSz="449073">
              <a:lnSpc>
                <a:spcPct val="93000"/>
              </a:lnSpc>
              <a:spcBef>
                <a:spcPts val="14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Pulsed sources: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ESS_moderator.comp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Moderator.comp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SNS_source.comp (</a:t>
            </a:r>
            <a:r>
              <a:rPr b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  <a:p>
            <a:pPr lvl="1" marL="599560" indent="-146957" defTabSz="449073">
              <a:lnSpc>
                <a:spcPct val="93000"/>
              </a:lnSpc>
              <a:spcBef>
                <a:spcPts val="1100"/>
              </a:spcBef>
              <a:defRPr sz="1800">
                <a:uFill>
                  <a:solidFill>
                    <a:srgbClr val="000000"/>
                  </a:solidFill>
                </a:uFill>
              </a:defRPr>
            </a:pPr>
            <a:r>
              <a:t>ISIS_moderator.comp (</a:t>
            </a:r>
            <a:r>
              <a:rPr b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  <p:sp>
        <p:nvSpPr>
          <p:cNvPr id="4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3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424" name="Reactors :…"/>
          <p:cNvSpPr txBox="1"/>
          <p:nvPr/>
        </p:nvSpPr>
        <p:spPr>
          <a:xfrm>
            <a:off x="4002868" y="3207816"/>
            <a:ext cx="4071716" cy="2527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 Reactors :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Source_Maxwell_3.comp    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Source_gen4.comp</a:t>
            </a:r>
          </a:p>
          <a:p>
            <a:pPr lvl="1" marL="742637" indent="-290035" defTabSz="449073">
              <a:lnSpc>
                <a:spcPct val="93000"/>
              </a:lnSpc>
              <a:spcBef>
                <a:spcPts val="1100"/>
              </a:spcBef>
              <a:defRPr>
                <a:uFill>
                  <a:solidFill>
                    <a:srgbClr val="000000"/>
                  </a:solidFill>
                </a:uFill>
              </a:defRPr>
            </a:pPr>
            <a:r>
              <a:t>Source_multi_surfaces.comp (</a:t>
            </a:r>
            <a:r>
              <a:rPr b="1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</a:t>
            </a:r>
          </a:p>
        </p:txBody>
      </p:sp>
      <p:sp>
        <p:nvSpPr>
          <p:cNvPr id="425" name="(*) contributed (can be found in /mcstas/installation/folder/contrib )"/>
          <p:cNvSpPr txBox="1"/>
          <p:nvPr/>
        </p:nvSpPr>
        <p:spPr>
          <a:xfrm>
            <a:off x="0" y="7112334"/>
            <a:ext cx="570560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b="1"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rPr b="1"/>
              <a:t>contrib</a:t>
            </a:r>
            <a:r>
              <a:t> )</a:t>
            </a:r>
          </a:p>
        </p:txBody>
      </p:sp>
      <p:pic>
        <p:nvPicPr>
          <p:cNvPr id="426" name="Rectangle" descr="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911" y="3334047"/>
            <a:ext cx="3484861" cy="2550531"/>
          </a:xfrm>
          <a:prstGeom prst="rect">
            <a:avLst/>
          </a:prstGeom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A job for you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job for you…</a:t>
            </a:r>
          </a:p>
        </p:txBody>
      </p:sp>
      <p:sp>
        <p:nvSpPr>
          <p:cNvPr id="4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0" name="EXERCISE 1"/>
          <p:cNvSpPr txBox="1"/>
          <p:nvPr/>
        </p:nvSpPr>
        <p:spPr>
          <a:xfrm>
            <a:off x="4234862" y="353064"/>
            <a:ext cx="1600455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C11A00"/>
                </a:solidFill>
              </a:defRPr>
            </a:lvl1pPr>
          </a:lstStyle>
          <a:p>
            <a:pPr/>
            <a:r>
              <a:t>EXERCISE 1</a:t>
            </a:r>
          </a:p>
        </p:txBody>
      </p:sp>
      <p:sp>
        <p:nvSpPr>
          <p:cNvPr id="431" name="Create a new instrument file, named ‘sources_monitors_ex.instr’.…"/>
          <p:cNvSpPr txBox="1"/>
          <p:nvPr/>
        </p:nvSpPr>
        <p:spPr>
          <a:xfrm>
            <a:off x="78800" y="1378782"/>
            <a:ext cx="7789252" cy="555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71000"/>
              <a:buBlip>
                <a:blip r:embed="rId2"/>
              </a:buBlip>
              <a:defRPr sz="1700"/>
            </a:pPr>
            <a:r>
              <a:t>  Create a new instrument file, named ‘sources_monitors_ex.instr’.</a:t>
            </a:r>
          </a:p>
          <a:p>
            <a:pPr lvl="2" indent="0">
              <a:defRPr sz="1500"/>
            </a:pPr>
            <a:r>
              <a:t>HINT: you can use the ‘</a:t>
            </a:r>
            <a:r>
              <a:t>template.instr’</a:t>
            </a:r>
            <a:r>
              <a:t> file that exists in today’s class folder and you can open it with the editor of your liking, </a:t>
            </a:r>
            <a:r>
              <a:rPr b="1"/>
              <a:t>or</a:t>
            </a:r>
            <a:r>
              <a:t> open it from the McStas gui by clicking either: </a:t>
            </a:r>
          </a:p>
          <a:p>
            <a:pPr lvl="3" indent="914400">
              <a:defRPr sz="1500"/>
            </a:pPr>
            <a:r>
              <a:t>File —&gt; New (python) or</a:t>
            </a:r>
          </a:p>
          <a:p>
            <a:pPr lvl="3" indent="914400">
              <a:defRPr sz="1500"/>
            </a:pPr>
            <a:r>
              <a:t>neutron site --&gt; Templates --&gt; template_simple (perl)</a:t>
            </a:r>
          </a:p>
          <a:p>
            <a:pPr>
              <a:defRPr sz="1700"/>
            </a:pPr>
          </a:p>
          <a:p>
            <a:pPr>
              <a:buSzPct val="171000"/>
              <a:buBlip>
                <a:blip r:embed="rId2"/>
              </a:buBlip>
              <a:defRPr sz="1700"/>
            </a:pPr>
            <a:r>
              <a:t>  Add a source using the </a:t>
            </a:r>
            <a:r>
              <a:t>Source_gen.comp</a:t>
            </a:r>
            <a:r>
              <a:t> component, with:</a:t>
            </a:r>
          </a:p>
          <a:p>
            <a:pPr lvl="2" marL="685800" indent="0">
              <a:buSzPct val="171000"/>
              <a:buBlip>
                <a:blip r:embed="rId2"/>
              </a:buBlip>
              <a:defRPr sz="1700"/>
            </a:pPr>
            <a:r>
              <a:t> source dimensions: (w)0.132m X (h)0.164m</a:t>
            </a:r>
          </a:p>
          <a:p>
            <a:pPr lvl="2" marL="685800" indent="0">
              <a:buSzPct val="171000"/>
              <a:buBlip>
                <a:blip r:embed="rId2"/>
              </a:buBlip>
              <a:defRPr sz="1700"/>
            </a:pPr>
            <a:r>
              <a:t> distance to target : 1.5 m</a:t>
            </a:r>
          </a:p>
          <a:p>
            <a:pPr lvl="2" marL="685800" indent="0">
              <a:buSzPct val="171000"/>
              <a:buBlip>
                <a:blip r:embed="rId2"/>
              </a:buBlip>
              <a:defRPr sz="1700"/>
            </a:pPr>
            <a:r>
              <a:t> focus area: (w)0.03m X (h)0.12m</a:t>
            </a:r>
          </a:p>
          <a:p>
            <a:pPr lvl="2" marL="685800" indent="0">
              <a:buSzPct val="171000"/>
              <a:buBlip>
                <a:blip r:embed="rId2"/>
              </a:buBlip>
              <a:defRPr sz="1700"/>
            </a:pPr>
            <a:r>
              <a:t>  wavelength range: 0.1Å to 9.9Å</a:t>
            </a:r>
          </a:p>
          <a:p>
            <a:pPr lvl="2" marL="685800" indent="0">
              <a:buSzPct val="171000"/>
              <a:buBlip>
                <a:blip r:embed="rId2"/>
              </a:buBlip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 T1=27.63[K], I1=2.4E12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 [n/s/cm</a:t>
            </a:r>
            <a:r>
              <a:rPr baseline="31999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/st/AA]</a:t>
            </a:r>
            <a:r>
              <a:t>, T2=130.76[K], </a:t>
            </a:r>
          </a:p>
          <a:p>
            <a:pPr lvl="2" indent="0">
              <a:defRPr sz="1700">
                <a:latin typeface="Helvetica"/>
                <a:ea typeface="Helvetica"/>
                <a:cs typeface="Helvetica"/>
                <a:sym typeface="Helvetica"/>
              </a:defRPr>
            </a:pPr>
            <a:r>
              <a:t>I2=4.03E12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[n/s/cm</a:t>
            </a:r>
            <a:r>
              <a:rPr baseline="31999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/st/AA] </a:t>
            </a:r>
            <a:r>
              <a:t>,T3=309.33[K], I3=1.24E13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[n/s/cm</a:t>
            </a:r>
            <a:r>
              <a:rPr baseline="31999">
                <a:latin typeface="Gill Sans"/>
                <a:ea typeface="Gill Sans"/>
                <a:cs typeface="Gill Sans"/>
                <a:sym typeface="Gill Sans"/>
              </a:rPr>
              <a:t>2</a:t>
            </a:r>
            <a:r>
              <a:rPr>
                <a:latin typeface="Gill Sans"/>
                <a:ea typeface="Gill Sans"/>
                <a:cs typeface="Gill Sans"/>
                <a:sym typeface="Gill Sans"/>
              </a:rPr>
              <a:t>/st/AA]</a:t>
            </a:r>
            <a:endParaRPr>
              <a:latin typeface="Gill Sans"/>
              <a:ea typeface="Gill Sans"/>
              <a:cs typeface="Gill Sans"/>
              <a:sym typeface="Gill Sans"/>
            </a:endParaRPr>
          </a:p>
          <a:p>
            <a:pPr lvl="2" indent="0">
              <a:defRPr sz="17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>
              <a:buSzPct val="171000"/>
              <a:buBlip>
                <a:blip r:embed="rId2"/>
              </a:buBlip>
              <a:defRPr sz="1700"/>
            </a:pPr>
            <a:r>
              <a:t>  Add the following monitors at two different distances from the source, at 1.5m and 4.5m:</a:t>
            </a:r>
          </a:p>
          <a:p>
            <a:pPr lvl="2" marL="914400" indent="0">
              <a:buSzPct val="171000"/>
              <a:buBlip>
                <a:blip r:embed="rId2"/>
              </a:buBlip>
              <a:defRPr sz="1700"/>
            </a:pPr>
            <a:r>
              <a:t> PSD monitor (</a:t>
            </a:r>
            <a:r>
              <a:t>PSD_monitor</a:t>
            </a:r>
            <a:r>
              <a:t>)</a:t>
            </a:r>
          </a:p>
          <a:p>
            <a:pPr lvl="2" marL="914400" indent="0">
              <a:buSzPct val="171000"/>
              <a:buBlip>
                <a:blip r:embed="rId2"/>
              </a:buBlip>
              <a:defRPr sz="1700"/>
            </a:pPr>
            <a:r>
              <a:t> A linear PSD monitor for the y-direction (</a:t>
            </a:r>
            <a:r>
              <a:t>PSDlin_monitor</a:t>
            </a:r>
            <a:r>
              <a:t>)</a:t>
            </a:r>
          </a:p>
          <a:p>
            <a:pPr lvl="2" marL="914400" indent="0">
              <a:buSzPct val="171000"/>
              <a:buBlip>
                <a:blip r:embed="rId2"/>
              </a:buBlip>
              <a:defRPr sz="1700"/>
            </a:pPr>
            <a:r>
              <a:t> Wavelength monitor (</a:t>
            </a:r>
            <a:r>
              <a:t>L_monitor</a:t>
            </a:r>
            <a:r>
              <a:t>)</a:t>
            </a:r>
          </a:p>
          <a:p>
            <a:pPr lvl="2" marL="914400" indent="0">
              <a:buSzPct val="171000"/>
              <a:buBlip>
                <a:blip r:embed="rId2"/>
              </a:buBlip>
              <a:defRPr sz="1700"/>
            </a:pPr>
            <a:r>
              <a:t> 2D Divergence monitor </a:t>
            </a:r>
            <a:r>
              <a:t>(Divergence_monitor</a:t>
            </a:r>
            <a:r>
              <a:t>)</a:t>
            </a:r>
          </a:p>
          <a:p>
            <a:pPr lvl="2" marL="914400" indent="0">
              <a:buSzPct val="171000"/>
              <a:buBlip>
                <a:blip r:embed="rId2"/>
              </a:buBlip>
              <a:defRPr sz="1700"/>
            </a:pPr>
            <a:r>
              <a:t> Divergence-position monitor for the x-direction (</a:t>
            </a:r>
            <a:r>
              <a:t>DivPos_monitor</a:t>
            </a:r>
            <a:r>
              <a:t>)</a:t>
            </a:r>
          </a:p>
        </p:txBody>
      </p:sp>
      <p:sp>
        <p:nvSpPr>
          <p:cNvPr id="432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4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15" name="(*) contributed (can be found in /mcstas/installation/folder/contrib )"/>
          <p:cNvSpPr txBox="1"/>
          <p:nvPr/>
        </p:nvSpPr>
        <p:spPr>
          <a:xfrm>
            <a:off x="1199243" y="6807448"/>
            <a:ext cx="570560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b="1"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rPr b="1"/>
              <a:t>contrib</a:t>
            </a:r>
            <a:r>
              <a:t> )</a:t>
            </a:r>
          </a:p>
        </p:txBody>
      </p:sp>
      <p:sp>
        <p:nvSpPr>
          <p:cNvPr id="116" name="Typing “mcdoc”, mcdoc source” or “mcdoc moderator” in your command shell, will reveal a list of available sources and moderators.…"/>
          <p:cNvSpPr txBox="1"/>
          <p:nvPr/>
        </p:nvSpPr>
        <p:spPr>
          <a:xfrm>
            <a:off x="-3534" y="1219640"/>
            <a:ext cx="8869681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200"/>
            </a:pPr>
            <a:r>
              <a:t>Typing “</a:t>
            </a:r>
            <a:r>
              <a:t>mcdoc</a:t>
            </a:r>
            <a:r>
              <a:t>”, </a:t>
            </a:r>
            <a:r>
              <a:t>mcdoc source</a:t>
            </a:r>
            <a:r>
              <a:t>” or “</a:t>
            </a:r>
            <a:r>
              <a:t>mcdoc moderator</a:t>
            </a:r>
            <a:r>
              <a:t>” in your command shell, will reveal a list of available sources and moderators. </a:t>
            </a:r>
          </a:p>
          <a:p>
            <a:pPr>
              <a:defRPr sz="2200"/>
            </a:pPr>
            <a:r>
              <a:t>Or you can search in the directories ‘</a:t>
            </a:r>
            <a:r>
              <a:t>sources</a:t>
            </a:r>
            <a:r>
              <a:t>’, ‘</a:t>
            </a:r>
            <a:r>
              <a:t>contrib</a:t>
            </a:r>
            <a:r>
              <a:t>’, and ‘</a:t>
            </a:r>
            <a:r>
              <a:t>obsolete</a:t>
            </a:r>
            <a:r>
              <a:t>’.</a:t>
            </a:r>
          </a:p>
        </p:txBody>
      </p:sp>
      <p:pic>
        <p:nvPicPr>
          <p:cNvPr id="117" name="TerminalScreenSnapz001.pdf" descr="TerminalScreenSnapz0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322" y="2343356"/>
            <a:ext cx="7012517" cy="44860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20" name="Slide Number"/>
          <p:cNvSpPr txBox="1"/>
          <p:nvPr>
            <p:ph type="sldNum" sz="quarter" idx="2"/>
          </p:nvPr>
        </p:nvSpPr>
        <p:spPr>
          <a:xfrm>
            <a:off x="-161402" y="7211439"/>
            <a:ext cx="229802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121" name="Sources and Monitors"/>
          <p:cNvSpPr txBox="1"/>
          <p:nvPr/>
        </p:nvSpPr>
        <p:spPr>
          <a:xfrm>
            <a:off x="1214468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22" name="(*) contributed (can be found in /mcstas/installation/folder/contrib )"/>
          <p:cNvSpPr txBox="1"/>
          <p:nvPr/>
        </p:nvSpPr>
        <p:spPr>
          <a:xfrm>
            <a:off x="-4506359" y="6807448"/>
            <a:ext cx="570560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algn="r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b="1"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rPr b="1"/>
              <a:t>contrib</a:t>
            </a:r>
            <a:r>
              <a:t> )</a:t>
            </a:r>
          </a:p>
        </p:txBody>
      </p:sp>
      <p:sp>
        <p:nvSpPr>
          <p:cNvPr id="123" name="Typing “mcdoc”, mcdoc source” or “mcdoc moderator” in your command shell, will reveal a list of available sources and moderators.…"/>
          <p:cNvSpPr txBox="1"/>
          <p:nvPr/>
        </p:nvSpPr>
        <p:spPr>
          <a:xfrm>
            <a:off x="-3534" y="1219640"/>
            <a:ext cx="8869681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200"/>
            </a:pPr>
            <a:r>
              <a:t>Typing “</a:t>
            </a:r>
            <a:r>
              <a:t>mcdoc</a:t>
            </a:r>
            <a:r>
              <a:t>”, </a:t>
            </a:r>
            <a:r>
              <a:t>mcdoc source</a:t>
            </a:r>
            <a:r>
              <a:t>” or “</a:t>
            </a:r>
            <a:r>
              <a:t>mcdoc moderator</a:t>
            </a:r>
            <a:r>
              <a:t>” in your command shell, will reveal a list of available sources and moderators. </a:t>
            </a:r>
          </a:p>
          <a:p>
            <a:pPr algn="r">
              <a:defRPr sz="2200"/>
            </a:pPr>
            <a:r>
              <a:t>Or you can search in the directories ‘</a:t>
            </a:r>
            <a:r>
              <a:t>sources</a:t>
            </a:r>
            <a:r>
              <a:t>’, ‘</a:t>
            </a:r>
            <a:r>
              <a:t>contrib</a:t>
            </a:r>
            <a:r>
              <a:t>’, and ‘</a:t>
            </a:r>
            <a:r>
              <a:t>obsolete</a:t>
            </a:r>
            <a:r>
              <a:t>’.</a:t>
            </a:r>
          </a:p>
        </p:txBody>
      </p:sp>
      <p:pic>
        <p:nvPicPr>
          <p:cNvPr id="124" name="TerminalScreenSnapz001.pdf" descr="TerminalScreenSnapz0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322" y="2343356"/>
            <a:ext cx="7012517" cy="448605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teady-state sources…"/>
          <p:cNvSpPr/>
          <p:nvPr/>
        </p:nvSpPr>
        <p:spPr>
          <a:xfrm>
            <a:off x="4150804" y="4906932"/>
            <a:ext cx="3799532" cy="1503929"/>
          </a:xfrm>
          <a:prstGeom prst="rect">
            <a:avLst/>
          </a:prstGeom>
          <a:solidFill>
            <a:srgbClr val="FFFFFF"/>
          </a:solidFill>
          <a:ln w="635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>
              <a:defRPr b="1"/>
            </a:pPr>
            <a:r>
              <a:t>Steady-state sources</a:t>
            </a:r>
          </a:p>
          <a:p>
            <a:pPr>
              <a:defRPr b="1"/>
            </a:pPr>
            <a:r>
              <a:t>(Reactors &amp; PSI… )</a:t>
            </a:r>
          </a:p>
        </p:txBody>
      </p:sp>
      <p:sp>
        <p:nvSpPr>
          <p:cNvPr id="126" name="Line"/>
          <p:cNvSpPr/>
          <p:nvPr/>
        </p:nvSpPr>
        <p:spPr>
          <a:xfrm flipH="1" flipV="1">
            <a:off x="1804753" y="5833091"/>
            <a:ext cx="2341810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7" name="Line"/>
          <p:cNvSpPr/>
          <p:nvPr/>
        </p:nvSpPr>
        <p:spPr>
          <a:xfrm flipH="1" flipV="1">
            <a:off x="1804753" y="4994891"/>
            <a:ext cx="2341810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8" name="Line"/>
          <p:cNvSpPr/>
          <p:nvPr/>
        </p:nvSpPr>
        <p:spPr>
          <a:xfrm flipH="1" flipV="1">
            <a:off x="1804753" y="6099791"/>
            <a:ext cx="2341810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9" name="Line"/>
          <p:cNvSpPr/>
          <p:nvPr/>
        </p:nvSpPr>
        <p:spPr>
          <a:xfrm flipH="1" flipV="1">
            <a:off x="1804753" y="5642591"/>
            <a:ext cx="2341810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32" name="Slide Number"/>
          <p:cNvSpPr txBox="1"/>
          <p:nvPr>
            <p:ph type="sldNum" sz="quarter" idx="2"/>
          </p:nvPr>
        </p:nvSpPr>
        <p:spPr>
          <a:xfrm>
            <a:off x="-161402" y="7211439"/>
            <a:ext cx="229802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  <p:sp>
        <p:nvSpPr>
          <p:cNvPr id="133" name="Sources and Monitors"/>
          <p:cNvSpPr txBox="1"/>
          <p:nvPr/>
        </p:nvSpPr>
        <p:spPr>
          <a:xfrm>
            <a:off x="1214468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r"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34" name="(*) contributed (can be found in /mcstas/installation/folder/contrib )"/>
          <p:cNvSpPr txBox="1"/>
          <p:nvPr/>
        </p:nvSpPr>
        <p:spPr>
          <a:xfrm>
            <a:off x="-4506359" y="6807448"/>
            <a:ext cx="5705603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4371" indent="-344371" algn="r" defTabSz="449073">
              <a:lnSpc>
                <a:spcPct val="93000"/>
              </a:lnSpc>
              <a:spcBef>
                <a:spcPts val="1400"/>
              </a:spcBef>
              <a:defRPr sz="1400">
                <a:uFill>
                  <a:solidFill>
                    <a:srgbClr val="000000"/>
                  </a:solidFill>
                </a:uFill>
              </a:defRPr>
            </a:pPr>
            <a:r>
              <a:t> (</a:t>
            </a:r>
            <a:r>
              <a:rPr b="1" sz="1800">
                <a:solidFill>
                  <a:srgbClr val="E32400"/>
                </a:solidFill>
                <a:uFill>
                  <a:solidFill>
                    <a:srgbClr val="E32400"/>
                  </a:solidFill>
                </a:uFill>
              </a:rPr>
              <a:t>*</a:t>
            </a:r>
            <a:r>
              <a:t>) contributed (can be found in /mcstas/installation/folder/</a:t>
            </a:r>
            <a:r>
              <a:rPr b="1"/>
              <a:t>contrib</a:t>
            </a:r>
            <a:r>
              <a:t> )</a:t>
            </a:r>
          </a:p>
        </p:txBody>
      </p:sp>
      <p:sp>
        <p:nvSpPr>
          <p:cNvPr id="135" name="Typing “mcdoc”, mcdoc source” or “mcdoc moderator” in your command shell, will reveal a list of available sources and moderators.…"/>
          <p:cNvSpPr txBox="1"/>
          <p:nvPr/>
        </p:nvSpPr>
        <p:spPr>
          <a:xfrm>
            <a:off x="-3534" y="1219640"/>
            <a:ext cx="8869681" cy="1120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2200"/>
            </a:pPr>
            <a:r>
              <a:t>Typing “</a:t>
            </a:r>
            <a:r>
              <a:t>mcdoc</a:t>
            </a:r>
            <a:r>
              <a:t>”, </a:t>
            </a:r>
            <a:r>
              <a:t>mcdoc source</a:t>
            </a:r>
            <a:r>
              <a:t>” or “</a:t>
            </a:r>
            <a:r>
              <a:t>mcdoc moderator</a:t>
            </a:r>
            <a:r>
              <a:t>” in your command shell, will reveal a list of available sources and moderators. </a:t>
            </a:r>
          </a:p>
          <a:p>
            <a:pPr algn="r">
              <a:defRPr sz="2200"/>
            </a:pPr>
            <a:r>
              <a:t>Or you can search in the directories ‘</a:t>
            </a:r>
            <a:r>
              <a:t>sources</a:t>
            </a:r>
            <a:r>
              <a:t>’, ‘</a:t>
            </a:r>
            <a:r>
              <a:t>contrib</a:t>
            </a:r>
            <a:r>
              <a:t>’, and ‘</a:t>
            </a:r>
            <a:r>
              <a:t>obsolete</a:t>
            </a:r>
            <a:r>
              <a:t>’.</a:t>
            </a:r>
          </a:p>
        </p:txBody>
      </p:sp>
      <p:pic>
        <p:nvPicPr>
          <p:cNvPr id="136" name="TerminalScreenSnapz001.pdf" descr="TerminalScreenSnapz00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2322" y="2343356"/>
            <a:ext cx="7012517" cy="448605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Pulsed sources…"/>
          <p:cNvSpPr/>
          <p:nvPr/>
        </p:nvSpPr>
        <p:spPr>
          <a:xfrm>
            <a:off x="4150804" y="4100457"/>
            <a:ext cx="3799532" cy="1503929"/>
          </a:xfrm>
          <a:prstGeom prst="rect">
            <a:avLst/>
          </a:prstGeom>
          <a:solidFill>
            <a:srgbClr val="FFFFFF"/>
          </a:solidFill>
          <a:ln w="63500">
            <a:solidFill>
              <a:srgbClr val="FF2600"/>
            </a:solidFill>
          </a:ln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>
              <a:defRPr b="1"/>
            </a:pPr>
            <a:r>
              <a:t>Pulsed sources</a:t>
            </a:r>
          </a:p>
          <a:p>
            <a:pPr>
              <a:defRPr b="1"/>
            </a:pPr>
          </a:p>
          <a:p>
            <a:pPr>
              <a:defRPr b="1"/>
            </a:pPr>
            <a:r>
              <a:t>(also SNS_source and ISIS_moderator in the contrib category)</a:t>
            </a:r>
          </a:p>
        </p:txBody>
      </p:sp>
      <p:sp>
        <p:nvSpPr>
          <p:cNvPr id="138" name="Line"/>
          <p:cNvSpPr/>
          <p:nvPr/>
        </p:nvSpPr>
        <p:spPr>
          <a:xfrm flipH="1" flipV="1">
            <a:off x="1812107" y="4270536"/>
            <a:ext cx="2341811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39" name="Line"/>
          <p:cNvSpPr/>
          <p:nvPr/>
        </p:nvSpPr>
        <p:spPr>
          <a:xfrm flipH="1" flipV="1">
            <a:off x="1812107" y="4664236"/>
            <a:ext cx="2341811" cy="19988"/>
          </a:xfrm>
          <a:prstGeom prst="line">
            <a:avLst/>
          </a:prstGeom>
          <a:ln w="63500">
            <a:solidFill>
              <a:srgbClr val="FF26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3" name="Screen Shot 2016-02-01 at 2.49.19 PM.png" descr="Screen Shot 2016-02-01 at 2.49.1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10" y="1974285"/>
            <a:ext cx="8944396" cy="3422602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ource_simple.comp"/>
          <p:cNvSpPr txBox="1"/>
          <p:nvPr/>
        </p:nvSpPr>
        <p:spPr>
          <a:xfrm>
            <a:off x="869" y="1304732"/>
            <a:ext cx="245876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u="sng">
                <a:solidFill>
                  <a:srgbClr val="00A3D7"/>
                </a:solidFill>
              </a:defRPr>
            </a:lvl1pPr>
          </a:lstStyle>
          <a:p>
            <a:pPr/>
            <a:r>
              <a:t>Source_simple.comp</a:t>
            </a:r>
          </a:p>
        </p:txBody>
      </p:sp>
      <p:sp>
        <p:nvSpPr>
          <p:cNvPr id="145" name="Line"/>
          <p:cNvSpPr/>
          <p:nvPr/>
        </p:nvSpPr>
        <p:spPr>
          <a:xfrm>
            <a:off x="737091" y="3559919"/>
            <a:ext cx="1370647" cy="2193713"/>
          </a:xfrm>
          <a:prstGeom prst="line">
            <a:avLst/>
          </a:prstGeom>
          <a:ln w="25400">
            <a:solidFill>
              <a:srgbClr val="E324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i="0" sz="9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6" name="Line"/>
          <p:cNvSpPr/>
          <p:nvPr/>
        </p:nvSpPr>
        <p:spPr>
          <a:xfrm>
            <a:off x="639432" y="3149655"/>
            <a:ext cx="1418045" cy="2604947"/>
          </a:xfrm>
          <a:prstGeom prst="line">
            <a:avLst/>
          </a:prstGeom>
          <a:ln w="25400">
            <a:solidFill>
              <a:srgbClr val="E324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i="0" sz="9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7" name="What do we need the distance and target size for?"/>
          <p:cNvSpPr txBox="1"/>
          <p:nvPr/>
        </p:nvSpPr>
        <p:spPr>
          <a:xfrm>
            <a:off x="2080984" y="5710839"/>
            <a:ext cx="8541778" cy="560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E32400"/>
                </a:solidFill>
              </a:defRPr>
            </a:lvl1pPr>
          </a:lstStyle>
          <a:p>
            <a:pPr/>
            <a:r>
              <a:t>What do we need the distance and target size for?</a:t>
            </a:r>
          </a:p>
        </p:txBody>
      </p:sp>
      <p:sp>
        <p:nvSpPr>
          <p:cNvPr id="148" name="(let us take a small break and investigate this)"/>
          <p:cNvSpPr txBox="1"/>
          <p:nvPr/>
        </p:nvSpPr>
        <p:spPr>
          <a:xfrm>
            <a:off x="1219767" y="6213964"/>
            <a:ext cx="6781115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600"/>
            </a:lvl1pPr>
          </a:lstStyle>
          <a:p>
            <a:pPr/>
            <a:r>
              <a:t>(let us take a small break and investigate this)</a:t>
            </a:r>
          </a:p>
        </p:txBody>
      </p:sp>
      <p:sp>
        <p:nvSpPr>
          <p:cNvPr id="149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  <p:sp>
        <p:nvSpPr>
          <p:cNvPr id="150" name="A Simple continuous source with flat energy/wavelength spectrum"/>
          <p:cNvSpPr txBox="1"/>
          <p:nvPr/>
        </p:nvSpPr>
        <p:spPr>
          <a:xfrm>
            <a:off x="2828448" y="1414038"/>
            <a:ext cx="6749086" cy="370841"/>
          </a:xfrm>
          <a:prstGeom prst="rect">
            <a:avLst/>
          </a:prstGeom>
          <a:solidFill>
            <a:srgbClr val="00F90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444444"/>
                </a:solidFill>
              </a:defRPr>
            </a:lvl1pPr>
          </a:lstStyle>
          <a:p>
            <a:pPr/>
            <a:r>
              <a:t>A Simple continuous source with flat energy/wavelength spectrum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5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5" name="Ex1_fig17.pdf" descr="Ex1_fig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9919" y="1210016"/>
            <a:ext cx="6467828" cy="3796334"/>
          </a:xfrm>
          <a:prstGeom prst="rect">
            <a:avLst/>
          </a:prstGeom>
        </p:spPr>
      </p:pic>
      <p:sp>
        <p:nvSpPr>
          <p:cNvPr id="156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ourc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Sources</a:t>
            </a:r>
          </a:p>
        </p:txBody>
      </p:sp>
      <p:sp>
        <p:nvSpPr>
          <p:cNvPr id="159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lide Number"/>
          <p:cNvSpPr txBox="1"/>
          <p:nvPr>
            <p:ph type="sldNum" sz="quarter" idx="2"/>
          </p:nvPr>
        </p:nvSpPr>
        <p:spPr>
          <a:xfrm>
            <a:off x="68399" y="7211439"/>
            <a:ext cx="229803" cy="36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1" name="Ex1_fig17.pdf" descr="Ex1_fig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9919" y="1210016"/>
            <a:ext cx="6467828" cy="3796334"/>
          </a:xfrm>
          <a:prstGeom prst="rect">
            <a:avLst/>
          </a:prstGeom>
        </p:spPr>
      </p:pic>
      <p:pic>
        <p:nvPicPr>
          <p:cNvPr id="162" name="Screen Shot 2016-02-01 at 2.49.19 PM.png" descr="Screen Shot 2016-02-01 at 2.49.19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536" y="4486374"/>
            <a:ext cx="7150088" cy="2736003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Line"/>
          <p:cNvSpPr/>
          <p:nvPr/>
        </p:nvSpPr>
        <p:spPr>
          <a:xfrm flipH="1">
            <a:off x="645835" y="1836747"/>
            <a:ext cx="3506481" cy="3075813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i="0" sz="9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4" name="Line"/>
          <p:cNvSpPr/>
          <p:nvPr/>
        </p:nvSpPr>
        <p:spPr>
          <a:xfrm flipV="1">
            <a:off x="4042209" y="1581190"/>
            <a:ext cx="227667" cy="702132"/>
          </a:xfrm>
          <a:prstGeom prst="line">
            <a:avLst/>
          </a:prstGeom>
          <a:ln w="3175">
            <a:solidFill>
              <a:srgbClr val="000000"/>
            </a:solidFill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i="0" sz="9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5" name="Line"/>
          <p:cNvSpPr/>
          <p:nvPr/>
        </p:nvSpPr>
        <p:spPr>
          <a:xfrm flipH="1">
            <a:off x="531093" y="2949646"/>
            <a:ext cx="4978115" cy="2533347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i="0" sz="9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6" name="Line"/>
          <p:cNvSpPr/>
          <p:nvPr/>
        </p:nvSpPr>
        <p:spPr>
          <a:xfrm flipH="1">
            <a:off x="796641" y="3954704"/>
            <a:ext cx="7031566" cy="1770887"/>
          </a:xfrm>
          <a:prstGeom prst="line">
            <a:avLst/>
          </a:prstGeom>
          <a:ln w="12700">
            <a:solidFill>
              <a:srgbClr val="000000"/>
            </a:solidFill>
            <a:headEnd type="stealth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defTabSz="354210">
              <a:defRPr i="0" sz="9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7" name="Sources and Monitors"/>
          <p:cNvSpPr txBox="1"/>
          <p:nvPr/>
        </p:nvSpPr>
        <p:spPr>
          <a:xfrm>
            <a:off x="2922815" y="7412304"/>
            <a:ext cx="1708348" cy="25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100">
                <a:solidFill>
                  <a:srgbClr val="D95000"/>
                </a:solidFill>
              </a:defRPr>
            </a:lvl1pPr>
          </a:lstStyle>
          <a:p>
            <a:pPr/>
            <a:r>
              <a:t>Sources and Monitors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