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media1.mov" ContentType="video/unknown"/>
  <Override PartName="/ppt/media/image13.jpeg" ContentType="image/jpeg"/>
  <Override PartName="/ppt/media/image14.jpeg" ContentType="image/jpeg"/>
  <Override PartName="/ppt/media/image1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</p:sldIdLst>
  <p:sldSz cx="10071100" cy="7556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" name="Shape 9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i="1" sz="1200">
        <a:latin typeface="+mj-lt"/>
        <a:ea typeface="+mj-ea"/>
        <a:cs typeface="+mj-cs"/>
        <a:sym typeface="Arial"/>
      </a:defRPr>
    </a:lvl1pPr>
    <a:lvl2pPr indent="228600" latinLnBrk="0">
      <a:defRPr i="1" sz="1200">
        <a:latin typeface="+mj-lt"/>
        <a:ea typeface="+mj-ea"/>
        <a:cs typeface="+mj-cs"/>
        <a:sym typeface="Arial"/>
      </a:defRPr>
    </a:lvl2pPr>
    <a:lvl3pPr indent="457200" latinLnBrk="0">
      <a:defRPr i="1" sz="1200">
        <a:latin typeface="+mj-lt"/>
        <a:ea typeface="+mj-ea"/>
        <a:cs typeface="+mj-cs"/>
        <a:sym typeface="Arial"/>
      </a:defRPr>
    </a:lvl3pPr>
    <a:lvl4pPr indent="685800" latinLnBrk="0">
      <a:defRPr i="1" sz="1200">
        <a:latin typeface="+mj-lt"/>
        <a:ea typeface="+mj-ea"/>
        <a:cs typeface="+mj-cs"/>
        <a:sym typeface="Arial"/>
      </a:defRPr>
    </a:lvl4pPr>
    <a:lvl5pPr indent="914400" latinLnBrk="0">
      <a:defRPr i="1" sz="1200">
        <a:latin typeface="+mj-lt"/>
        <a:ea typeface="+mj-ea"/>
        <a:cs typeface="+mj-cs"/>
        <a:sym typeface="Arial"/>
      </a:defRPr>
    </a:lvl5pPr>
    <a:lvl6pPr indent="1143000" latinLnBrk="0">
      <a:defRPr i="1" sz="1200">
        <a:latin typeface="+mj-lt"/>
        <a:ea typeface="+mj-ea"/>
        <a:cs typeface="+mj-cs"/>
        <a:sym typeface="Arial"/>
      </a:defRPr>
    </a:lvl6pPr>
    <a:lvl7pPr indent="1371600" latinLnBrk="0">
      <a:defRPr i="1" sz="1200">
        <a:latin typeface="+mj-lt"/>
        <a:ea typeface="+mj-ea"/>
        <a:cs typeface="+mj-cs"/>
        <a:sym typeface="Arial"/>
      </a:defRPr>
    </a:lvl7pPr>
    <a:lvl8pPr indent="1600200" latinLnBrk="0">
      <a:defRPr i="1" sz="1200">
        <a:latin typeface="+mj-lt"/>
        <a:ea typeface="+mj-ea"/>
        <a:cs typeface="+mj-cs"/>
        <a:sym typeface="Arial"/>
      </a:defRPr>
    </a:lvl8pPr>
    <a:lvl9pPr indent="1828800" latinLnBrk="0">
      <a:defRPr i="1" sz="12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8.png"/><Relationship Id="rId5" Type="http://schemas.openxmlformats.org/officeDocument/2006/relationships/image" Target="../media/image7.png"/><Relationship Id="rId6" Type="http://schemas.openxmlformats.org/officeDocument/2006/relationships/image" Target="../media/image3.tif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9.png"/><Relationship Id="rId8" Type="http://schemas.openxmlformats.org/officeDocument/2006/relationships/image" Target="../media/image4.tif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10.png"/><Relationship Id="rId8" Type="http://schemas.openxmlformats.org/officeDocument/2006/relationships/image" Target="../media/image9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06339" y="48415"/>
            <a:ext cx="1341579" cy="723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33308" t="5638" r="49620" b="0"/>
          <a:stretch>
            <a:fillRect/>
          </a:stretch>
        </p:blipFill>
        <p:spPr>
          <a:xfrm>
            <a:off x="8413402" y="785628"/>
            <a:ext cx="1653529" cy="6097071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Rectangle"/>
          <p:cNvSpPr/>
          <p:nvPr/>
        </p:nvSpPr>
        <p:spPr>
          <a:xfrm>
            <a:off x="8540750" y="6922030"/>
            <a:ext cx="1472757" cy="615421"/>
          </a:xfrm>
          <a:prstGeom prst="rect">
            <a:avLst/>
          </a:prstGeom>
          <a:solidFill>
            <a:srgbClr val="FFFFFF"/>
          </a:solidFill>
          <a:ln w="25400">
            <a:solidFill>
              <a:srgbClr val="2A85D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39" name="Line"/>
          <p:cNvSpPr/>
          <p:nvPr/>
        </p:nvSpPr>
        <p:spPr>
          <a:xfrm>
            <a:off x="186479" y="1127879"/>
            <a:ext cx="8869682" cy="1"/>
          </a:xfrm>
          <a:prstGeom prst="line">
            <a:avLst/>
          </a:prstGeom>
          <a:ln w="54720">
            <a:solidFill>
              <a:srgbClr val="2A85D1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40" name="Title Text"/>
          <p:cNvSpPr txBox="1"/>
          <p:nvPr>
            <p:ph type="title"/>
          </p:nvPr>
        </p:nvSpPr>
        <p:spPr>
          <a:xfrm>
            <a:off x="107999" y="193319"/>
            <a:ext cx="9071281" cy="79632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1" name="Body Level One…"/>
          <p:cNvSpPr txBox="1"/>
          <p:nvPr>
            <p:ph type="body" idx="1"/>
          </p:nvPr>
        </p:nvSpPr>
        <p:spPr>
          <a:xfrm>
            <a:off x="163079" y="1440781"/>
            <a:ext cx="8961121" cy="557784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prstGeom prst="rect">
            <a:avLst/>
          </a:prstGeom>
          <a:ln w="12700">
            <a:miter lim="400000"/>
          </a:ln>
        </p:spPr>
      </p:pic>
      <p:sp>
        <p:nvSpPr>
          <p:cNvPr id="43" name="Slide Number"/>
          <p:cNvSpPr txBox="1"/>
          <p:nvPr>
            <p:ph type="sldNum" sz="quarter" idx="2"/>
          </p:nvPr>
        </p:nvSpPr>
        <p:spPr>
          <a:xfrm>
            <a:off x="68399" y="7211439"/>
            <a:ext cx="356905" cy="3694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46" name="Group"/>
          <p:cNvGrpSpPr/>
          <p:nvPr/>
        </p:nvGrpSpPr>
        <p:grpSpPr>
          <a:xfrm>
            <a:off x="8678450" y="7004463"/>
            <a:ext cx="1197356" cy="450555"/>
            <a:chOff x="0" y="0"/>
            <a:chExt cx="1197354" cy="450554"/>
          </a:xfrm>
        </p:grpSpPr>
        <p:pic>
          <p:nvPicPr>
            <p:cNvPr id="44" name="image5.png" descr="image5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05882" cy="4505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60026" y="0"/>
              <a:ext cx="837329" cy="4505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7" name="ESS DMSC McStas school June 2018 – P Willendrup"/>
          <p:cNvSpPr txBox="1"/>
          <p:nvPr/>
        </p:nvSpPr>
        <p:spPr>
          <a:xfrm>
            <a:off x="378747" y="7250013"/>
            <a:ext cx="3756254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/>
            <a:r>
              <a:t>ESS DMSC McStas school June 2018 – P Willendrup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and Content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Body Level One…"/>
          <p:cNvSpPr txBox="1"/>
          <p:nvPr>
            <p:ph type="body" idx="1"/>
          </p:nvPr>
        </p:nvSpPr>
        <p:spPr>
          <a:xfrm>
            <a:off x="941206" y="1799096"/>
            <a:ext cx="8032500" cy="5792826"/>
          </a:xfrm>
          <a:prstGeom prst="rect">
            <a:avLst/>
          </a:prstGeom>
          <a:ln>
            <a:round/>
          </a:ln>
        </p:spPr>
        <p:txBody>
          <a:bodyPr/>
          <a:lstStyle>
            <a:lvl1pPr marL="103414" indent="-103414" defTabSz="1003597">
              <a:lnSpc>
                <a:spcPct val="100000"/>
              </a:lnSpc>
              <a:spcBef>
                <a:spcPts val="400"/>
              </a:spcBef>
              <a:buClr>
                <a:srgbClr val="AD4642"/>
              </a:buClr>
              <a:buSzPct val="100000"/>
              <a:buFontTx/>
              <a:buChar char="•"/>
              <a:defRPr sz="16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  <a:lvl2pPr marL="284389" indent="-103414" defTabSz="1003597">
              <a:lnSpc>
                <a:spcPct val="100000"/>
              </a:lnSpc>
              <a:spcBef>
                <a:spcPts val="400"/>
              </a:spcBef>
              <a:buClr>
                <a:srgbClr val="AD4642"/>
              </a:buClr>
              <a:buSzPct val="100000"/>
              <a:buFontTx/>
              <a:buChar char="•"/>
              <a:defRPr sz="16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2pPr>
            <a:lvl3pPr marL="465364" indent="-103414" defTabSz="1003597">
              <a:lnSpc>
                <a:spcPct val="100000"/>
              </a:lnSpc>
              <a:spcBef>
                <a:spcPts val="400"/>
              </a:spcBef>
              <a:buClr>
                <a:srgbClr val="AD4642"/>
              </a:buClr>
              <a:buSzPct val="100000"/>
              <a:buFontTx/>
              <a:buChar char="•"/>
              <a:defRPr sz="16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3pPr>
            <a:lvl4pPr marL="640896" indent="-97971" defTabSz="1003597">
              <a:lnSpc>
                <a:spcPct val="100000"/>
              </a:lnSpc>
              <a:spcBef>
                <a:spcPts val="400"/>
              </a:spcBef>
              <a:buClr>
                <a:srgbClr val="AD4642"/>
              </a:buClr>
              <a:buSzPct val="100000"/>
              <a:buFontTx/>
              <a:buChar char="•"/>
              <a:defRPr sz="16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4pPr>
            <a:lvl5pPr marL="817789" indent="-103414" defTabSz="1003597">
              <a:lnSpc>
                <a:spcPct val="100000"/>
              </a:lnSpc>
              <a:spcBef>
                <a:spcPts val="400"/>
              </a:spcBef>
              <a:buClr>
                <a:srgbClr val="AD4642"/>
              </a:buClr>
              <a:buSzPct val="100000"/>
              <a:buFontTx/>
              <a:buChar char="•"/>
              <a:defRPr sz="16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Title Text"/>
          <p:cNvSpPr txBox="1"/>
          <p:nvPr>
            <p:ph type="title"/>
          </p:nvPr>
        </p:nvSpPr>
        <p:spPr>
          <a:xfrm>
            <a:off x="941206" y="0"/>
            <a:ext cx="8032500" cy="1596584"/>
          </a:xfrm>
          <a:prstGeom prst="rect">
            <a:avLst/>
          </a:prstGeom>
          <a:ln>
            <a:round/>
          </a:ln>
        </p:spPr>
        <p:txBody>
          <a:bodyPr anchor="b"/>
          <a:lstStyle>
            <a:lvl1pPr defTabSz="1003597">
              <a:lnSpc>
                <a:spcPct val="100000"/>
              </a:lnSpc>
              <a:defRPr i="0" sz="24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6" name="Slide Number"/>
          <p:cNvSpPr txBox="1"/>
          <p:nvPr>
            <p:ph type="sldNum" sz="quarter" idx="2"/>
          </p:nvPr>
        </p:nvSpPr>
        <p:spPr>
          <a:xfrm>
            <a:off x="941206" y="7340456"/>
            <a:ext cx="158031" cy="139701"/>
          </a:xfrm>
          <a:prstGeom prst="rect">
            <a:avLst/>
          </a:prstGeom>
          <a:ln>
            <a:round/>
          </a:ln>
        </p:spPr>
        <p:txBody>
          <a:bodyPr lIns="0" tIns="0" rIns="0" bIns="0"/>
          <a:lstStyle>
            <a:lvl1pPr defTabSz="501798">
              <a:buClr>
                <a:srgbClr val="9A9A9A"/>
              </a:buClr>
              <a:defRPr sz="9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64" name="Group"/>
          <p:cNvGrpSpPr/>
          <p:nvPr/>
        </p:nvGrpSpPr>
        <p:grpSpPr>
          <a:xfrm>
            <a:off x="6365644" y="7014373"/>
            <a:ext cx="3311546" cy="464903"/>
            <a:chOff x="0" y="0"/>
            <a:chExt cx="3311544" cy="464901"/>
          </a:xfrm>
        </p:grpSpPr>
        <p:pic>
          <p:nvPicPr>
            <p:cNvPr id="57" name="mcstas-logo.pdf" descr="mcstas-logo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758089" y="69845"/>
              <a:ext cx="553456" cy="32521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45000"/>
                </a:srgbClr>
              </a:outerShdw>
            </a:effectLst>
          </p:spPr>
        </p:pic>
        <p:pic>
          <p:nvPicPr>
            <p:cNvPr id="58" name="logoill.pdf" descr="logoill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409301" y="47740"/>
              <a:ext cx="388005" cy="37088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45000"/>
                </a:srgbClr>
              </a:outerShdw>
            </a:effectLst>
          </p:spPr>
        </p:pic>
        <p:pic>
          <p:nvPicPr>
            <p:cNvPr id="59" name="PSI-Logo_trans.png" descr="PSI-Logo_trans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899354" y="143818"/>
              <a:ext cx="484492" cy="17737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45000"/>
                </a:srgbClr>
              </a:outerShdw>
            </a:effectLst>
          </p:spPr>
        </p:pic>
        <p:pic>
          <p:nvPicPr>
            <p:cNvPr id="60" name="ku-logo.pdf" descr="ku-logo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570475" y="25569"/>
              <a:ext cx="304150" cy="413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" name="DTU_logo.png" descr="DTU_logo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47494" y="26084"/>
              <a:ext cx="284253" cy="4127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" name="droppedImage.png" descr="droppedImage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464902" cy="4649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856476" y="47008"/>
              <a:ext cx="689270" cy="3708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5" name="ICANS XXII Oxford 2017 / New development in the McStas Monte Carlo ray-tracing project"/>
          <p:cNvSpPr txBox="1"/>
          <p:nvPr/>
        </p:nvSpPr>
        <p:spPr>
          <a:xfrm>
            <a:off x="455405" y="7113909"/>
            <a:ext cx="5268343" cy="206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138" tIns="22138" rIns="22138" bIns="22138">
            <a:spAutoFit/>
          </a:bodyPr>
          <a:lstStyle/>
          <a:p>
            <a:pPr defTabSz="501798">
              <a:buClr>
                <a:srgbClr val="000000"/>
              </a:buClr>
              <a:defRPr i="0" sz="8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pPr>
            <a:r>
              <a:t>ICANS XXII Oxford 2017 / </a:t>
            </a:r>
            <a:r>
              <a:rPr b="1"/>
              <a:t>New development in the McStas Monte Carlo ray-tracing project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and Content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"/>
          <p:cNvGrpSpPr/>
          <p:nvPr/>
        </p:nvGrpSpPr>
        <p:grpSpPr>
          <a:xfrm>
            <a:off x="1198264" y="6980907"/>
            <a:ext cx="7814780" cy="472627"/>
            <a:chOff x="0" y="0"/>
            <a:chExt cx="7814778" cy="472626"/>
          </a:xfrm>
        </p:grpSpPr>
        <p:pic>
          <p:nvPicPr>
            <p:cNvPr id="72" name="mcstas-logo.pdf" descr="mcstas-logo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261324" y="103311"/>
              <a:ext cx="553455" cy="32521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45000"/>
                </a:srgbClr>
              </a:outerShdw>
            </a:effectLst>
          </p:spPr>
        </p:pic>
        <p:pic>
          <p:nvPicPr>
            <p:cNvPr id="73" name="logoill.pdf" descr="logoill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912536" y="81206"/>
              <a:ext cx="388004" cy="37088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45000"/>
                </a:srgbClr>
              </a:outerShdw>
            </a:effectLst>
          </p:spPr>
        </p:pic>
        <p:pic>
          <p:nvPicPr>
            <p:cNvPr id="74" name="PSI-Logo_trans.png" descr="PSI-Logo_trans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402589" y="177283"/>
              <a:ext cx="484492" cy="17737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45000"/>
                </a:srgbClr>
              </a:outerShdw>
            </a:effectLst>
          </p:spPr>
        </p:pic>
        <p:pic>
          <p:nvPicPr>
            <p:cNvPr id="75" name="ku-logo.pdf" descr="ku-logo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073709" y="59035"/>
              <a:ext cx="304150" cy="413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" name="DTU_logo.png" descr="DTU_logo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763307" y="59035"/>
              <a:ext cx="284252" cy="4127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" name="droppedImage.pdf" descr="dropped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425934" y="59380"/>
              <a:ext cx="776540" cy="413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" name="droppedImage.png" descr="droppedImage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5202473" y="0"/>
              <a:ext cx="464902" cy="4649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9" name="New developments in McStas"/>
            <p:cNvSpPr txBox="1"/>
            <p:nvPr/>
          </p:nvSpPr>
          <p:spPr>
            <a:xfrm>
              <a:off x="0" y="162346"/>
              <a:ext cx="2142493" cy="196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2138" tIns="22138" rIns="22138" bIns="22138" numCol="1" anchor="t">
              <a:spAutoFit/>
            </a:bodyPr>
            <a:lstStyle>
              <a:lvl1pPr defTabSz="501798">
                <a:buClr>
                  <a:srgbClr val="000000"/>
                </a:buClr>
                <a:defRPr b="1" i="0" sz="1000">
                  <a:uFill>
                    <a:solidFill>
                      <a:srgbClr val="000000"/>
                    </a:solidFill>
                  </a:u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New developments in McStas</a:t>
              </a:r>
            </a:p>
          </p:txBody>
        </p:sp>
      </p:grpSp>
      <p:sp>
        <p:nvSpPr>
          <p:cNvPr id="81" name="Title Text"/>
          <p:cNvSpPr txBox="1"/>
          <p:nvPr>
            <p:ph type="title"/>
          </p:nvPr>
        </p:nvSpPr>
        <p:spPr>
          <a:xfrm>
            <a:off x="941206" y="0"/>
            <a:ext cx="8032500" cy="1596584"/>
          </a:xfrm>
          <a:prstGeom prst="rect">
            <a:avLst/>
          </a:prstGeom>
          <a:ln>
            <a:round/>
          </a:ln>
        </p:spPr>
        <p:txBody>
          <a:bodyPr anchor="b"/>
          <a:lstStyle>
            <a:lvl1pPr defTabSz="1003597">
              <a:lnSpc>
                <a:spcPct val="100000"/>
              </a:lnSpc>
              <a:defRPr i="0" sz="24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2" name="Body Level One…"/>
          <p:cNvSpPr txBox="1"/>
          <p:nvPr>
            <p:ph type="body" idx="1"/>
          </p:nvPr>
        </p:nvSpPr>
        <p:spPr>
          <a:xfrm>
            <a:off x="941206" y="1763675"/>
            <a:ext cx="8032500" cy="5792825"/>
          </a:xfrm>
          <a:prstGeom prst="rect">
            <a:avLst/>
          </a:prstGeom>
          <a:ln>
            <a:round/>
          </a:ln>
        </p:spPr>
        <p:txBody>
          <a:bodyPr/>
          <a:lstStyle>
            <a:lvl1pPr marL="103414" indent="-103414" defTabSz="1003597">
              <a:lnSpc>
                <a:spcPct val="100000"/>
              </a:lnSpc>
              <a:spcBef>
                <a:spcPts val="400"/>
              </a:spcBef>
              <a:buClr>
                <a:srgbClr val="AD4642"/>
              </a:buClr>
              <a:buSzPct val="100000"/>
              <a:buFontTx/>
              <a:buChar char="•"/>
              <a:defRPr sz="16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  <a:lvl2pPr marL="284389" indent="-103414" defTabSz="1003597">
              <a:lnSpc>
                <a:spcPct val="100000"/>
              </a:lnSpc>
              <a:spcBef>
                <a:spcPts val="400"/>
              </a:spcBef>
              <a:buClr>
                <a:srgbClr val="AD4642"/>
              </a:buClr>
              <a:buSzPct val="100000"/>
              <a:buFontTx/>
              <a:buChar char="•"/>
              <a:defRPr sz="16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2pPr>
            <a:lvl3pPr marL="465364" indent="-103414" defTabSz="1003597">
              <a:lnSpc>
                <a:spcPct val="100000"/>
              </a:lnSpc>
              <a:spcBef>
                <a:spcPts val="400"/>
              </a:spcBef>
              <a:buClr>
                <a:srgbClr val="AD4642"/>
              </a:buClr>
              <a:buSzPct val="100000"/>
              <a:buFontTx/>
              <a:buChar char="•"/>
              <a:defRPr sz="16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3pPr>
            <a:lvl4pPr marL="640896" indent="-97971" defTabSz="1003597">
              <a:lnSpc>
                <a:spcPct val="100000"/>
              </a:lnSpc>
              <a:spcBef>
                <a:spcPts val="400"/>
              </a:spcBef>
              <a:buClr>
                <a:srgbClr val="AD4642"/>
              </a:buClr>
              <a:buSzPct val="100000"/>
              <a:buFontTx/>
              <a:buChar char="•"/>
              <a:defRPr sz="16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4pPr>
            <a:lvl5pPr marL="817789" indent="-103414" defTabSz="1003597">
              <a:lnSpc>
                <a:spcPct val="100000"/>
              </a:lnSpc>
              <a:spcBef>
                <a:spcPts val="400"/>
              </a:spcBef>
              <a:buClr>
                <a:srgbClr val="AD4642"/>
              </a:buClr>
              <a:buSzPct val="100000"/>
              <a:buFontTx/>
              <a:buChar char="•"/>
              <a:defRPr sz="16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Slide Number"/>
          <p:cNvSpPr txBox="1"/>
          <p:nvPr>
            <p:ph type="sldNum" sz="quarter" idx="2"/>
          </p:nvPr>
        </p:nvSpPr>
        <p:spPr>
          <a:xfrm>
            <a:off x="941206" y="7340456"/>
            <a:ext cx="158031" cy="139701"/>
          </a:xfrm>
          <a:prstGeom prst="rect">
            <a:avLst/>
          </a:prstGeom>
          <a:ln>
            <a:round/>
          </a:ln>
        </p:spPr>
        <p:txBody>
          <a:bodyPr lIns="0" tIns="0" rIns="0" bIns="0"/>
          <a:lstStyle>
            <a:lvl1pPr defTabSz="501798">
              <a:buClr>
                <a:srgbClr val="9A9A9A"/>
              </a:buClr>
              <a:defRPr sz="9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3.tif"/><Relationship Id="rId12" Type="http://schemas.openxmlformats.org/officeDocument/2006/relationships/slideLayout" Target="../slideLayouts/slideLayout1.xml"/><Relationship Id="rId13" Type="http://schemas.openxmlformats.org/officeDocument/2006/relationships/slideLayout" Target="../slideLayouts/slideLayout2.xml"/><Relationship Id="rId14" Type="http://schemas.openxmlformats.org/officeDocument/2006/relationships/slideLayout" Target="../slideLayouts/slideLayout3.xml"/><Relationship Id="rId15" Type="http://schemas.openxmlformats.org/officeDocument/2006/relationships/slideLayout" Target="../slideLayouts/slideLayout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06339" y="48415"/>
            <a:ext cx="1341579" cy="723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33308" t="5638" r="49620" b="0"/>
          <a:stretch>
            <a:fillRect/>
          </a:stretch>
        </p:blipFill>
        <p:spPr>
          <a:xfrm>
            <a:off x="8413402" y="785628"/>
            <a:ext cx="1653529" cy="609707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"/>
          <p:cNvSpPr/>
          <p:nvPr/>
        </p:nvSpPr>
        <p:spPr>
          <a:xfrm>
            <a:off x="622135" y="2475731"/>
            <a:ext cx="7683387" cy="4360069"/>
          </a:xfrm>
          <a:prstGeom prst="rect">
            <a:avLst/>
          </a:prstGeom>
          <a:solidFill>
            <a:srgbClr val="FFFFFF"/>
          </a:solidFill>
          <a:ln w="88900">
            <a:solidFill>
              <a:srgbClr val="2A85D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9BBE05"/>
                </a:solidFill>
              </a:defRPr>
            </a:pPr>
          </a:p>
        </p:txBody>
      </p:sp>
      <p:grpSp>
        <p:nvGrpSpPr>
          <p:cNvPr id="12" name="Group"/>
          <p:cNvGrpSpPr/>
          <p:nvPr/>
        </p:nvGrpSpPr>
        <p:grpSpPr>
          <a:xfrm>
            <a:off x="5820711" y="5068149"/>
            <a:ext cx="1568599" cy="1637519"/>
            <a:chOff x="0" y="0"/>
            <a:chExt cx="1568598" cy="1637518"/>
          </a:xfrm>
        </p:grpSpPr>
        <p:grpSp>
          <p:nvGrpSpPr>
            <p:cNvPr id="10" name="Group"/>
            <p:cNvGrpSpPr/>
            <p:nvPr/>
          </p:nvGrpSpPr>
          <p:grpSpPr>
            <a:xfrm>
              <a:off x="0" y="0"/>
              <a:ext cx="1568599" cy="1352291"/>
              <a:chOff x="0" y="0"/>
              <a:chExt cx="1568598" cy="1352290"/>
            </a:xfrm>
          </p:grpSpPr>
          <p:pic>
            <p:nvPicPr>
              <p:cNvPr id="5" name="logoill.pdf" descr="logoill.pd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051724" y="993295"/>
                <a:ext cx="355071" cy="3394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76200" dist="63500" dir="5400000">
                  <a:srgbClr val="000000">
                    <a:alpha val="45000"/>
                  </a:srgbClr>
                </a:outerShdw>
              </a:effectLst>
            </p:spPr>
          </p:pic>
          <p:pic>
            <p:nvPicPr>
              <p:cNvPr id="6" name="mcstas-logo.pdf" descr="mcstas-logo.pd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568599" cy="9217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76200" dist="63500" dir="5400000">
                  <a:srgbClr val="000000">
                    <a:alpha val="45000"/>
                  </a:srgbClr>
                </a:outerShdw>
              </a:effectLst>
            </p:spPr>
          </p:pic>
          <p:pic>
            <p:nvPicPr>
              <p:cNvPr id="7" name="PSI-Logo_trans.png" descr="PSI-Logo_trans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584291" y="1083186"/>
                <a:ext cx="441965" cy="16180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76200" dist="63500" dir="5400000">
                  <a:srgbClr val="000000">
                    <a:alpha val="45000"/>
                  </a:srgbClr>
                </a:outerShdw>
              </a:effectLst>
            </p:spPr>
          </p:pic>
          <p:pic>
            <p:nvPicPr>
              <p:cNvPr id="8" name="ku-logo.pdf" descr="ku-logo.pd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283156" y="975317"/>
                <a:ext cx="277453" cy="37697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" name="DTU_logo.png" descr="DTU_logo.pn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975317"/>
                <a:ext cx="259301" cy="3765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1" name="ESS_Logo_Frugal_Blue_cmyk.png" descr="ESS_Logo_Frugal_Blue_cmyk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64498" y="1312705"/>
              <a:ext cx="603646" cy="3248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" name="Line"/>
          <p:cNvSpPr/>
          <p:nvPr/>
        </p:nvSpPr>
        <p:spPr>
          <a:xfrm>
            <a:off x="186479" y="1127879"/>
            <a:ext cx="8869682" cy="1"/>
          </a:xfrm>
          <a:prstGeom prst="line">
            <a:avLst/>
          </a:prstGeom>
          <a:ln w="54720">
            <a:solidFill>
              <a:srgbClr val="2A85D1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55699" y="7211439"/>
            <a:ext cx="356905" cy="369401"/>
          </a:xfrm>
          <a:prstGeom prst="rect">
            <a:avLst/>
          </a:prstGeom>
          <a:ln w="12700">
            <a:miter lim="400000"/>
          </a:ln>
        </p:spPr>
        <p:txBody>
          <a:bodyPr wrap="none" lIns="44999" tIns="44999" rIns="44999" bIns="44999">
            <a:spAutoFit/>
          </a:bodyPr>
          <a:lstStyle/>
          <a:p>
            <a:pPr/>
            <a:fld id="{86CB4B4D-7CA3-9044-876B-883B54F8677D}" type="slidenum"/>
          </a:p>
        </p:txBody>
      </p:sp>
      <p:sp>
        <p:nvSpPr>
          <p:cNvPr id="15" name="Rectangle"/>
          <p:cNvSpPr/>
          <p:nvPr/>
        </p:nvSpPr>
        <p:spPr>
          <a:xfrm>
            <a:off x="8540750" y="6909330"/>
            <a:ext cx="1472757" cy="615421"/>
          </a:xfrm>
          <a:prstGeom prst="rect">
            <a:avLst/>
          </a:prstGeom>
          <a:solidFill>
            <a:srgbClr val="FFFFFF"/>
          </a:solidFill>
          <a:ln w="25400">
            <a:solidFill>
              <a:srgbClr val="2A85D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grpSp>
        <p:nvGrpSpPr>
          <p:cNvPr id="18" name="Group"/>
          <p:cNvGrpSpPr/>
          <p:nvPr/>
        </p:nvGrpSpPr>
        <p:grpSpPr>
          <a:xfrm>
            <a:off x="8678450" y="7004463"/>
            <a:ext cx="1197356" cy="450555"/>
            <a:chOff x="0" y="0"/>
            <a:chExt cx="1197354" cy="450554"/>
          </a:xfrm>
        </p:grpSpPr>
        <p:pic>
          <p:nvPicPr>
            <p:cNvPr id="16" name="image5.png" descr="image5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305882" cy="4505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" name="Image" descr="Image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360026" y="0"/>
              <a:ext cx="837329" cy="4505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" name="ESS DMSC McStas school June 2018 – P Willendrup"/>
          <p:cNvSpPr txBox="1"/>
          <p:nvPr/>
        </p:nvSpPr>
        <p:spPr>
          <a:xfrm>
            <a:off x="378747" y="7250013"/>
            <a:ext cx="3756254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/>
            <a:r>
              <a:t>ESS DMSC McStas school June 2018 – P Willendrup </a:t>
            </a:r>
          </a:p>
        </p:txBody>
      </p:sp>
      <p:pic>
        <p:nvPicPr>
          <p:cNvPr id="2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86594" y="4448720"/>
            <a:ext cx="3886201" cy="209550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Title Text"/>
          <p:cNvSpPr txBox="1"/>
          <p:nvPr>
            <p:ph type="title"/>
          </p:nvPr>
        </p:nvSpPr>
        <p:spPr>
          <a:xfrm>
            <a:off x="503555" y="101453"/>
            <a:ext cx="9063991" cy="1661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idx="1"/>
          </p:nvPr>
        </p:nvSpPr>
        <p:spPr>
          <a:xfrm>
            <a:off x="503555" y="1763183"/>
            <a:ext cx="9063991" cy="5793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2"/>
    <p:sldLayoutId id="2147483650" r:id="rId13"/>
    <p:sldLayoutId id="2147483651" r:id="rId14"/>
    <p:sldLayoutId id="2147483652" r:id="rId15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 Neue"/>
        <a:buChar char="l"/>
        <a:tabLst/>
        <a:defRPr b="0" baseline="0" cap="none" i="1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718457" marR="0" indent="-261257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75000"/>
        <a:buFont typeface="Helvetica Neue"/>
        <a:buChar char="-"/>
        <a:tabLst/>
        <a:defRPr b="0" baseline="0" cap="none" i="1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12192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 Neue"/>
        <a:buChar char="l"/>
        <a:tabLst/>
        <a:defRPr b="0" baseline="0" cap="none" i="1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1737360" marR="0" indent="-3657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75000"/>
        <a:buFont typeface="Helvetica Neue"/>
        <a:buChar char="-"/>
        <a:tabLst/>
        <a:defRPr b="0" baseline="0" cap="none" i="1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2194560" marR="0" indent="-3657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 Neue"/>
        <a:buChar char="l"/>
        <a:tabLst/>
        <a:defRPr b="0" baseline="0" cap="none" i="1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2651760" marR="0" indent="-3657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 Neue"/>
        <a:buChar char="l"/>
        <a:tabLst/>
        <a:defRPr b="0" baseline="0" cap="none" i="1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3108960" marR="0" indent="-3657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 Neue"/>
        <a:buChar char="l"/>
        <a:tabLst/>
        <a:defRPr b="0" baseline="0" cap="none" i="1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36068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Helvetica Neue"/>
        <a:buChar char="•"/>
        <a:tabLst/>
        <a:defRPr b="0" baseline="0" cap="none" i="1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40640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Helvetica Neue"/>
        <a:buChar char="•"/>
        <a:tabLst/>
        <a:defRPr b="0" baseline="0" cap="none" i="1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6.tif"/><Relationship Id="rId4" Type="http://schemas.openxmlformats.org/officeDocument/2006/relationships/image" Target="../media/image7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12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8.tif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video" Target="../media/media1.mov"/><Relationship Id="rId6" Type="http://schemas.microsoft.com/office/2007/relationships/media" Target="../media/media1.mov"/><Relationship Id="rId7" Type="http://schemas.openxmlformats.org/officeDocument/2006/relationships/image" Target="../media/image47.png"/><Relationship Id="rId8" Type="http://schemas.openxmlformats.org/officeDocument/2006/relationships/image" Target="../media/image48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hyperlink" Target="mailto:neutron-mc@risoe.dk" TargetMode="External"/><Relationship Id="rId4" Type="http://schemas.openxmlformats.org/officeDocument/2006/relationships/hyperlink" Target="http://www.mcstas.org/" TargetMode="External"/><Relationship Id="rId5" Type="http://schemas.openxmlformats.org/officeDocument/2006/relationships/image" Target="../media/image54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neutron-mc@risoe.dk" TargetMode="External"/><Relationship Id="rId3" Type="http://schemas.openxmlformats.org/officeDocument/2006/relationships/hyperlink" Target="http://www.mcstas.org/" TargetMode="External"/><Relationship Id="rId4" Type="http://schemas.openxmlformats.org/officeDocument/2006/relationships/image" Target="../media/image54.png"/><Relationship Id="rId5" Type="http://schemas.openxmlformats.org/officeDocument/2006/relationships/image" Target="../media/image55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3.tif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openxmlformats.org/officeDocument/2006/relationships/image" Target="../media/image9.tif"/><Relationship Id="rId7" Type="http://schemas.openxmlformats.org/officeDocument/2006/relationships/image" Target="../media/image10.tif"/><Relationship Id="rId8" Type="http://schemas.openxmlformats.org/officeDocument/2006/relationships/image" Target="../media/image11.tif"/><Relationship Id="rId9" Type="http://schemas.openxmlformats.org/officeDocument/2006/relationships/image" Target="../media/image12.tif"/><Relationship Id="rId10" Type="http://schemas.openxmlformats.org/officeDocument/2006/relationships/image" Target="../media/image13.tif"/><Relationship Id="rId11" Type="http://schemas.openxmlformats.org/officeDocument/2006/relationships/image" Target="../media/image14.tif"/><Relationship Id="rId12" Type="http://schemas.openxmlformats.org/officeDocument/2006/relationships/image" Target="../media/image15.tif"/><Relationship Id="rId13" Type="http://schemas.openxmlformats.org/officeDocument/2006/relationships/image" Target="../media/image16.tif"/><Relationship Id="rId14" Type="http://schemas.openxmlformats.org/officeDocument/2006/relationships/image" Target="../media/image17.tif"/><Relationship Id="rId15" Type="http://schemas.openxmlformats.org/officeDocument/2006/relationships/image" Target="../media/image18.tif"/><Relationship Id="rId16" Type="http://schemas.openxmlformats.org/officeDocument/2006/relationships/image" Target="../media/image19.tif"/><Relationship Id="rId17" Type="http://schemas.openxmlformats.org/officeDocument/2006/relationships/image" Target="../media/image20.tif"/><Relationship Id="rId18" Type="http://schemas.openxmlformats.org/officeDocument/2006/relationships/image" Target="../media/image21.tif"/><Relationship Id="rId19" Type="http://schemas.openxmlformats.org/officeDocument/2006/relationships/image" Target="../media/image22.tif"/><Relationship Id="rId20" Type="http://schemas.openxmlformats.org/officeDocument/2006/relationships/image" Target="../media/image23.tif"/><Relationship Id="rId21" Type="http://schemas.openxmlformats.org/officeDocument/2006/relationships/image" Target="../media/image24.tif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13.jpeg"/><Relationship Id="rId8" Type="http://schemas.openxmlformats.org/officeDocument/2006/relationships/image" Target="../media/image14.jpeg"/><Relationship Id="rId9" Type="http://schemas.openxmlformats.org/officeDocument/2006/relationships/image" Target="../media/image62.png"/><Relationship Id="rId10" Type="http://schemas.openxmlformats.org/officeDocument/2006/relationships/image" Target="../media/image6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15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9.png"/><Relationship Id="rId4" Type="http://schemas.openxmlformats.org/officeDocument/2006/relationships/image" Target="../media/image58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72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3.png"/><Relationship Id="rId4" Type="http://schemas.openxmlformats.org/officeDocument/2006/relationships/image" Target="../media/image76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5.png"/><Relationship Id="rId4" Type="http://schemas.openxmlformats.org/officeDocument/2006/relationships/image" Target="../media/image77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5.png"/><Relationship Id="rId4" Type="http://schemas.openxmlformats.org/officeDocument/2006/relationships/image" Target="../media/image7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8.png"/><Relationship Id="rId4" Type="http://schemas.openxmlformats.org/officeDocument/2006/relationships/image" Target="../media/image79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Relationship Id="rId4" Type="http://schemas.openxmlformats.org/officeDocument/2006/relationships/image" Target="../media/image91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Relationship Id="rId4" Type="http://schemas.openxmlformats.org/officeDocument/2006/relationships/image" Target="../media/image94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8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6" Type="http://schemas.openxmlformats.org/officeDocument/2006/relationships/image" Target="../media/image101.png"/><Relationship Id="rId7" Type="http://schemas.openxmlformats.org/officeDocument/2006/relationships/image" Target="../media/image102.png"/><Relationship Id="rId8" Type="http://schemas.openxmlformats.org/officeDocument/2006/relationships/image" Target="../media/image67.png"/><Relationship Id="rId9" Type="http://schemas.openxmlformats.org/officeDocument/2006/relationships/image" Target="../media/image103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Relationship Id="rId3" Type="http://schemas.openxmlformats.org/officeDocument/2006/relationships/image" Target="../media/image25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6.png"/><Relationship Id="rId5" Type="http://schemas.openxmlformats.org/officeDocument/2006/relationships/image" Target="../media/image1.png"/><Relationship Id="rId6" Type="http://schemas.openxmlformats.org/officeDocument/2006/relationships/image" Target="../media/image2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5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lide Number"/>
          <p:cNvSpPr txBox="1"/>
          <p:nvPr>
            <p:ph type="sldNum" sz="quarter" idx="2"/>
          </p:nvPr>
        </p:nvSpPr>
        <p:spPr>
          <a:xfrm>
            <a:off x="55699" y="7211439"/>
            <a:ext cx="229803" cy="369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3" name="ESS DMSC McStas training…"/>
          <p:cNvSpPr txBox="1"/>
          <p:nvPr/>
        </p:nvSpPr>
        <p:spPr>
          <a:xfrm>
            <a:off x="471472" y="2711662"/>
            <a:ext cx="7984712" cy="24737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algn="ctr">
              <a:defRPr b="1" sz="4600"/>
            </a:pPr>
            <a:r>
              <a:t>ESS DMSC McStas training</a:t>
            </a:r>
          </a:p>
          <a:p>
            <a:pPr algn="ctr">
              <a:defRPr b="1" sz="4600"/>
            </a:pPr>
            <a:r>
              <a:t>June 20th-22nd 2018</a:t>
            </a:r>
          </a:p>
        </p:txBody>
      </p:sp>
      <p:sp>
        <p:nvSpPr>
          <p:cNvPr id="94" name="McStas Introduction"/>
          <p:cNvSpPr txBox="1"/>
          <p:nvPr/>
        </p:nvSpPr>
        <p:spPr>
          <a:xfrm>
            <a:off x="107999" y="193319"/>
            <a:ext cx="9071281" cy="796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lnSpc>
                <a:spcPct val="90000"/>
              </a:lnSpc>
              <a:defRPr sz="4400"/>
            </a:lvl1pPr>
          </a:lstStyle>
          <a:p>
            <a:pPr/>
            <a:r>
              <a:t>McStas Introduction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How to implement Monte Carlo methods 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85215">
              <a:defRPr sz="2816"/>
            </a:lvl1pPr>
          </a:lstStyle>
          <a:p>
            <a:pPr/>
            <a:r>
              <a:t>How to implement Monte Carlo methods ?</a:t>
            </a:r>
          </a:p>
        </p:txBody>
      </p:sp>
      <p:sp>
        <p:nvSpPr>
          <p:cNvPr id="1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74" name="Image16.png" descr="Image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09656" y="2186687"/>
            <a:ext cx="2568512" cy="2891954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or quasi-random generators =&gt; quasi-Monte-Carlo…"/>
          <p:cNvSpPr txBox="1"/>
          <p:nvPr/>
        </p:nvSpPr>
        <p:spPr>
          <a:xfrm>
            <a:off x="20724" y="2242292"/>
            <a:ext cx="7955605" cy="5495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indent="622300" defTabSz="457200">
              <a:spcBef>
                <a:spcPts val="27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i="0" sz="2200">
                <a:latin typeface="Times New Roman"/>
                <a:ea typeface="Times New Roman"/>
                <a:cs typeface="Times New Roman"/>
                <a:sym typeface="Times New Roman"/>
              </a:rPr>
              <a:t>or quasi-random generators </a:t>
            </a:r>
            <a:r>
              <a:rPr i="0" sz="2400">
                <a:solidFill>
                  <a:srgbClr val="FF2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=&gt;</a:t>
            </a:r>
            <a:r>
              <a:rPr i="0" sz="2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0" sz="2200">
                <a:latin typeface="Times New Roman"/>
                <a:ea typeface="Times New Roman"/>
                <a:cs typeface="Times New Roman"/>
                <a:sym typeface="Times New Roman"/>
              </a:rPr>
              <a:t>quasi</a:t>
            </a:r>
            <a:r>
              <a:rPr i="0" sz="2200">
                <a:latin typeface="Times New Roman"/>
                <a:ea typeface="Times New Roman"/>
                <a:cs typeface="Times New Roman"/>
                <a:sym typeface="Times New Roman"/>
              </a:rPr>
              <a:t>-Monte-Carlo</a:t>
            </a:r>
          </a:p>
          <a:p>
            <a:pPr indent="1816100" defTabSz="457200">
              <a:spcBef>
                <a:spcPts val="27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i="0" sz="2200">
                <a:latin typeface="Times New Roman"/>
                <a:ea typeface="Times New Roman"/>
                <a:cs typeface="Times New Roman"/>
                <a:sym typeface="Times New Roman"/>
              </a:rPr>
              <a:t>We encounter a probability </a:t>
            </a:r>
            <a:r>
              <a:rPr i="0" sz="2400">
                <a:solidFill>
                  <a:srgbClr val="008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 &lt; </a:t>
            </a:r>
            <a:r>
              <a:rPr i="0" sz="2200">
                <a:solidFill>
                  <a:srgbClr val="008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 &lt; 1</a:t>
            </a:r>
            <a:r>
              <a:rPr i="0" sz="220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indent="508000" defTabSz="457200">
              <a:spcBef>
                <a:spcPts val="6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i="0" sz="2400">
                <a:solidFill>
                  <a:srgbClr val="FF2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Crude Monte-Carlo (yes/no choice)</a:t>
            </a:r>
            <a:r>
              <a:rPr i="0" sz="220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</a:p>
          <a:p>
            <a:pPr indent="952500" defTabSz="457200">
              <a:spcBef>
                <a:spcPts val="6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i="0" sz="2200">
                <a:latin typeface="Times New Roman"/>
                <a:ea typeface="Times New Roman"/>
                <a:cs typeface="Times New Roman"/>
                <a:sym typeface="Times New Roman"/>
              </a:rPr>
              <a:t>We shoot </a:t>
            </a:r>
            <a:r>
              <a:rPr i="0" sz="2200"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i="0" sz="2200">
                <a:latin typeface="Times New Roman"/>
                <a:ea typeface="Times New Roman"/>
                <a:cs typeface="Times New Roman"/>
                <a:sym typeface="Times New Roman"/>
              </a:rPr>
              <a:t> events </a:t>
            </a:r>
            <a:r>
              <a:rPr i="0" sz="2400">
                <a:latin typeface="Symbol"/>
                <a:ea typeface="Symbol"/>
                <a:cs typeface="Symbol"/>
                <a:sym typeface="Symbol"/>
              </a:rPr>
              <a:t>x</a:t>
            </a:r>
            <a:r>
              <a:rPr i="0" sz="2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0" sz="2400">
                <a:latin typeface="Symbol"/>
                <a:ea typeface="Symbol"/>
                <a:cs typeface="Symbol"/>
                <a:sym typeface="Symbol"/>
              </a:rPr>
              <a:t>Î</a:t>
            </a:r>
            <a:r>
              <a:rPr i="0" sz="2200">
                <a:latin typeface="Times New Roman"/>
                <a:ea typeface="Times New Roman"/>
                <a:cs typeface="Times New Roman"/>
                <a:sym typeface="Times New Roman"/>
              </a:rPr>
              <a:t>[0,1] </a:t>
            </a:r>
          </a:p>
          <a:p>
            <a:pPr indent="952500" defTabSz="457200">
              <a:spcBef>
                <a:spcPts val="4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i="0" sz="2200">
                <a:latin typeface="Times New Roman"/>
                <a:ea typeface="Times New Roman"/>
                <a:cs typeface="Times New Roman"/>
                <a:sym typeface="Times New Roman"/>
              </a:rPr>
              <a:t>We keep events that satisfy </a:t>
            </a:r>
            <a:r>
              <a:rPr i="0" sz="2400">
                <a:latin typeface="Symbol"/>
                <a:ea typeface="Symbol"/>
                <a:cs typeface="Symbol"/>
                <a:sym typeface="Symbol"/>
              </a:rPr>
              <a:t>x</a:t>
            </a:r>
            <a:r>
              <a:rPr i="0" sz="2200">
                <a:latin typeface="Times New Roman"/>
                <a:ea typeface="Times New Roman"/>
                <a:cs typeface="Times New Roman"/>
                <a:sym typeface="Times New Roman"/>
              </a:rPr>
              <a:t> &lt; p</a:t>
            </a:r>
          </a:p>
          <a:p>
            <a:pPr indent="952500" defTabSz="457200">
              <a:lnSpc>
                <a:spcPts val="2900"/>
              </a:lnSpc>
              <a:spcBef>
                <a:spcPts val="4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i="0" sz="2200">
                <a:latin typeface="Times New Roman"/>
                <a:ea typeface="Times New Roman"/>
                <a:cs typeface="Times New Roman"/>
                <a:sym typeface="Times New Roman"/>
              </a:rPr>
              <a:t>np</a:t>
            </a:r>
            <a:r>
              <a:rPr i="0" sz="2200">
                <a:latin typeface="Times New Roman"/>
                <a:ea typeface="Times New Roman"/>
                <a:cs typeface="Times New Roman"/>
                <a:sym typeface="Times New Roman"/>
              </a:rPr>
              <a:t> events  </a:t>
            </a:r>
            <a:r>
              <a:rPr i="0" sz="2400">
                <a:latin typeface="Times New Roman"/>
                <a:ea typeface="Times New Roman"/>
                <a:cs typeface="Times New Roman"/>
                <a:sym typeface="Times New Roman"/>
              </a:rPr>
              <a:t>→</a:t>
            </a:r>
            <a:r>
              <a:rPr i="0" sz="2200">
                <a:latin typeface="Times New Roman"/>
                <a:ea typeface="Times New Roman"/>
                <a:cs typeface="Times New Roman"/>
                <a:sym typeface="Times New Roman"/>
              </a:rPr>
              <a:t> low statistics</a:t>
            </a:r>
          </a:p>
          <a:p>
            <a:pPr indent="508000" defTabSz="457200">
              <a:spcBef>
                <a:spcPts val="5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i="0" sz="24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Importance sampling (fuzzy choice – event weighting)</a:t>
            </a:r>
            <a:r>
              <a:rPr i="0" sz="220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</a:p>
          <a:p>
            <a:pPr indent="952500" defTabSz="457200">
              <a:spcBef>
                <a:spcPts val="6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i="0" sz="2200">
                <a:latin typeface="Times New Roman"/>
                <a:ea typeface="Times New Roman"/>
                <a:cs typeface="Times New Roman"/>
                <a:sym typeface="Times New Roman"/>
              </a:rPr>
              <a:t>Keep </a:t>
            </a:r>
            <a:r>
              <a:rPr i="0" sz="2200"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i="0" sz="2200">
                <a:latin typeface="Times New Roman"/>
                <a:ea typeface="Times New Roman"/>
                <a:cs typeface="Times New Roman"/>
                <a:sym typeface="Times New Roman"/>
              </a:rPr>
              <a:t> events, no more random number...</a:t>
            </a:r>
          </a:p>
          <a:p>
            <a:pPr indent="952500" defTabSz="457200">
              <a:spcBef>
                <a:spcPts val="5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i="0" sz="2200">
                <a:latin typeface="Times New Roman"/>
                <a:ea typeface="Times New Roman"/>
                <a:cs typeface="Times New Roman"/>
                <a:sym typeface="Times New Roman"/>
              </a:rPr>
              <a:t>But associate a </a:t>
            </a:r>
            <a:r>
              <a:rPr i="0" sz="2400">
                <a:solidFill>
                  <a:srgbClr val="008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weight</a:t>
            </a:r>
            <a:r>
              <a:rPr i="0" sz="2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0" sz="2200"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r>
              <a:rPr i="0" sz="2200">
                <a:latin typeface="Times New Roman"/>
                <a:ea typeface="Times New Roman"/>
                <a:cs typeface="Times New Roman"/>
                <a:sym typeface="Times New Roman"/>
              </a:rPr>
              <a:t> to each of them (we set </a:t>
            </a:r>
            <a:r>
              <a:rPr i="0" sz="2400">
                <a:latin typeface="Symbol"/>
                <a:ea typeface="Symbol"/>
                <a:cs typeface="Symbol"/>
                <a:sym typeface="Symbol"/>
              </a:rPr>
              <a:t>x</a:t>
            </a:r>
            <a:r>
              <a:rPr i="0" sz="2200">
                <a:latin typeface="Times New Roman"/>
                <a:ea typeface="Times New Roman"/>
                <a:cs typeface="Times New Roman"/>
                <a:sym typeface="Times New Roman"/>
              </a:rPr>
              <a:t> = p)</a:t>
            </a:r>
          </a:p>
          <a:p>
            <a:pPr indent="952500" defTabSz="457200">
              <a:spcBef>
                <a:spcPts val="29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i="0" sz="2200">
                <a:latin typeface="Times New Roman"/>
                <a:ea typeface="Times New Roman"/>
                <a:cs typeface="Times New Roman"/>
                <a:sym typeface="Times New Roman"/>
              </a:rPr>
              <a:t>Retain statistical accuracy (1/÷</a:t>
            </a:r>
            <a:r>
              <a:rPr i="0" sz="2200"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i="0" sz="2200"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</a:p>
        </p:txBody>
      </p:sp>
      <p:sp>
        <p:nvSpPr>
          <p:cNvPr id="176" name="Good random generator:…"/>
          <p:cNvSpPr txBox="1"/>
          <p:nvPr/>
        </p:nvSpPr>
        <p:spPr>
          <a:xfrm>
            <a:off x="516566" y="673027"/>
            <a:ext cx="8603999" cy="1555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457200">
              <a:spcBef>
                <a:spcPts val="500"/>
              </a:spcBef>
              <a:defRPr i="0" sz="3000">
                <a:solidFill>
                  <a:srgbClr val="0433FF"/>
                </a:solidFill>
                <a:effectLst>
                  <a:outerShdw sx="100000" sy="100000" kx="0" ky="0" algn="b" rotWithShape="0" blurRad="38100" dist="635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defTabSz="457200">
              <a:spcBef>
                <a:spcPts val="5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i="0" sz="24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Good random generator</a:t>
            </a:r>
            <a:r>
              <a:rPr i="0" sz="2200"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</a:p>
          <a:p>
            <a:pPr indent="114300" defTabSz="457200"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i="0" sz="2200">
                <a:latin typeface="Times New Roman"/>
                <a:ea typeface="Times New Roman"/>
                <a:cs typeface="Times New Roman"/>
                <a:sym typeface="Times New Roman"/>
              </a:rPr>
              <a:t>from thermal electronic noise (hardware)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When to use Monte Carlo metho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When to use Monte Carlo methods </a:t>
            </a:r>
          </a:p>
        </p:txBody>
      </p:sp>
      <p:grpSp>
        <p:nvGrpSpPr>
          <p:cNvPr id="182" name="Group"/>
          <p:cNvGrpSpPr/>
          <p:nvPr/>
        </p:nvGrpSpPr>
        <p:grpSpPr>
          <a:xfrm>
            <a:off x="525117" y="644032"/>
            <a:ext cx="8656509" cy="2023100"/>
            <a:chOff x="525117" y="639273"/>
            <a:chExt cx="8656507" cy="2023098"/>
          </a:xfrm>
        </p:grpSpPr>
        <p:pic>
          <p:nvPicPr>
            <p:cNvPr id="179" name="Image18.png" descr="Image18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955081" y="1227278"/>
              <a:ext cx="1226545" cy="13584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0" name="Rectangle"/>
            <p:cNvSpPr txBox="1"/>
            <p:nvPr/>
          </p:nvSpPr>
          <p:spPr>
            <a:xfrm>
              <a:off x="1949531" y="639273"/>
              <a:ext cx="6507324" cy="488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3200"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181" name="Dimensionality of phase space must be large (d &gt; 5)…"/>
            <p:cNvSpPr txBox="1"/>
            <p:nvPr/>
          </p:nvSpPr>
          <p:spPr>
            <a:xfrm>
              <a:off x="525117" y="1742782"/>
              <a:ext cx="7645431" cy="91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spcBef>
                  <a:spcPts val="1500"/>
                </a:spcBef>
                <a:defRPr sz="32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i="0" sz="2200">
                  <a:latin typeface="Times New Roman"/>
                  <a:ea typeface="Times New Roman"/>
                  <a:cs typeface="Times New Roman"/>
                  <a:sym typeface="Times New Roman"/>
                </a:rPr>
                <a:t>Dimensionality of phase space must be large (</a:t>
              </a:r>
              <a:r>
                <a:rPr i="0" sz="2200">
                  <a:latin typeface="Times New Roman"/>
                  <a:ea typeface="Times New Roman"/>
                  <a:cs typeface="Times New Roman"/>
                  <a:sym typeface="Times New Roman"/>
                </a:rPr>
                <a:t>d</a:t>
              </a:r>
              <a:r>
                <a:rPr i="0" sz="2200">
                  <a:latin typeface="Times New Roman"/>
                  <a:ea typeface="Times New Roman"/>
                  <a:cs typeface="Times New Roman"/>
                  <a:sym typeface="Times New Roman"/>
                </a:rPr>
                <a:t> &gt; 5)</a:t>
              </a:r>
            </a:p>
            <a:p>
              <a:pPr defTabSz="457200">
                <a:defRPr sz="32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i="0" sz="2200">
                  <a:latin typeface="Times New Roman"/>
                  <a:ea typeface="Times New Roman"/>
                  <a:cs typeface="Times New Roman"/>
                  <a:sym typeface="Times New Roman"/>
                </a:rPr>
                <a:t>Overall complexity is beyond reasonable analytical methods </a:t>
              </a:r>
            </a:p>
          </p:txBody>
        </p:sp>
      </p:grpSp>
      <p:pic>
        <p:nvPicPr>
          <p:cNvPr id="183" name="Image20.png" descr="Image2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59736" y="2734407"/>
            <a:ext cx="1426952" cy="159818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6" name="Group"/>
          <p:cNvGrpSpPr/>
          <p:nvPr/>
        </p:nvGrpSpPr>
        <p:grpSpPr>
          <a:xfrm>
            <a:off x="7925689" y="4722370"/>
            <a:ext cx="1260791" cy="1260791"/>
            <a:chOff x="0" y="0"/>
            <a:chExt cx="1260790" cy="1260790"/>
          </a:xfrm>
        </p:grpSpPr>
        <p:pic>
          <p:nvPicPr>
            <p:cNvPr id="184" name="Image21.png" descr="Image21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60791" cy="1260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5" name="π"/>
            <p:cNvSpPr txBox="1"/>
            <p:nvPr/>
          </p:nvSpPr>
          <p:spPr>
            <a:xfrm>
              <a:off x="546680" y="435061"/>
              <a:ext cx="426066" cy="3361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 defTabSz="457200">
                <a:defRPr i="0" sz="2400">
                  <a:latin typeface="Symbol"/>
                  <a:ea typeface="Symbol"/>
                  <a:cs typeface="Symbol"/>
                  <a:sym typeface="Symbol"/>
                </a:defRPr>
              </a:lvl1pPr>
            </a:lstStyle>
            <a:p>
              <a:pPr>
                <a:defRPr i="1" sz="32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i="0" sz="2400">
                  <a:latin typeface="Symbol"/>
                  <a:ea typeface="Symbol"/>
                  <a:cs typeface="Symbol"/>
                  <a:sym typeface="Symbol"/>
                </a:rPr>
                <a:t>p </a:t>
              </a:r>
            </a:p>
          </p:txBody>
        </p:sp>
      </p:grpSp>
      <p:sp>
        <p:nvSpPr>
          <p:cNvPr id="187" name="Number of points for which…"/>
          <p:cNvSpPr txBox="1"/>
          <p:nvPr/>
        </p:nvSpPr>
        <p:spPr>
          <a:xfrm>
            <a:off x="7569848" y="5943808"/>
            <a:ext cx="2425464" cy="77753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r" defTabSz="457200">
              <a:spcBef>
                <a:spcPts val="3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i="0" sz="1400">
                <a:latin typeface="Times New Roman"/>
                <a:ea typeface="Times New Roman"/>
                <a:cs typeface="Times New Roman"/>
                <a:sym typeface="Times New Roman"/>
              </a:rPr>
              <a:t>Number of points for which </a:t>
            </a:r>
          </a:p>
          <a:p>
            <a:pPr indent="127000" algn="r" defTabSz="457200">
              <a:spcBef>
                <a:spcPts val="3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i="0" sz="1400">
                <a:latin typeface="Times New Roman"/>
                <a:ea typeface="Times New Roman"/>
                <a:cs typeface="Times New Roman"/>
                <a:sym typeface="Times New Roman"/>
              </a:rPr>
              <a:t>{ x</a:t>
            </a:r>
            <a:r>
              <a:rPr baseline="31999" i="0" sz="1400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i="0" sz="1400">
                <a:latin typeface="Times New Roman"/>
                <a:ea typeface="Times New Roman"/>
                <a:cs typeface="Times New Roman"/>
                <a:sym typeface="Times New Roman"/>
              </a:rPr>
              <a:t>+y</a:t>
            </a:r>
            <a:r>
              <a:rPr baseline="31999" i="0" sz="1400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i="0" sz="1400">
                <a:latin typeface="Symbol"/>
                <a:ea typeface="Symbol"/>
                <a:cs typeface="Symbol"/>
                <a:sym typeface="Symbol"/>
              </a:rPr>
              <a:t>£</a:t>
            </a:r>
            <a:r>
              <a:rPr i="0" sz="1400">
                <a:latin typeface="Times New Roman"/>
                <a:ea typeface="Times New Roman"/>
                <a:cs typeface="Times New Roman"/>
                <a:sym typeface="Times New Roman"/>
              </a:rPr>
              <a:t> 1, (x,y) </a:t>
            </a:r>
            <a:r>
              <a:rPr i="0" sz="1400">
                <a:latin typeface="Symbol"/>
                <a:ea typeface="Symbol"/>
                <a:cs typeface="Symbol"/>
                <a:sym typeface="Symbol"/>
              </a:rPr>
              <a:t>Î</a:t>
            </a:r>
            <a:r>
              <a:rPr i="0" sz="1400">
                <a:latin typeface="Times New Roman"/>
                <a:ea typeface="Times New Roman"/>
                <a:cs typeface="Times New Roman"/>
                <a:sym typeface="Times New Roman"/>
              </a:rPr>
              <a:t> [0,1] }</a:t>
            </a:r>
          </a:p>
          <a:p>
            <a:pPr indent="127000" algn="r" defTabSz="457200"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i="0" sz="1400">
                <a:latin typeface="Times New Roman"/>
                <a:ea typeface="Times New Roman"/>
                <a:cs typeface="Times New Roman"/>
                <a:sym typeface="Times New Roman"/>
              </a:rPr>
              <a:t>Ratio circle/square </a:t>
            </a:r>
            <a:r>
              <a:rPr i="0" sz="1400">
                <a:latin typeface="Times New Roman"/>
                <a:ea typeface="Times New Roman"/>
                <a:cs typeface="Times New Roman"/>
                <a:sym typeface="Times New Roman"/>
              </a:rPr>
              <a:t>→ </a:t>
            </a:r>
            <a:r>
              <a:rPr i="0" sz="1800">
                <a:latin typeface="Symbol"/>
                <a:ea typeface="Symbol"/>
                <a:cs typeface="Symbol"/>
                <a:sym typeface="Symbol"/>
              </a:rPr>
              <a:t>p/4 </a:t>
            </a:r>
          </a:p>
        </p:txBody>
      </p:sp>
      <p:sp>
        <p:nvSpPr>
          <p:cNvPr id="1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9" name="Each event can be computed easily and independently MC is the 'lazy guy' method – think microscopic…"/>
          <p:cNvSpPr txBox="1"/>
          <p:nvPr/>
        </p:nvSpPr>
        <p:spPr>
          <a:xfrm>
            <a:off x="526799" y="2666182"/>
            <a:ext cx="6864706" cy="1898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457200">
              <a:lnSpc>
                <a:spcPts val="4300"/>
              </a:lnSpc>
              <a:spcBef>
                <a:spcPts val="26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i="0" sz="2200">
                <a:latin typeface="Times New Roman"/>
                <a:ea typeface="Times New Roman"/>
                <a:cs typeface="Times New Roman"/>
                <a:sym typeface="Times New Roman"/>
              </a:rPr>
              <a:t>Each event can be computed easily and independently MC is the '</a:t>
            </a:r>
            <a:r>
              <a:rPr i="0" sz="2200">
                <a:latin typeface="Times New Roman"/>
                <a:ea typeface="Times New Roman"/>
                <a:cs typeface="Times New Roman"/>
                <a:sym typeface="Times New Roman"/>
              </a:rPr>
              <a:t>lazy guy</a:t>
            </a:r>
            <a:r>
              <a:rPr i="0" sz="2200">
                <a:latin typeface="Times New Roman"/>
                <a:ea typeface="Times New Roman"/>
                <a:cs typeface="Times New Roman"/>
                <a:sym typeface="Times New Roman"/>
              </a:rPr>
              <a:t>' method – think microscopic</a:t>
            </a:r>
          </a:p>
          <a:p>
            <a:pPr defTabSz="457200"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i="0" sz="2400" u="sng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Examples: </a:t>
            </a:r>
          </a:p>
        </p:txBody>
      </p:sp>
      <p:sp>
        <p:nvSpPr>
          <p:cNvPr id="190" name="Estimate π from a circle/square (“Buffon needle”)…"/>
          <p:cNvSpPr txBox="1"/>
          <p:nvPr/>
        </p:nvSpPr>
        <p:spPr>
          <a:xfrm>
            <a:off x="707767" y="4563389"/>
            <a:ext cx="6333590" cy="2307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220578" indent="-220578" defTabSz="457200">
              <a:spcBef>
                <a:spcPts val="400"/>
              </a:spcBef>
              <a:buSzPct val="100000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i="0" sz="2200">
                <a:latin typeface="Times New Roman"/>
                <a:ea typeface="Times New Roman"/>
                <a:cs typeface="Times New Roman"/>
                <a:sym typeface="Times New Roman"/>
              </a:rPr>
              <a:t>Estimate </a:t>
            </a:r>
            <a:r>
              <a:rPr i="0" sz="2400">
                <a:latin typeface="Symbol"/>
                <a:ea typeface="Symbol"/>
                <a:cs typeface="Symbol"/>
                <a:sym typeface="Symbol"/>
              </a:rPr>
              <a:t>p</a:t>
            </a:r>
            <a:r>
              <a:rPr i="0" sz="2200">
                <a:latin typeface="Times New Roman"/>
                <a:ea typeface="Times New Roman"/>
                <a:cs typeface="Times New Roman"/>
                <a:sym typeface="Times New Roman"/>
              </a:rPr>
              <a:t> from a circle/square (“</a:t>
            </a:r>
            <a:r>
              <a:rPr i="0" sz="2200">
                <a:latin typeface="Times New Roman"/>
                <a:ea typeface="Times New Roman"/>
                <a:cs typeface="Times New Roman"/>
                <a:sym typeface="Times New Roman"/>
              </a:rPr>
              <a:t>Buffon needle</a:t>
            </a:r>
            <a:r>
              <a:rPr i="0" sz="2200">
                <a:latin typeface="Times New Roman"/>
                <a:ea typeface="Times New Roman"/>
                <a:cs typeface="Times New Roman"/>
                <a:sym typeface="Times New Roman"/>
              </a:rPr>
              <a:t>”)</a:t>
            </a:r>
          </a:p>
          <a:p>
            <a:pPr marL="220578" indent="-220578" defTabSz="457200">
              <a:spcBef>
                <a:spcPts val="400"/>
              </a:spcBef>
              <a:buSzPct val="100000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i="0" sz="2200">
                <a:latin typeface="Times New Roman"/>
                <a:ea typeface="Times New Roman"/>
                <a:cs typeface="Times New Roman"/>
                <a:sym typeface="Times New Roman"/>
              </a:rPr>
              <a:t>Area under/inside a curve/volume (integration)</a:t>
            </a:r>
          </a:p>
          <a:p>
            <a:pPr marL="220578" indent="-220578" defTabSz="457200">
              <a:spcBef>
                <a:spcPts val="400"/>
              </a:spcBef>
              <a:buSzPct val="100000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i="0" sz="2200">
                <a:latin typeface="Times New Roman"/>
                <a:ea typeface="Times New Roman"/>
                <a:cs typeface="Times New Roman"/>
                <a:sym typeface="Times New Roman"/>
              </a:rPr>
              <a:t>Molecular Dynamics</a:t>
            </a:r>
          </a:p>
          <a:p>
            <a:pPr marL="220578" indent="-220578" defTabSz="457200">
              <a:spcBef>
                <a:spcPts val="400"/>
              </a:spcBef>
              <a:buSzPct val="100000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i="0" sz="2200">
                <a:latin typeface="Times New Roman"/>
                <a:ea typeface="Times New Roman"/>
                <a:cs typeface="Times New Roman"/>
                <a:sym typeface="Times New Roman"/>
              </a:rPr>
              <a:t>spin-system phase transitions (</a:t>
            </a:r>
            <a:r>
              <a:rPr i="0" sz="2200">
                <a:latin typeface="Times New Roman"/>
                <a:ea typeface="Times New Roman"/>
                <a:cs typeface="Times New Roman"/>
                <a:sym typeface="Times New Roman"/>
              </a:rPr>
              <a:t>Ising</a:t>
            </a:r>
            <a:r>
              <a:rPr i="0" sz="2200">
                <a:latin typeface="Times New Roman"/>
                <a:ea typeface="Times New Roman"/>
                <a:cs typeface="Times New Roman"/>
                <a:sym typeface="Times New Roman"/>
              </a:rPr>
              <a:t> model)</a:t>
            </a:r>
          </a:p>
          <a:p>
            <a:pPr marL="220578" indent="-220578" defTabSz="457200">
              <a:spcBef>
                <a:spcPts val="400"/>
              </a:spcBef>
              <a:buSzPct val="100000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i="0" sz="2200">
                <a:latin typeface="Times New Roman"/>
                <a:ea typeface="Times New Roman"/>
                <a:cs typeface="Times New Roman"/>
                <a:sym typeface="Times New Roman"/>
              </a:rPr>
              <a:t>nuclear reactions</a:t>
            </a:r>
          </a:p>
          <a:p>
            <a:pPr marL="220578" indent="-220578" defTabSz="457200">
              <a:buSzPct val="100000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i="0" sz="2200">
                <a:latin typeface="Times New Roman"/>
                <a:ea typeface="Times New Roman"/>
                <a:cs typeface="Times New Roman"/>
                <a:sym typeface="Times New Roman"/>
              </a:rPr>
              <a:t>ray-tracing (light, particles)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Examples of Monte Carlo program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Examples of Monte Carlo programs</a:t>
            </a:r>
          </a:p>
        </p:txBody>
      </p:sp>
      <p:sp>
        <p:nvSpPr>
          <p:cNvPr id="1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94" name="Group"/>
          <p:cNvSpPr txBox="1"/>
          <p:nvPr/>
        </p:nvSpPr>
        <p:spPr>
          <a:xfrm>
            <a:off x="-11746" y="843286"/>
            <a:ext cx="10043792" cy="2681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indent="2057400" defTabSz="457200">
              <a:spcBef>
                <a:spcPts val="1600"/>
              </a:spcBef>
              <a:defRPr sz="3100"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defTabSz="457200">
              <a:spcBef>
                <a:spcPts val="200"/>
              </a:spcBef>
              <a:defRPr sz="3100">
                <a:latin typeface="Gill Sans"/>
                <a:ea typeface="Gill Sans"/>
                <a:cs typeface="Gill Sans"/>
                <a:sym typeface="Gill Sans"/>
              </a:defRPr>
            </a:pPr>
            <a:r>
              <a:rPr b="1" sz="2300">
                <a:latin typeface="+mn-lt"/>
                <a:ea typeface="+mn-ea"/>
                <a:cs typeface="+mn-cs"/>
                <a:sym typeface="Helvetica Neue"/>
              </a:rPr>
              <a:t>Each time physics takes place (scattering, absorption, …)</a:t>
            </a:r>
            <a:endParaRPr b="1" sz="2300">
              <a:latin typeface="+mn-lt"/>
              <a:ea typeface="+mn-ea"/>
              <a:cs typeface="+mn-cs"/>
              <a:sym typeface="Helvetica Neue"/>
            </a:endParaRPr>
          </a:p>
          <a:p>
            <a:pPr defTabSz="457200">
              <a:spcBef>
                <a:spcPts val="200"/>
              </a:spcBef>
              <a:defRPr sz="3100">
                <a:latin typeface="Gill Sans"/>
                <a:ea typeface="Gill Sans"/>
                <a:cs typeface="Gill Sans"/>
                <a:sym typeface="Gill Sans"/>
              </a:defRPr>
            </a:pPr>
            <a:r>
              <a:rPr b="1" sz="2300">
                <a:latin typeface="+mn-lt"/>
                <a:ea typeface="+mn-ea"/>
                <a:cs typeface="+mn-cs"/>
                <a:sym typeface="Helvetica Neue"/>
              </a:rPr>
              <a:t> random choices are made.  </a:t>
            </a:r>
          </a:p>
        </p:txBody>
      </p:sp>
      <p:sp>
        <p:nvSpPr>
          <p:cNvPr id="195" name="Light ray-tracing: PoV-RAY and others ...…"/>
          <p:cNvSpPr txBox="1"/>
          <p:nvPr/>
        </p:nvSpPr>
        <p:spPr>
          <a:xfrm>
            <a:off x="83310" y="2424206"/>
            <a:ext cx="9412601" cy="4639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457200">
              <a:spcBef>
                <a:spcPts val="2200"/>
              </a:spcBef>
              <a:defRPr sz="3100">
                <a:latin typeface="Gill Sans"/>
                <a:ea typeface="Gill Sans"/>
                <a:cs typeface="Gill Sans"/>
                <a:sym typeface="Gill Sans"/>
              </a:defRPr>
            </a:pPr>
            <a:r>
              <a:rPr i="0" sz="23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Light ray-tracing</a:t>
            </a:r>
            <a:r>
              <a:rPr i="0" sz="2300">
                <a:latin typeface="Times New Roman"/>
                <a:ea typeface="Times New Roman"/>
                <a:cs typeface="Times New Roman"/>
                <a:sym typeface="Times New Roman"/>
              </a:rPr>
              <a:t>: PoV-RAY and others ...</a:t>
            </a:r>
          </a:p>
          <a:p>
            <a:pPr defTabSz="457200">
              <a:spcBef>
                <a:spcPts val="200"/>
              </a:spcBef>
              <a:defRPr sz="3100">
                <a:latin typeface="Gill Sans"/>
                <a:ea typeface="Gill Sans"/>
                <a:cs typeface="Gill Sans"/>
                <a:sym typeface="Gill Sans"/>
              </a:defRPr>
            </a:pPr>
            <a:r>
              <a:rPr i="0" sz="23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Nuclear reactor simulations</a:t>
            </a:r>
            <a:r>
              <a:rPr i="0" sz="2300">
                <a:latin typeface="Times New Roman"/>
                <a:ea typeface="Times New Roman"/>
                <a:cs typeface="Times New Roman"/>
                <a:sym typeface="Times New Roman"/>
              </a:rPr>
              <a:t> (neutron transport): </a:t>
            </a:r>
          </a:p>
          <a:p>
            <a:pPr indent="444500" defTabSz="457200">
              <a:spcBef>
                <a:spcPts val="2200"/>
              </a:spcBef>
              <a:defRPr sz="3100">
                <a:latin typeface="Gill Sans"/>
                <a:ea typeface="Gill Sans"/>
                <a:cs typeface="Gill Sans"/>
                <a:sym typeface="Gill Sans"/>
              </a:defRPr>
            </a:pPr>
            <a:r>
              <a:rPr i="0" sz="2300">
                <a:latin typeface="Times New Roman"/>
                <a:ea typeface="Times New Roman"/>
                <a:cs typeface="Times New Roman"/>
                <a:sym typeface="Times New Roman"/>
              </a:rPr>
              <a:t>MCNP, Tripoli, GEANT4, FLUKA</a:t>
            </a:r>
          </a:p>
          <a:p>
            <a:pPr defTabSz="457200">
              <a:spcBef>
                <a:spcPts val="200"/>
              </a:spcBef>
              <a:defRPr sz="3100">
                <a:latin typeface="Gill Sans"/>
                <a:ea typeface="Gill Sans"/>
                <a:cs typeface="Gill Sans"/>
                <a:sym typeface="Gill Sans"/>
              </a:defRPr>
            </a:pPr>
            <a:r>
              <a:rPr i="0" sz="23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Neutron Ray-Tracing propagation</a:t>
            </a:r>
            <a:r>
              <a:rPr i="0" sz="230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</a:p>
          <a:p>
            <a:pPr indent="444500" defTabSz="457200">
              <a:spcBef>
                <a:spcPts val="200"/>
              </a:spcBef>
              <a:defRPr sz="3100">
                <a:latin typeface="Gill Sans"/>
                <a:ea typeface="Gill Sans"/>
                <a:cs typeface="Gill Sans"/>
                <a:sym typeface="Gill Sans"/>
              </a:defRPr>
            </a:pPr>
            <a:r>
              <a:rPr i="0" sz="2300">
                <a:solidFill>
                  <a:srgbClr val="FF2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McStas &lt;www.mcstas.org&gt;</a:t>
            </a:r>
            <a:r>
              <a:rPr i="0" sz="2300">
                <a:latin typeface="Times New Roman"/>
                <a:ea typeface="Times New Roman"/>
                <a:cs typeface="Times New Roman"/>
                <a:sym typeface="Times New Roman"/>
              </a:rPr>
              <a:t>, Vitess, Restrax, NISP, IDEAS</a:t>
            </a:r>
          </a:p>
          <a:p>
            <a:pPr indent="444500" defTabSz="457200">
              <a:spcBef>
                <a:spcPts val="200"/>
              </a:spcBef>
              <a:defRPr sz="3100">
                <a:latin typeface="Gill Sans"/>
                <a:ea typeface="Gill Sans"/>
                <a:cs typeface="Gill Sans"/>
                <a:sym typeface="Gill Sans"/>
              </a:defRPr>
            </a:pPr>
            <a:r>
              <a:rPr i="0" sz="2300">
                <a:latin typeface="Times New Roman"/>
                <a:ea typeface="Times New Roman"/>
                <a:cs typeface="Times New Roman"/>
                <a:sym typeface="Times New Roman"/>
              </a:rPr>
              <a:t>Neutrons are described as</a:t>
            </a:r>
            <a:r>
              <a:rPr b="1" sz="2300">
                <a:latin typeface="+mn-lt"/>
                <a:ea typeface="+mn-ea"/>
                <a:cs typeface="+mn-cs"/>
                <a:sym typeface="Helvetica Neue"/>
              </a:rPr>
              <a:t> (r, v, s, t)</a:t>
            </a:r>
            <a:r>
              <a:rPr i="0" sz="2300">
                <a:latin typeface="Times New Roman"/>
                <a:ea typeface="Times New Roman"/>
                <a:cs typeface="Times New Roman"/>
                <a:sym typeface="Times New Roman"/>
              </a:rPr>
              <a:t>, and are transported along </a:t>
            </a:r>
            <a:endParaRPr i="0"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44500" defTabSz="457200">
              <a:spcBef>
                <a:spcPts val="200"/>
              </a:spcBef>
              <a:defRPr sz="3100">
                <a:latin typeface="Gill Sans"/>
                <a:ea typeface="Gill Sans"/>
                <a:cs typeface="Gill Sans"/>
                <a:sym typeface="Gill Sans"/>
              </a:defRPr>
            </a:pPr>
            <a:r>
              <a:rPr i="0" sz="2300">
                <a:latin typeface="Times New Roman"/>
                <a:ea typeface="Times New Roman"/>
                <a:cs typeface="Times New Roman"/>
                <a:sym typeface="Times New Roman"/>
              </a:rPr>
              <a:t>instrument models. </a:t>
            </a:r>
          </a:p>
          <a:p>
            <a:pPr indent="444500" defTabSz="457200">
              <a:spcBef>
                <a:spcPts val="2200"/>
              </a:spcBef>
              <a:defRPr sz="3100">
                <a:latin typeface="Gill Sans"/>
                <a:ea typeface="Gill Sans"/>
                <a:cs typeface="Gill Sans"/>
                <a:sym typeface="Gill Sans"/>
              </a:defRPr>
            </a:pPr>
            <a:r>
              <a:rPr i="0" sz="2300">
                <a:latin typeface="Times New Roman"/>
                <a:ea typeface="Times New Roman"/>
                <a:cs typeface="Times New Roman"/>
                <a:sym typeface="Times New Roman"/>
              </a:rPr>
              <a:t>Propagation simply uses Newton rules, incl. gravitation.</a:t>
            </a:r>
          </a:p>
          <a:p>
            <a:pPr defTabSz="457200">
              <a:spcBef>
                <a:spcPts val="200"/>
              </a:spcBef>
              <a:defRPr sz="3100">
                <a:latin typeface="Gill Sans"/>
                <a:ea typeface="Gill Sans"/>
                <a:cs typeface="Gill Sans"/>
                <a:sym typeface="Gill Sans"/>
              </a:defRPr>
            </a:pPr>
            <a:r>
              <a:rPr i="0" sz="23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X-ray tracing</a:t>
            </a:r>
          </a:p>
          <a:p>
            <a:pPr indent="444500" defTabSz="457200">
              <a:defRPr sz="3100">
                <a:latin typeface="Gill Sans"/>
                <a:ea typeface="Gill Sans"/>
                <a:cs typeface="Gill Sans"/>
                <a:sym typeface="Gill Sans"/>
              </a:defRPr>
            </a:pPr>
            <a:r>
              <a:rPr i="0" sz="2300">
                <a:latin typeface="Times New Roman"/>
                <a:ea typeface="Times New Roman"/>
                <a:cs typeface="Times New Roman"/>
                <a:sym typeface="Times New Roman"/>
              </a:rPr>
              <a:t>Shadow, McXtrace, RAY, 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Monte Carlo techniqu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Monte Carlo techniques</a:t>
            </a:r>
          </a:p>
        </p:txBody>
      </p:sp>
      <p:sp>
        <p:nvSpPr>
          <p:cNvPr id="198" name="Los Alamos has since then developed and perfected many different monte carlo codes leading to what is today known as the codes MCNP5 and MCNPX…"/>
          <p:cNvSpPr txBox="1"/>
          <p:nvPr>
            <p:ph type="body" idx="1"/>
          </p:nvPr>
        </p:nvSpPr>
        <p:spPr>
          <a:xfrm>
            <a:off x="36079" y="1440781"/>
            <a:ext cx="7889311" cy="5577842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Los Alamos has since then developed and perfected many different monte carlo codes leading to what is today known as the codes MCNP5 and MCNPX</a:t>
            </a:r>
          </a:p>
          <a:p>
            <a:pPr>
              <a:defRPr sz="1800"/>
            </a:pPr>
            <a:r>
              <a:t>State of the art is MCNPX (or soon the merged MCNP6 code) that features numerous (even exotic) particles</a:t>
            </a:r>
          </a:p>
          <a:p>
            <a:pPr>
              <a:defRPr sz="1800"/>
            </a:pPr>
            <a:r>
              <a:t>MCNP was originally Monte Carlo Neutron Photon, later N-Particle</a:t>
            </a:r>
          </a:p>
          <a:p>
            <a:pPr>
              <a:defRPr sz="1800"/>
            </a:pPr>
            <a:r>
              <a:t>Mainly used for high-energy particle descriptions in weapons, power reactors and routinely used for estimating dose rates and needed shielding</a:t>
            </a:r>
          </a:p>
          <a:p>
            <a:pPr>
              <a:defRPr sz="1800"/>
            </a:pPr>
            <a:r>
              <a:t>Does not to date handle coherent scattering of neutrons due to the focus on high energies</a:t>
            </a:r>
          </a:p>
        </p:txBody>
      </p:sp>
      <p:sp>
        <p:nvSpPr>
          <p:cNvPr id="1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0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37923" y="4893242"/>
            <a:ext cx="2067499" cy="2051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5711" y="4754647"/>
            <a:ext cx="2949638" cy="2328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77997" y="4754647"/>
            <a:ext cx="3504384" cy="23286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Ray-tracing metho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Ray-tracing methods</a:t>
            </a:r>
          </a:p>
        </p:txBody>
      </p:sp>
      <p:sp>
        <p:nvSpPr>
          <p:cNvPr id="205" name="When neutrons move in “free space”, we use ray-tracing - but in most cases in direction source -&gt; detector…"/>
          <p:cNvSpPr txBox="1"/>
          <p:nvPr>
            <p:ph type="body" idx="1"/>
          </p:nvPr>
        </p:nvSpPr>
        <p:spPr>
          <a:xfrm>
            <a:off x="10679" y="1440781"/>
            <a:ext cx="8149710" cy="5577842"/>
          </a:xfrm>
          <a:prstGeom prst="rect">
            <a:avLst/>
          </a:prstGeom>
        </p:spPr>
        <p:txBody>
          <a:bodyPr/>
          <a:lstStyle/>
          <a:p>
            <a:pPr marL="148589" indent="-148589" defTabSz="594359">
              <a:spcBef>
                <a:spcPts val="600"/>
              </a:spcBef>
              <a:defRPr sz="2080"/>
            </a:pPr>
          </a:p>
          <a:p>
            <a:pPr marL="148589" indent="-148589" defTabSz="594359">
              <a:spcBef>
                <a:spcPts val="600"/>
              </a:spcBef>
              <a:defRPr sz="2080"/>
            </a:pPr>
          </a:p>
          <a:p>
            <a:pPr marL="148589" indent="-148589" defTabSz="594359">
              <a:spcBef>
                <a:spcPts val="600"/>
              </a:spcBef>
              <a:defRPr sz="2080"/>
            </a:pPr>
          </a:p>
          <a:p>
            <a:pPr marL="148589" indent="-148589" defTabSz="594359">
              <a:spcBef>
                <a:spcPts val="600"/>
              </a:spcBef>
              <a:defRPr sz="2080"/>
            </a:pPr>
          </a:p>
          <a:p>
            <a:pPr marL="148589" indent="-148589" defTabSz="594359">
              <a:spcBef>
                <a:spcPts val="600"/>
              </a:spcBef>
              <a:defRPr sz="2080"/>
            </a:pPr>
          </a:p>
          <a:p>
            <a:pPr marL="148589" indent="-148589" defTabSz="594359">
              <a:spcBef>
                <a:spcPts val="600"/>
              </a:spcBef>
              <a:defRPr sz="2080"/>
            </a:pPr>
          </a:p>
          <a:p>
            <a:pPr marL="148589" indent="-148589" defTabSz="594359">
              <a:spcBef>
                <a:spcPts val="600"/>
              </a:spcBef>
              <a:defRPr sz="2080"/>
            </a:pPr>
          </a:p>
          <a:p>
            <a:pPr marL="148589" indent="-148589" defTabSz="594359">
              <a:spcBef>
                <a:spcPts val="600"/>
              </a:spcBef>
              <a:defRPr sz="2080"/>
            </a:pPr>
          </a:p>
          <a:p>
            <a:pPr marL="148589" indent="-148589" defTabSz="594359">
              <a:spcBef>
                <a:spcPts val="600"/>
              </a:spcBef>
              <a:defRPr sz="2080"/>
            </a:pPr>
          </a:p>
          <a:p>
            <a:pPr marL="148589" indent="-148589" defTabSz="594359">
              <a:spcBef>
                <a:spcPts val="600"/>
              </a:spcBef>
              <a:defRPr sz="2080"/>
            </a:pPr>
          </a:p>
          <a:p>
            <a:pPr marL="148589" indent="-148589" defTabSz="594359">
              <a:spcBef>
                <a:spcPts val="600"/>
              </a:spcBef>
              <a:defRPr sz="2080"/>
            </a:pPr>
          </a:p>
          <a:p>
            <a:pPr marL="148589" indent="-148589" defTabSz="594359">
              <a:spcBef>
                <a:spcPts val="600"/>
              </a:spcBef>
              <a:defRPr sz="2080"/>
            </a:pPr>
          </a:p>
          <a:p>
            <a:pPr marL="148589" indent="-148589" defTabSz="594359">
              <a:spcBef>
                <a:spcPts val="600"/>
              </a:spcBef>
              <a:defRPr sz="2080"/>
            </a:pPr>
            <a:r>
              <a:t>When neutrons move in “free space”, we use ray-tracing - but in most cases in direction source -&gt; detector</a:t>
            </a:r>
          </a:p>
          <a:p>
            <a:pPr marL="148589" indent="-148589" defTabSz="594359">
              <a:spcBef>
                <a:spcPts val="600"/>
              </a:spcBef>
              <a:defRPr sz="2080"/>
            </a:pPr>
            <a:r>
              <a:t>Of course parabolas rather than straight lines are uses to implement gravity</a:t>
            </a:r>
          </a:p>
        </p:txBody>
      </p:sp>
      <p:sp>
        <p:nvSpPr>
          <p:cNvPr id="2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7" name="800px-Ray_trace_diagram.svg.png" descr="800px-Ray_trace_diagram.sv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8616" y="1667743"/>
            <a:ext cx="6294624" cy="41859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Elements of Monte-Carlo raytrac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Elements of Monte-Carlo raytracing</a:t>
            </a:r>
          </a:p>
        </p:txBody>
      </p:sp>
      <p:sp>
        <p:nvSpPr>
          <p:cNvPr id="210" name="Instrument Monte Carlo methods implement coherent scattering effects…"/>
          <p:cNvSpPr txBox="1"/>
          <p:nvPr>
            <p:ph type="body" idx="1"/>
          </p:nvPr>
        </p:nvSpPr>
        <p:spPr>
          <a:xfrm>
            <a:off x="163079" y="1440781"/>
            <a:ext cx="7899877" cy="5577842"/>
          </a:xfrm>
          <a:prstGeom prst="rect">
            <a:avLst/>
          </a:prstGeom>
        </p:spPr>
        <p:txBody>
          <a:bodyPr/>
          <a:lstStyle/>
          <a:p>
            <a:pPr marL="134873" indent="-134873" defTabSz="539495">
              <a:spcBef>
                <a:spcPts val="500"/>
              </a:spcBef>
              <a:defRPr sz="1887"/>
            </a:pPr>
            <a:r>
              <a:t>Instrument Monte Carlo methods implement coherent scattering effects</a:t>
            </a:r>
          </a:p>
          <a:p>
            <a:pPr marL="134873" indent="-134873" defTabSz="539495">
              <a:spcBef>
                <a:spcPts val="500"/>
              </a:spcBef>
              <a:defRPr sz="1887"/>
            </a:pPr>
            <a:r>
              <a:t>Uses deterministic propagation where this can be done</a:t>
            </a:r>
          </a:p>
          <a:p>
            <a:pPr marL="134873" indent="-134873" defTabSz="539495">
              <a:spcBef>
                <a:spcPts val="500"/>
              </a:spcBef>
              <a:defRPr sz="1887"/>
            </a:pPr>
            <a:r>
              <a:t>Uses Monte Carlo sampling of “complicated” distributions and stochastic processes and multiple outcomes with known probabilities are involved</a:t>
            </a:r>
          </a:p>
          <a:p>
            <a:pPr marL="134873" indent="-134873" defTabSz="539495">
              <a:spcBef>
                <a:spcPts val="500"/>
              </a:spcBef>
              <a:defRPr sz="1887"/>
            </a:pPr>
            <a:r>
              <a:t>- I.e. inside scattering matter</a:t>
            </a:r>
          </a:p>
          <a:p>
            <a:pPr marL="134873" indent="-134873" defTabSz="539495">
              <a:spcBef>
                <a:spcPts val="500"/>
              </a:spcBef>
              <a:defRPr sz="1887"/>
            </a:pPr>
            <a:r>
              <a:t>Uses the particle-wave duality of the neutron to switch back and forward between deterministic ray tracing and Monte Carlo approach</a:t>
            </a:r>
          </a:p>
          <a:p>
            <a:pPr marL="134873" indent="-134873" defTabSz="539495">
              <a:spcBef>
                <a:spcPts val="500"/>
              </a:spcBef>
              <a:defRPr sz="1887"/>
            </a:pPr>
          </a:p>
          <a:p>
            <a:pPr marL="134873" indent="-134873" defTabSz="539495">
              <a:spcBef>
                <a:spcPts val="500"/>
              </a:spcBef>
              <a:defRPr sz="1887"/>
            </a:pPr>
          </a:p>
          <a:p>
            <a:pPr marL="134873" indent="-134873" defTabSz="539495">
              <a:spcBef>
                <a:spcPts val="500"/>
              </a:spcBef>
              <a:defRPr sz="1887"/>
            </a:pPr>
          </a:p>
          <a:p>
            <a:pPr marL="134873" indent="-134873" defTabSz="539495">
              <a:spcBef>
                <a:spcPts val="500"/>
              </a:spcBef>
              <a:defRPr sz="1887"/>
            </a:pPr>
          </a:p>
          <a:p>
            <a:pPr marL="134873" indent="-134873" defTabSz="539495">
              <a:spcBef>
                <a:spcPts val="500"/>
              </a:spcBef>
              <a:defRPr sz="1887"/>
            </a:pPr>
          </a:p>
          <a:p>
            <a:pPr marL="134873" indent="-134873" defTabSz="539495">
              <a:spcBef>
                <a:spcPts val="500"/>
              </a:spcBef>
              <a:defRPr sz="1887"/>
            </a:pPr>
          </a:p>
          <a:p>
            <a:pPr marL="134873" indent="-134873" defTabSz="539495">
              <a:spcBef>
                <a:spcPts val="500"/>
              </a:spcBef>
              <a:defRPr sz="1887"/>
            </a:pPr>
          </a:p>
          <a:p>
            <a:pPr marL="134873" indent="-134873" defTabSz="539495">
              <a:spcBef>
                <a:spcPts val="500"/>
              </a:spcBef>
              <a:defRPr sz="1887"/>
            </a:pPr>
          </a:p>
          <a:p>
            <a:pPr marL="134873" indent="-134873" defTabSz="539495">
              <a:spcBef>
                <a:spcPts val="500"/>
              </a:spcBef>
              <a:defRPr sz="1887"/>
            </a:pPr>
            <a:r>
              <a:t>Result: A realistic and efficient transport of neutrons in the thermal and cold range</a:t>
            </a:r>
          </a:p>
        </p:txBody>
      </p:sp>
      <p:sp>
        <p:nvSpPr>
          <p:cNvPr id="2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2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3101" y="3726594"/>
            <a:ext cx="5298406" cy="2435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Components of neutron instrum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Components of neutron instruments</a:t>
            </a:r>
          </a:p>
        </p:txBody>
      </p:sp>
      <p:sp>
        <p:nvSpPr>
          <p:cNvPr id="215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7" name="article06_image06.jpg" descr="article06_image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0206" y="1636933"/>
            <a:ext cx="5940414" cy="58449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Moderators... (Where McStas starts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Moderators... (Where McStas starts)</a:t>
            </a:r>
          </a:p>
        </p:txBody>
      </p:sp>
      <p:sp>
        <p:nvSpPr>
          <p:cNvPr id="22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2" name="Moderator_desc.pdf" descr="Moderator_desc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249" y="1593949"/>
            <a:ext cx="8959196" cy="49072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IMG_2342.jpg" descr="IMG_23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316" y="1240890"/>
            <a:ext cx="7672648" cy="5755891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Neutron guid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r>
              <a:t>Neutron guides</a:t>
            </a:r>
          </a:p>
        </p:txBody>
      </p:sp>
      <p:sp>
        <p:nvSpPr>
          <p:cNvPr id="22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Collimators &amp; sli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Collimators &amp; slits</a:t>
            </a:r>
          </a:p>
        </p:txBody>
      </p:sp>
      <p:sp>
        <p:nvSpPr>
          <p:cNvPr id="23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32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4810" y="1874366"/>
            <a:ext cx="3320728" cy="2700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Apr2011_radial_collimator.png" descr="Apr2011_radial_collimato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22181" y="1866986"/>
            <a:ext cx="5150136" cy="2715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IB_C80_AIR.png" descr="IB_C80_AIR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01392" y="4922056"/>
            <a:ext cx="2218645" cy="21474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Agend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Agenda</a:t>
            </a:r>
          </a:p>
        </p:txBody>
      </p:sp>
      <p:sp>
        <p:nvSpPr>
          <p:cNvPr id="97" name="A (very) brief introduction to neutrons, Monte Carlo &amp; raytracing…"/>
          <p:cNvSpPr txBox="1"/>
          <p:nvPr>
            <p:ph type="body" idx="1"/>
          </p:nvPr>
        </p:nvSpPr>
        <p:spPr>
          <a:xfrm>
            <a:off x="163079" y="1440781"/>
            <a:ext cx="7718109" cy="5577842"/>
          </a:xfrm>
          <a:prstGeom prst="rect">
            <a:avLst/>
          </a:prstGeom>
        </p:spPr>
        <p:txBody>
          <a:bodyPr/>
          <a:lstStyle/>
          <a:p>
            <a:pPr marL="212597" indent="-212597" defTabSz="850391">
              <a:spcBef>
                <a:spcPts val="900"/>
              </a:spcBef>
              <a:defRPr sz="2976"/>
            </a:pPr>
          </a:p>
          <a:p>
            <a:pPr marL="212597" indent="-212597" defTabSz="850391">
              <a:spcBef>
                <a:spcPts val="900"/>
              </a:spcBef>
              <a:defRPr sz="2976"/>
            </a:pPr>
            <a:r>
              <a:t>A (very) brief introduction to neutrons, Monte Carlo &amp; raytracing </a:t>
            </a:r>
          </a:p>
          <a:p>
            <a:pPr marL="212597" indent="-212597" defTabSz="850391">
              <a:spcBef>
                <a:spcPts val="900"/>
              </a:spcBef>
              <a:defRPr sz="2976"/>
            </a:pPr>
          </a:p>
          <a:p>
            <a:pPr marL="212597" indent="-212597" defTabSz="850391">
              <a:spcBef>
                <a:spcPts val="900"/>
              </a:spcBef>
              <a:defRPr sz="2976"/>
            </a:pPr>
            <a:r>
              <a:t>Components of neutron instruments</a:t>
            </a:r>
          </a:p>
          <a:p>
            <a:pPr marL="212597" indent="-212597" defTabSz="850391">
              <a:spcBef>
                <a:spcPts val="900"/>
              </a:spcBef>
              <a:defRPr sz="2976"/>
            </a:pPr>
          </a:p>
          <a:p>
            <a:pPr marL="212597" indent="-212597" defTabSz="850391">
              <a:spcBef>
                <a:spcPts val="900"/>
              </a:spcBef>
              <a:defRPr sz="2976"/>
            </a:pPr>
            <a:r>
              <a:t>How McStas works under the hood</a:t>
            </a:r>
          </a:p>
          <a:p>
            <a:pPr marL="212597" indent="-212597" defTabSz="850391">
              <a:spcBef>
                <a:spcPts val="900"/>
              </a:spcBef>
              <a:defRPr sz="2976"/>
            </a:pPr>
          </a:p>
          <a:p>
            <a:pPr marL="212597" indent="-212597" defTabSz="850391">
              <a:spcBef>
                <a:spcPts val="900"/>
              </a:spcBef>
              <a:defRPr sz="2976"/>
            </a:pPr>
            <a:r>
              <a:t>Components and instruments</a:t>
            </a:r>
          </a:p>
          <a:p>
            <a:pPr marL="212597" indent="-212597" defTabSz="850391">
              <a:spcBef>
                <a:spcPts val="900"/>
              </a:spcBef>
              <a:defRPr sz="2976"/>
            </a:pPr>
          </a:p>
          <a:p>
            <a:pPr marL="212597" indent="-212597" defTabSz="850391">
              <a:spcBef>
                <a:spcPts val="900"/>
              </a:spcBef>
              <a:defRPr sz="2976"/>
            </a:pPr>
            <a:r>
              <a:t>A demo</a:t>
            </a:r>
          </a:p>
        </p:txBody>
      </p:sp>
      <p:sp>
        <p:nvSpPr>
          <p:cNvPr id="98" name="Slide Number"/>
          <p:cNvSpPr txBox="1"/>
          <p:nvPr>
            <p:ph type="sldNum" sz="quarter" idx="2"/>
          </p:nvPr>
        </p:nvSpPr>
        <p:spPr>
          <a:xfrm>
            <a:off x="68399" y="7211439"/>
            <a:ext cx="229803" cy="369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DiskChop1.pdf" descr="DiskChop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6233" y="1417797"/>
            <a:ext cx="5321144" cy="5091783"/>
          </a:xfrm>
          <a:prstGeom prst="rect">
            <a:avLst/>
          </a:prstGeom>
          <a:ln w="3175"/>
        </p:spPr>
      </p:pic>
      <p:pic>
        <p:nvPicPr>
          <p:cNvPr id="237" name="r&amp;d2-2.jpg" descr="r&amp;d2-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04102" y="2790919"/>
            <a:ext cx="4329952" cy="3247464"/>
          </a:xfrm>
          <a:prstGeom prst="rect">
            <a:avLst/>
          </a:prstGeom>
          <a:ln w="3175"/>
        </p:spPr>
      </p:pic>
      <p:sp>
        <p:nvSpPr>
          <p:cNvPr id="238" name="Disk Chopp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Disk Choppers</a:t>
            </a:r>
          </a:p>
        </p:txBody>
      </p:sp>
      <p:sp>
        <p:nvSpPr>
          <p:cNvPr id="239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Velocity selecto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Velocity selector</a:t>
            </a:r>
          </a:p>
        </p:txBody>
      </p:sp>
      <p:sp>
        <p:nvSpPr>
          <p:cNvPr id="243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45" name="Figure5_RHS_WEB.png" descr="Figure5_RHS_WE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8796" y="3003413"/>
            <a:ext cx="3484929" cy="3328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Figure5_centre_WEB.png" descr="Figure5_centre_WEB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0051" y="3003413"/>
            <a:ext cx="4442396" cy="33152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FermiChop.pdf" descr="FermiChop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9121" y="1579659"/>
            <a:ext cx="9447140" cy="5261512"/>
          </a:xfrm>
          <a:prstGeom prst="rect">
            <a:avLst/>
          </a:prstGeom>
          <a:ln w="3175"/>
        </p:spPr>
      </p:pic>
      <p:sp>
        <p:nvSpPr>
          <p:cNvPr id="249" name="Fermi Chopp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Fermi Choppers</a:t>
            </a:r>
          </a:p>
        </p:txBody>
      </p:sp>
      <p:sp>
        <p:nvSpPr>
          <p:cNvPr id="25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rystal monochromators (and analyzers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13816">
              <a:defRPr sz="3916"/>
            </a:lvl1pPr>
          </a:lstStyle>
          <a:p>
            <a:pPr/>
            <a:r>
              <a:t>Crystal monochromators (and analyzers)</a:t>
            </a:r>
          </a:p>
        </p:txBody>
      </p:sp>
      <p:sp>
        <p:nvSpPr>
          <p:cNvPr id="25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6" name="37744f0177.png" descr="37744f017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9894" y="2632158"/>
            <a:ext cx="3136244" cy="34978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droppedImage.tiff" descr="dropped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92607" y="2572478"/>
            <a:ext cx="4626881" cy="34710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Potassium_Humate_Shiny_Powder.tiff" descr="Potassium_Humate_Shiny_Powder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5102" y="1362202"/>
            <a:ext cx="3866238" cy="2176922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Samples studied..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Samples studied...</a:t>
            </a:r>
          </a:p>
        </p:txBody>
      </p:sp>
      <p:sp>
        <p:nvSpPr>
          <p:cNvPr id="261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3" name="lsco.png" descr="lsc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6274" y="1266120"/>
            <a:ext cx="2317130" cy="28705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sans1_micelle.png" descr="sans1_micell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69433" y="1266120"/>
            <a:ext cx="2213819" cy="2228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TerminalScreenSnapz001.mov" descr="TerminalScreenSnapz001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4199233" y="4478318"/>
            <a:ext cx="4722814" cy="25827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droppedImage.png" descr="dropped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03413" y="4518931"/>
            <a:ext cx="2398304" cy="23488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99" fill="hold"/>
                                        <p:tgtEl>
                                          <p:spTgt spid="2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6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LET_detectors_ISIS_250_tcm18-212607.png" descr="LET_detectors_ISIS_250_tcm18-21260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6245" y="1183700"/>
            <a:ext cx="2750425" cy="4136639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Detecto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Detectors</a:t>
            </a:r>
          </a:p>
        </p:txBody>
      </p:sp>
      <p:sp>
        <p:nvSpPr>
          <p:cNvPr id="270" name="x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x</a:t>
            </a:r>
          </a:p>
        </p:txBody>
      </p:sp>
      <p:sp>
        <p:nvSpPr>
          <p:cNvPr id="2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2" name="1-s2.0-S0273117712001810-gr5.png" descr="1-s2.0-S0273117712001810-gr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6000" y="4967249"/>
            <a:ext cx="3933218" cy="23097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2d1f7a48b7.png" descr="2d1f7a48b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08230" y="1266120"/>
            <a:ext cx="4704820" cy="3357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droppedImage.png" descr="dropped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75363" y="4493007"/>
            <a:ext cx="3573152" cy="293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McStas Introdu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 Introduction</a:t>
            </a:r>
          </a:p>
        </p:txBody>
      </p:sp>
      <p:sp>
        <p:nvSpPr>
          <p:cNvPr id="277" name="Flexible, general simulation utility for neutron scattering experiments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200"/>
            </a:pPr>
            <a:r>
              <a:t>Flexible, general simulation utility for neutron scattering experiments.</a:t>
            </a:r>
          </a:p>
          <a:p>
            <a:pPr>
              <a:defRPr sz="2200"/>
            </a:pPr>
          </a:p>
          <a:p>
            <a:pPr>
              <a:defRPr sz="2200"/>
            </a:pPr>
            <a:r>
              <a:t>Original design for Monte carlo Simulation of triple axis spectrometers</a:t>
            </a:r>
          </a:p>
          <a:p>
            <a:pPr>
              <a:defRPr sz="2200"/>
            </a:pPr>
          </a:p>
          <a:p>
            <a:pPr>
              <a:defRPr sz="2200"/>
            </a:pPr>
            <a:r>
              <a:t>Developed at DTU Physics, ILL, PSI, Uni CPH, ESS DMSC</a:t>
            </a:r>
          </a:p>
          <a:p>
            <a:pPr>
              <a:defRPr sz="2200"/>
            </a:pPr>
          </a:p>
          <a:p>
            <a:pPr>
              <a:defRPr sz="2200"/>
            </a:pPr>
            <a:r>
              <a:t>V. 1.0 by K Nielsen &amp; K Lefmann (1998) RISØ</a:t>
            </a:r>
          </a:p>
          <a:p>
            <a:pPr>
              <a:defRPr sz="2200"/>
            </a:pPr>
          </a:p>
          <a:p>
            <a:pPr>
              <a:defRPr sz="2200"/>
            </a:pPr>
            <a:r>
              <a:t>Currently 2.5+1 people full time plus students</a:t>
            </a:r>
          </a:p>
        </p:txBody>
      </p:sp>
      <p:pic>
        <p:nvPicPr>
          <p:cNvPr id="278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12332" y="1284766"/>
            <a:ext cx="1003598" cy="968992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282" name="Group"/>
          <p:cNvGrpSpPr/>
          <p:nvPr/>
        </p:nvGrpSpPr>
        <p:grpSpPr>
          <a:xfrm>
            <a:off x="7795816" y="2599185"/>
            <a:ext cx="1071701" cy="552408"/>
            <a:chOff x="-440" y="21469"/>
            <a:chExt cx="1071700" cy="552406"/>
          </a:xfrm>
        </p:grpSpPr>
        <p:sp>
          <p:nvSpPr>
            <p:cNvPr id="280" name="Rectangle"/>
            <p:cNvSpPr/>
            <p:nvPr/>
          </p:nvSpPr>
          <p:spPr>
            <a:xfrm>
              <a:off x="0" y="21469"/>
              <a:ext cx="1070820" cy="552407"/>
            </a:xfrm>
            <a:prstGeom prst="rect">
              <a:avLst/>
            </a:prstGeom>
            <a:noFill/>
            <a:ln w="12700" cap="flat">
              <a:solidFill>
                <a:srgbClr val="008AD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31485" marR="31485" defTabSz="348061">
                <a:lnSpc>
                  <a:spcPct val="93000"/>
                </a:lnSpc>
                <a:defRPr i="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81" name="GNU GPL license…"/>
            <p:cNvSpPr txBox="1"/>
            <p:nvPr/>
          </p:nvSpPr>
          <p:spPr>
            <a:xfrm>
              <a:off x="-441" y="35834"/>
              <a:ext cx="1071701" cy="52367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379" tIns="7379" rIns="7379" bIns="7379" numCol="1" anchor="t">
              <a:noAutofit/>
            </a:bodyPr>
            <a:lstStyle/>
            <a:p>
              <a:pPr marL="4106" marR="4106" defTabSz="348061">
                <a:lnSpc>
                  <a:spcPct val="96000"/>
                </a:lnSpc>
                <a:buClr>
                  <a:srgbClr val="000000"/>
                </a:buClr>
                <a:buFont typeface="Wingdings"/>
                <a:tabLst>
                  <a:tab pos="393700" algn="l"/>
                  <a:tab pos="787400" algn="l"/>
                  <a:tab pos="990600" algn="l"/>
                </a:tabLst>
                <a:defRPr i="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i="1" sz="1100">
                  <a:latin typeface="Verdana"/>
                  <a:ea typeface="Verdana"/>
                  <a:cs typeface="Verdana"/>
                  <a:sym typeface="Verdana"/>
                </a:rPr>
                <a:t> GNU GPL license</a:t>
              </a:r>
              <a:endParaRPr i="1" sz="1100">
                <a:latin typeface="Verdana"/>
                <a:ea typeface="Verdana"/>
                <a:cs typeface="Verdana"/>
                <a:sym typeface="Verdana"/>
              </a:endParaRPr>
            </a:p>
            <a:p>
              <a:pPr marL="4106" marR="4106" defTabSz="348061">
                <a:lnSpc>
                  <a:spcPct val="96000"/>
                </a:lnSpc>
                <a:buClr>
                  <a:srgbClr val="000000"/>
                </a:buClr>
                <a:buFont typeface="Wingdings"/>
                <a:tabLst>
                  <a:tab pos="393700" algn="l"/>
                  <a:tab pos="787400" algn="l"/>
                  <a:tab pos="990600" algn="l"/>
                </a:tabLst>
                <a:defRPr sz="1100"/>
              </a:pPr>
              <a:r>
                <a:t>Open Source</a:t>
              </a:r>
            </a:p>
          </p:txBody>
        </p:sp>
      </p:grpSp>
      <p:sp>
        <p:nvSpPr>
          <p:cNvPr id="283" name="mcstas-users@mcstas.org mailinglist"/>
          <p:cNvSpPr txBox="1"/>
          <p:nvPr/>
        </p:nvSpPr>
        <p:spPr>
          <a:xfrm>
            <a:off x="4717191" y="6585843"/>
            <a:ext cx="5069645" cy="332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138" tIns="22138" rIns="22138" bIns="22138">
            <a:spAutoFit/>
          </a:bodyPr>
          <a:lstStyle/>
          <a:p>
            <a:pPr>
              <a:buClr>
                <a:srgbClr val="000000"/>
              </a:buCl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mcstas-users@mcstas.org</a:t>
            </a:r>
            <a:r>
              <a:t> mailinglist</a:t>
            </a:r>
          </a:p>
        </p:txBody>
      </p:sp>
      <p:sp>
        <p:nvSpPr>
          <p:cNvPr id="284" name="Project website at…"/>
          <p:cNvSpPr txBox="1"/>
          <p:nvPr/>
        </p:nvSpPr>
        <p:spPr>
          <a:xfrm>
            <a:off x="1231112" y="6526353"/>
            <a:ext cx="346093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138" tIns="22138" rIns="22138" bIns="22138">
            <a:spAutoFit/>
          </a:bodyPr>
          <a:lstStyle/>
          <a:p>
            <a:pPr>
              <a:buClr>
                <a:srgbClr val="000000"/>
              </a:buClr>
            </a:pPr>
            <a:r>
              <a:t>Project website at</a:t>
            </a:r>
          </a:p>
          <a:p>
            <a:pPr>
              <a:buClr>
                <a:srgbClr val="000000"/>
              </a:buCl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http://www.mcstas.org</a:t>
            </a:r>
          </a:p>
        </p:txBody>
      </p:sp>
      <p:pic>
        <p:nvPicPr>
          <p:cNvPr id="285" name="McStas_Website.png" descr="McStas_Websit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22868" y="3672858"/>
            <a:ext cx="3417597" cy="2686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McStas Introdu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 Introduction</a:t>
            </a:r>
          </a:p>
        </p:txBody>
      </p:sp>
      <p:sp>
        <p:nvSpPr>
          <p:cNvPr id="288" name="Flexible, general simulation utility for neutron scattering experiments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17170" indent="-217170" defTabSz="868680">
              <a:spcBef>
                <a:spcPts val="900"/>
              </a:spcBef>
              <a:defRPr sz="3040"/>
            </a:pPr>
            <a:r>
              <a:t>Flexible, general simulation utility for neutron scattering experiments.</a:t>
            </a:r>
          </a:p>
          <a:p>
            <a:pPr marL="217170" indent="-217170" defTabSz="868680">
              <a:spcBef>
                <a:spcPts val="900"/>
              </a:spcBef>
              <a:defRPr sz="3040"/>
            </a:pPr>
          </a:p>
          <a:p>
            <a:pPr marL="217170" indent="-217170" defTabSz="868680">
              <a:spcBef>
                <a:spcPts val="900"/>
              </a:spcBef>
              <a:defRPr sz="3040"/>
            </a:pPr>
            <a:r>
              <a:t>Original design for Monte carlo Simulation of triple axis spectrometers</a:t>
            </a:r>
          </a:p>
          <a:p>
            <a:pPr marL="217170" indent="-217170" defTabSz="868680">
              <a:spcBef>
                <a:spcPts val="900"/>
              </a:spcBef>
              <a:defRPr sz="3040"/>
            </a:pPr>
          </a:p>
          <a:p>
            <a:pPr marL="217170" indent="-217170" defTabSz="868680">
              <a:spcBef>
                <a:spcPts val="900"/>
              </a:spcBef>
              <a:defRPr sz="3040"/>
            </a:pPr>
            <a:r>
              <a:t>Developed at RISØ DTU, KU and ILL, Grenoble.</a:t>
            </a:r>
          </a:p>
          <a:p>
            <a:pPr marL="217170" indent="-217170" defTabSz="868680">
              <a:spcBef>
                <a:spcPts val="900"/>
              </a:spcBef>
              <a:defRPr sz="3040"/>
            </a:pPr>
          </a:p>
          <a:p>
            <a:pPr marL="217170" indent="-217170" defTabSz="868680">
              <a:spcBef>
                <a:spcPts val="900"/>
              </a:spcBef>
              <a:defRPr sz="3040"/>
            </a:pPr>
            <a:r>
              <a:t>V. 1.0 by K Nielsen &amp; K Lefmann (1998)</a:t>
            </a:r>
          </a:p>
          <a:p>
            <a:pPr marL="217170" indent="-217170" defTabSz="868680">
              <a:spcBef>
                <a:spcPts val="900"/>
              </a:spcBef>
              <a:defRPr sz="3040"/>
            </a:pPr>
          </a:p>
          <a:p>
            <a:pPr marL="217170" indent="-217170" defTabSz="868680">
              <a:spcBef>
                <a:spcPts val="900"/>
              </a:spcBef>
              <a:defRPr sz="3040"/>
            </a:pPr>
            <a:r>
              <a:t>Currently 2.5+1 people full time plus students</a:t>
            </a:r>
          </a:p>
        </p:txBody>
      </p:sp>
      <p:sp>
        <p:nvSpPr>
          <p:cNvPr id="2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90" name="4"/>
          <p:cNvSpPr txBox="1"/>
          <p:nvPr/>
        </p:nvSpPr>
        <p:spPr>
          <a:xfrm>
            <a:off x="941206" y="7340456"/>
            <a:ext cx="127001" cy="140210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9A9A9A"/>
              </a:buClr>
              <a:defRPr sz="9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</a:defRPr>
            </a:lvl1pPr>
          </a:lstStyle>
          <a:p>
            <a:pPr/>
            <a:r>
              <a:t>4</a:t>
            </a:r>
          </a:p>
        </p:txBody>
      </p:sp>
      <p:grpSp>
        <p:nvGrpSpPr>
          <p:cNvPr id="293" name="Group"/>
          <p:cNvGrpSpPr/>
          <p:nvPr/>
        </p:nvGrpSpPr>
        <p:grpSpPr>
          <a:xfrm>
            <a:off x="3107474" y="3413123"/>
            <a:ext cx="1350430" cy="649387"/>
            <a:chOff x="0" y="0"/>
            <a:chExt cx="1350428" cy="649386"/>
          </a:xfrm>
        </p:grpSpPr>
        <p:sp>
          <p:nvSpPr>
            <p:cNvPr id="291" name="Rectangle"/>
            <p:cNvSpPr/>
            <p:nvPr/>
          </p:nvSpPr>
          <p:spPr>
            <a:xfrm>
              <a:off x="0" y="149843"/>
              <a:ext cx="1324116" cy="355706"/>
            </a:xfrm>
            <a:prstGeom prst="rect">
              <a:avLst/>
            </a:prstGeom>
            <a:noFill/>
            <a:ln w="12700" cap="flat">
              <a:solidFill>
                <a:srgbClr val="008AD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31485" marR="31485" defTabSz="348061">
                <a:lnSpc>
                  <a:spcPct val="93000"/>
                </a:lnSpc>
                <a:defRPr i="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92" name="GNU GPL license…"/>
            <p:cNvSpPr txBox="1"/>
            <p:nvPr/>
          </p:nvSpPr>
          <p:spPr>
            <a:xfrm>
              <a:off x="18359" y="0"/>
              <a:ext cx="1332070" cy="6493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379" tIns="7379" rIns="7379" bIns="7379" numCol="1" anchor="t">
              <a:noAutofit/>
            </a:bodyPr>
            <a:lstStyle/>
            <a:p>
              <a:pPr marL="4106" marR="4106" defTabSz="348061">
                <a:lnSpc>
                  <a:spcPct val="96000"/>
                </a:lnSpc>
                <a:buClr>
                  <a:srgbClr val="000000"/>
                </a:buClr>
                <a:buFont typeface="Wingdings"/>
                <a:tabLst>
                  <a:tab pos="393700" algn="l"/>
                  <a:tab pos="787400" algn="l"/>
                  <a:tab pos="990600" algn="l"/>
                </a:tabLst>
                <a:defRPr i="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i="1" sz="1000">
                  <a:latin typeface="Verdana"/>
                  <a:ea typeface="Verdana"/>
                  <a:cs typeface="Verdana"/>
                  <a:sym typeface="Verdana"/>
                </a:rPr>
                <a:t> GNU GPL license</a:t>
              </a:r>
              <a:endParaRPr i="1" sz="1000">
                <a:latin typeface="Verdana"/>
                <a:ea typeface="Verdana"/>
                <a:cs typeface="Verdana"/>
                <a:sym typeface="Verdana"/>
              </a:endParaRPr>
            </a:p>
            <a:p>
              <a:pPr marL="4106" marR="4106" defTabSz="348061">
                <a:lnSpc>
                  <a:spcPct val="96000"/>
                </a:lnSpc>
                <a:buClr>
                  <a:srgbClr val="000000"/>
                </a:buClr>
                <a:buFont typeface="Wingdings"/>
                <a:tabLst>
                  <a:tab pos="393700" algn="l"/>
                  <a:tab pos="787400" algn="l"/>
                  <a:tab pos="990600" algn="l"/>
                </a:tabLst>
                <a:defRPr sz="1000"/>
              </a:pPr>
              <a:r>
                <a:t>Open Source</a:t>
              </a:r>
            </a:p>
          </p:txBody>
        </p:sp>
      </p:grpSp>
      <p:sp>
        <p:nvSpPr>
          <p:cNvPr id="294" name="neutron-mc@risoe.dk mailinglist"/>
          <p:cNvSpPr txBox="1"/>
          <p:nvPr/>
        </p:nvSpPr>
        <p:spPr>
          <a:xfrm>
            <a:off x="4659200" y="6092920"/>
            <a:ext cx="4287430" cy="332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138" tIns="22138" rIns="22138" bIns="22138">
            <a:spAutoFit/>
          </a:bodyPr>
          <a:lstStyle/>
          <a:p>
            <a:pPr>
              <a:buClr>
                <a:srgbClr val="000000"/>
              </a:buCl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neutron-mc@risoe.dk</a:t>
            </a:r>
            <a:r>
              <a:t> mailinglist</a:t>
            </a:r>
          </a:p>
        </p:txBody>
      </p:sp>
      <p:sp>
        <p:nvSpPr>
          <p:cNvPr id="295" name="Project website at…"/>
          <p:cNvSpPr txBox="1"/>
          <p:nvPr/>
        </p:nvSpPr>
        <p:spPr>
          <a:xfrm>
            <a:off x="1279438" y="5881377"/>
            <a:ext cx="346093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138" tIns="22138" rIns="22138" bIns="22138">
            <a:spAutoFit/>
          </a:bodyPr>
          <a:lstStyle/>
          <a:p>
            <a:pPr>
              <a:buClr>
                <a:srgbClr val="000000"/>
              </a:buClr>
            </a:pPr>
            <a:r>
              <a:t>Project website at</a:t>
            </a:r>
          </a:p>
          <a:p>
            <a:pPr>
              <a:buClr>
                <a:srgbClr val="000000"/>
              </a:buCl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http://www.mcstas.org</a:t>
            </a:r>
          </a:p>
        </p:txBody>
      </p:sp>
      <p:pic>
        <p:nvPicPr>
          <p:cNvPr id="296" name="McStas_Website.png" descr="McStas_Website.png"/>
          <p:cNvPicPr>
            <a:picLocks noChangeAspect="1"/>
          </p:cNvPicPr>
          <p:nvPr/>
        </p:nvPicPr>
        <p:blipFill>
          <a:blip r:embed="rId4">
            <a:alphaModFix amt="20000"/>
            <a:extLst/>
          </a:blip>
          <a:stretch>
            <a:fillRect/>
          </a:stretch>
        </p:blipFill>
        <p:spPr>
          <a:xfrm>
            <a:off x="5987491" y="2767272"/>
            <a:ext cx="3642933" cy="28632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McXtrace_page.png" descr="McXtrace_p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2600" y="1272530"/>
            <a:ext cx="8348824" cy="6004787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McXtrace - since jan 2009 similar for X-rays"/>
          <p:cNvSpPr txBox="1"/>
          <p:nvPr/>
        </p:nvSpPr>
        <p:spPr>
          <a:xfrm>
            <a:off x="148663" y="69864"/>
            <a:ext cx="11018771" cy="75915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buClr>
                <a:srgbClr val="000000"/>
              </a:buClr>
              <a:defRPr sz="2600"/>
            </a:lvl1pPr>
          </a:lstStyle>
          <a:p>
            <a:pPr/>
            <a:r>
              <a:t>McXtrace - since jan 2009 similar for X-rays</a:t>
            </a:r>
          </a:p>
        </p:txBody>
      </p:sp>
      <p:sp>
        <p:nvSpPr>
          <p:cNvPr id="299" name="Synergy, knowledge transfer, shared infrastructure"/>
          <p:cNvSpPr txBox="1"/>
          <p:nvPr/>
        </p:nvSpPr>
        <p:spPr>
          <a:xfrm>
            <a:off x="1404217" y="6578148"/>
            <a:ext cx="7047323" cy="280418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103414" indent="-103414" defTabSz="1003597">
              <a:spcBef>
                <a:spcPts val="400"/>
              </a:spcBef>
              <a:buClr>
                <a:srgbClr val="AD4642"/>
              </a:buClr>
              <a:buSzPct val="171000"/>
              <a:buChar char="•"/>
              <a:defRPr sz="1600"/>
            </a:lvl1pPr>
          </a:lstStyle>
          <a:p>
            <a:pPr/>
            <a:r>
              <a:t> Synergy, knowledge transfer, shared infrastructure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amCharts-1.pdf" descr="amCharts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79" y="1139120"/>
            <a:ext cx="10060438" cy="6436187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Used in many plac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Used in many places</a:t>
            </a:r>
          </a:p>
        </p:txBody>
      </p:sp>
      <p:sp>
        <p:nvSpPr>
          <p:cNvPr id="303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50450" y="2276231"/>
            <a:ext cx="1062659" cy="571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logoill.pdf" descr="logoill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41839" y="3712502"/>
            <a:ext cx="468021" cy="447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PSI-Logo_trans.png" descr="PSI-Logo_trans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84571" y="3431111"/>
            <a:ext cx="582557" cy="213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23" y="3974400"/>
            <a:ext cx="1107771" cy="2908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5161" y="4379536"/>
            <a:ext cx="1225246" cy="630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073912" y="6347109"/>
            <a:ext cx="582557" cy="765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7701" y="5159254"/>
            <a:ext cx="850451" cy="778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5631" y="5165568"/>
            <a:ext cx="977155" cy="4473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979832" y="6243445"/>
            <a:ext cx="990954" cy="264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679721" y="4379536"/>
            <a:ext cx="843845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453192" y="4331177"/>
            <a:ext cx="478198" cy="163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age" descr="Imag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7505474" y="4588018"/>
            <a:ext cx="373633" cy="213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Image" descr="Image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5645778" y="3331934"/>
            <a:ext cx="267687" cy="264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Image" descr="Image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5955953" y="3436669"/>
            <a:ext cx="478198" cy="376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Image" descr="Image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4455574" y="3111090"/>
            <a:ext cx="376132" cy="376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Image" descr="Image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5042241" y="6671971"/>
            <a:ext cx="850450" cy="496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Image" descr="Image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3543124" y="4169147"/>
            <a:ext cx="893312" cy="376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Image" descr="Image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3483184" y="4712253"/>
            <a:ext cx="694564" cy="3492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Image" descr="Image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3034483" y="4425152"/>
            <a:ext cx="694564" cy="223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What is McStas used for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is McStas used for?</a:t>
            </a:r>
          </a:p>
        </p:txBody>
      </p:sp>
      <p:sp>
        <p:nvSpPr>
          <p:cNvPr id="326" name="Instrumentatio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900"/>
            </a:pPr>
            <a:r>
              <a:t>Instrumentation</a:t>
            </a:r>
          </a:p>
          <a:p>
            <a:pPr>
              <a:defRPr sz="2900"/>
            </a:pPr>
            <a:r>
              <a:t>Planning</a:t>
            </a:r>
          </a:p>
          <a:p>
            <a:pPr>
              <a:defRPr sz="2900"/>
            </a:pPr>
            <a:r>
              <a:t>Construction</a:t>
            </a:r>
          </a:p>
          <a:p>
            <a:pPr>
              <a:defRPr sz="2900"/>
            </a:pPr>
            <a:r>
              <a:t>Virtual experiments</a:t>
            </a:r>
          </a:p>
          <a:p>
            <a:pPr>
              <a:defRPr sz="2900"/>
            </a:pPr>
            <a:r>
              <a:t>Data analysis</a:t>
            </a:r>
          </a:p>
          <a:p>
            <a:pPr>
              <a:defRPr sz="2900"/>
            </a:pPr>
            <a:r>
              <a:t>Teaching</a:t>
            </a:r>
          </a:p>
        </p:txBody>
      </p:sp>
      <p:sp>
        <p:nvSpPr>
          <p:cNvPr id="3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331" name="Group"/>
          <p:cNvGrpSpPr/>
          <p:nvPr/>
        </p:nvGrpSpPr>
        <p:grpSpPr>
          <a:xfrm>
            <a:off x="445566" y="5431234"/>
            <a:ext cx="4538327" cy="1846727"/>
            <a:chOff x="0" y="0"/>
            <a:chExt cx="4538326" cy="1846726"/>
          </a:xfrm>
        </p:grpSpPr>
        <p:pic>
          <p:nvPicPr>
            <p:cNvPr id="328" name="image.png" descr="imag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796131" y="245177"/>
              <a:ext cx="1742196" cy="15099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9" name="image.png" descr="imag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38324" y="116146"/>
              <a:ext cx="1858342" cy="17305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droppedImage.png" descr="dropped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122749" cy="1833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2" name="(KU, DTU)"/>
          <p:cNvSpPr txBox="1"/>
          <p:nvPr/>
        </p:nvSpPr>
        <p:spPr>
          <a:xfrm>
            <a:off x="1145225" y="4619501"/>
            <a:ext cx="2737756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48061">
              <a:lnSpc>
                <a:spcPct val="93000"/>
              </a:lnSpc>
              <a:buClr>
                <a:srgbClr val="000000"/>
              </a:buClr>
              <a:buFont typeface="Wingdings"/>
              <a:tabLst>
                <a:tab pos="393700" algn="l"/>
                <a:tab pos="787400" algn="l"/>
                <a:tab pos="1193800" algn="l"/>
                <a:tab pos="1231900" algn="l"/>
              </a:tabLst>
              <a:defRPr i="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(KU, DTU)</a:t>
            </a:r>
          </a:p>
        </p:txBody>
      </p:sp>
      <p:sp>
        <p:nvSpPr>
          <p:cNvPr id="333" name="Arrow"/>
          <p:cNvSpPr/>
          <p:nvPr/>
        </p:nvSpPr>
        <p:spPr>
          <a:xfrm rot="234512">
            <a:off x="2686857" y="2011991"/>
            <a:ext cx="1874580" cy="191866"/>
          </a:xfrm>
          <a:prstGeom prst="rightArrow">
            <a:avLst>
              <a:gd name="adj1" fmla="val 32632"/>
              <a:gd name="adj2" fmla="val 153846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22138" tIns="22138" rIns="22138" bIns="22138" anchor="ctr"/>
          <a:lstStyle/>
          <a:p>
            <a:pPr>
              <a:buClr>
                <a:srgbClr val="000000"/>
              </a:buCl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34" name="Arrow"/>
          <p:cNvSpPr/>
          <p:nvPr/>
        </p:nvSpPr>
        <p:spPr>
          <a:xfrm rot="291414">
            <a:off x="3782404" y="3325578"/>
            <a:ext cx="1712020" cy="214003"/>
          </a:xfrm>
          <a:prstGeom prst="rightArrow">
            <a:avLst>
              <a:gd name="adj1" fmla="val 32000"/>
              <a:gd name="adj2" fmla="val 151724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22138" tIns="22138" rIns="22138" bIns="22138" anchor="ctr"/>
          <a:lstStyle/>
          <a:p>
            <a:pPr>
              <a:buClr>
                <a:srgbClr val="000000"/>
              </a:buCl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35" name="Arrow"/>
          <p:cNvSpPr/>
          <p:nvPr/>
        </p:nvSpPr>
        <p:spPr>
          <a:xfrm rot="880237">
            <a:off x="2981799" y="4021699"/>
            <a:ext cx="1712021" cy="214003"/>
          </a:xfrm>
          <a:prstGeom prst="rightArrow">
            <a:avLst>
              <a:gd name="adj1" fmla="val 32000"/>
              <a:gd name="adj2" fmla="val 151724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22138" tIns="22138" rIns="22138" bIns="22138" anchor="ctr"/>
          <a:lstStyle/>
          <a:p>
            <a:pPr>
              <a:buClr>
                <a:srgbClr val="000000"/>
              </a:buCl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36" name="Arrow"/>
          <p:cNvSpPr/>
          <p:nvPr/>
        </p:nvSpPr>
        <p:spPr>
          <a:xfrm rot="5349631">
            <a:off x="670677" y="4919653"/>
            <a:ext cx="863390" cy="214004"/>
          </a:xfrm>
          <a:prstGeom prst="rightArrow">
            <a:avLst>
              <a:gd name="adj1" fmla="val 32000"/>
              <a:gd name="adj2" fmla="val 151724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22138" tIns="22138" rIns="22138" bIns="22138" anchor="ctr"/>
          <a:lstStyle/>
          <a:p>
            <a:pPr>
              <a:buClr>
                <a:srgbClr val="000000"/>
              </a:buCl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37" name="XESS_chopper_and_elliptic_guide.png" descr="XESS_chopper_and_elliptic_guid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33795" y="1665285"/>
            <a:ext cx="2283426" cy="15546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XESS_sample_region_plus_detector.png" descr="XESS_sample_region_plus_detector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245231" y="1313532"/>
            <a:ext cx="2462278" cy="1676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image.jpg" descr="image.jp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089061" y="3054241"/>
            <a:ext cx="2572828" cy="1748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image.jpg" descr="image.jpg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315422" y="4511059"/>
            <a:ext cx="2649204" cy="2759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image.png" descr="image.png"/>
          <p:cNvPicPr>
            <a:picLocks noChangeAspect="0"/>
          </p:cNvPicPr>
          <p:nvPr/>
        </p:nvPicPr>
        <p:blipFill>
          <a:blip r:embed="rId9">
            <a:extLst/>
          </a:blip>
          <a:srcRect l="7838" t="23248" r="65489" b="56762"/>
          <a:stretch>
            <a:fillRect/>
          </a:stretch>
        </p:blipFill>
        <p:spPr>
          <a:xfrm>
            <a:off x="6126842" y="3740868"/>
            <a:ext cx="703509" cy="5628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image.png" descr="image.png"/>
          <p:cNvPicPr>
            <a:picLocks noChangeAspect="0"/>
          </p:cNvPicPr>
          <p:nvPr/>
        </p:nvPicPr>
        <p:blipFill>
          <a:blip r:embed="rId10">
            <a:extLst/>
          </a:blip>
          <a:srcRect l="7548" t="18751" r="65811" b="59535"/>
          <a:stretch>
            <a:fillRect/>
          </a:stretch>
        </p:blipFill>
        <p:spPr>
          <a:xfrm>
            <a:off x="6126842" y="3174371"/>
            <a:ext cx="703508" cy="5628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McStas: Neutrons, Monte Carlo &amp; ray-trac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76072">
              <a:defRPr sz="2772"/>
            </a:pPr>
          </a:p>
          <a:p>
            <a:pPr defTabSz="576072">
              <a:defRPr sz="2772"/>
            </a:pPr>
            <a:r>
              <a:t>McStas: </a:t>
            </a:r>
            <a:r>
              <a:rPr b="1"/>
              <a:t>Neutrons</a:t>
            </a:r>
            <a:r>
              <a:t>, Monte Carlo &amp; ray-tracing</a:t>
            </a:r>
          </a:p>
        </p:txBody>
      </p:sp>
      <p:sp>
        <p:nvSpPr>
          <p:cNvPr id="101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2" name="Slide Number"/>
          <p:cNvSpPr txBox="1"/>
          <p:nvPr>
            <p:ph type="sldNum" sz="quarter" idx="2"/>
          </p:nvPr>
        </p:nvSpPr>
        <p:spPr>
          <a:xfrm>
            <a:off x="68399" y="7211439"/>
            <a:ext cx="229803" cy="369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3" name="PreviewScreenSnapz002.pdf" descr="PreviewScreenSnapz00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9859" y="1683071"/>
            <a:ext cx="2570656" cy="5829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58618" y="1841966"/>
            <a:ext cx="3246935" cy="4132461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Subatomic particle discovered by…"/>
          <p:cNvSpPr txBox="1"/>
          <p:nvPr/>
        </p:nvSpPr>
        <p:spPr>
          <a:xfrm>
            <a:off x="3630275" y="6438162"/>
            <a:ext cx="4996062" cy="94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9517" tIns="29517" rIns="29517" bIns="29517">
            <a:spAutoFit/>
          </a:bodyPr>
          <a:lstStyle/>
          <a:p>
            <a:pPr algn="r" defTabSz="501798">
              <a:defRPr sz="3100">
                <a:latin typeface="Gill Sans"/>
                <a:ea typeface="Gill Sans"/>
                <a:cs typeface="Gill Sans"/>
                <a:sym typeface="Gill Sans"/>
              </a:defRPr>
            </a:pPr>
            <a:r>
              <a:t>Subatomic particle discovered by</a:t>
            </a:r>
          </a:p>
          <a:p>
            <a:pPr algn="r" defTabSz="501798">
              <a:defRPr sz="3100">
                <a:latin typeface="Gill Sans"/>
                <a:ea typeface="Gill Sans"/>
                <a:cs typeface="Gill Sans"/>
                <a:sym typeface="Gill Sans"/>
              </a:defRPr>
            </a:pPr>
            <a:r>
              <a:t>Sir James Chadwick, 1932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Design and optimization of instruments"/>
          <p:cNvSpPr txBox="1"/>
          <p:nvPr/>
        </p:nvSpPr>
        <p:spPr>
          <a:xfrm>
            <a:off x="810222" y="1719398"/>
            <a:ext cx="8032503" cy="5792826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101798" indent="-101798" defTabSz="996218">
              <a:spcBef>
                <a:spcPts val="400"/>
              </a:spcBef>
              <a:buClr>
                <a:srgbClr val="AD4642"/>
              </a:buClr>
              <a:buSzPct val="171000"/>
              <a:buChar char="•"/>
            </a:lvl1pPr>
          </a:lstStyle>
          <a:p>
            <a:pPr/>
            <a:r>
              <a:t>Design and optimization of instruments</a:t>
            </a:r>
          </a:p>
        </p:txBody>
      </p:sp>
      <p:pic>
        <p:nvPicPr>
          <p:cNvPr id="345" name="XESS_chopper_and_elliptic_guide.png" descr="XESS_chopper_and_elliptic_guid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9348" y="2191680"/>
            <a:ext cx="3071674" cy="2091291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Instrument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Instrumentation</a:t>
            </a:r>
          </a:p>
        </p:txBody>
      </p:sp>
      <p:pic>
        <p:nvPicPr>
          <p:cNvPr id="347" name="XESS_sample_region_plus_detector.png" descr="XESS_sample_region_plus_detecto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91273" y="2199059"/>
            <a:ext cx="3038254" cy="20685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PSD.pdf" descr="PSD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67806" y="4575224"/>
            <a:ext cx="2963425" cy="2289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OverviewPlot.pdf" descr="OverviewPlot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92398" y="4656397"/>
            <a:ext cx="2759894" cy="2132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Scan.png" descr="Scan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371220" y="4803985"/>
            <a:ext cx="2753365" cy="1625774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Virtual experiments (VE) (definition: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Virtual experiments (VE)</a:t>
            </a:r>
          </a:p>
          <a:p>
            <a:pPr>
              <a:defRPr sz="1200"/>
            </a:pPr>
            <a:r>
              <a:t>(definition:)</a:t>
            </a:r>
          </a:p>
        </p:txBody>
      </p:sp>
      <p:pic>
        <p:nvPicPr>
          <p:cNvPr id="354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9777" y="3299236"/>
            <a:ext cx="4088186" cy="2996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image.png" descr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32238" y="3317452"/>
            <a:ext cx="4198876" cy="2981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image.png" descr="image.png"/>
          <p:cNvPicPr>
            <a:picLocks noChangeAspect="0"/>
          </p:cNvPicPr>
          <p:nvPr/>
        </p:nvPicPr>
        <p:blipFill>
          <a:blip r:embed="rId4">
            <a:extLst/>
          </a:blip>
          <a:srcRect l="7838" t="23224" r="65569" b="56893"/>
          <a:stretch>
            <a:fillRect/>
          </a:stretch>
        </p:blipFill>
        <p:spPr>
          <a:xfrm>
            <a:off x="7181844" y="1523414"/>
            <a:ext cx="1586571" cy="1424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image.png" descr="image.png"/>
          <p:cNvPicPr>
            <a:picLocks noChangeAspect="0"/>
          </p:cNvPicPr>
          <p:nvPr/>
        </p:nvPicPr>
        <p:blipFill>
          <a:blip r:embed="rId5">
            <a:extLst/>
          </a:blip>
          <a:srcRect l="7548" t="18751" r="65883" b="59651"/>
          <a:stretch>
            <a:fillRect/>
          </a:stretch>
        </p:blipFill>
        <p:spPr>
          <a:xfrm>
            <a:off x="5583744" y="1525952"/>
            <a:ext cx="1593951" cy="1424224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P. Willendrup, Risø DTU; Uwe Filges, L. Keller, PSI"/>
          <p:cNvSpPr txBox="1"/>
          <p:nvPr/>
        </p:nvSpPr>
        <p:spPr>
          <a:xfrm>
            <a:off x="3472041" y="6730007"/>
            <a:ext cx="2779887" cy="221616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30369" marR="30369" defTabSz="354210">
              <a:buClr>
                <a:srgbClr val="000000"/>
              </a:buClr>
              <a:buFont typeface="Arial"/>
              <a:tabLst>
                <a:tab pos="12700" algn="l"/>
                <a:tab pos="266700" algn="l"/>
                <a:tab pos="520700" algn="l"/>
                <a:tab pos="787400" algn="l"/>
                <a:tab pos="1028700" algn="l"/>
                <a:tab pos="1282700" algn="l"/>
                <a:tab pos="1524000" algn="l"/>
                <a:tab pos="1778000" algn="l"/>
                <a:tab pos="2032000" algn="l"/>
                <a:tab pos="2286000" algn="l"/>
                <a:tab pos="2540000" algn="l"/>
                <a:tab pos="2794000" algn="l"/>
                <a:tab pos="3035300" algn="l"/>
                <a:tab pos="3289300" algn="l"/>
                <a:tab pos="3543300" algn="l"/>
                <a:tab pos="3797300" algn="l"/>
                <a:tab pos="4038600" algn="l"/>
                <a:tab pos="4305300" algn="l"/>
                <a:tab pos="4559300" algn="l"/>
                <a:tab pos="4800600" algn="l"/>
                <a:tab pos="5067300" algn="l"/>
              </a:tabLst>
              <a:defRPr sz="900"/>
            </a:lvl1pPr>
          </a:lstStyle>
          <a:p>
            <a:pPr/>
            <a:r>
              <a:t>P. Willendrup, Risø DTU; Uwe Filges, L. Keller, PSI</a:t>
            </a:r>
          </a:p>
        </p:txBody>
      </p:sp>
      <p:sp>
        <p:nvSpPr>
          <p:cNvPr id="359" name="A. Daud-Aladine, ISIS"/>
          <p:cNvSpPr txBox="1"/>
          <p:nvPr/>
        </p:nvSpPr>
        <p:spPr>
          <a:xfrm>
            <a:off x="6578766" y="2944378"/>
            <a:ext cx="1260078" cy="221616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30369" marR="30369" defTabSz="354210">
              <a:buClr>
                <a:srgbClr val="000000"/>
              </a:buClr>
              <a:buFont typeface="Arial"/>
              <a:tabLst>
                <a:tab pos="12700" algn="l"/>
                <a:tab pos="266700" algn="l"/>
                <a:tab pos="520700" algn="l"/>
                <a:tab pos="787400" algn="l"/>
                <a:tab pos="1028700" algn="l"/>
                <a:tab pos="1282700" algn="l"/>
                <a:tab pos="1524000" algn="l"/>
                <a:tab pos="1778000" algn="l"/>
                <a:tab pos="2032000" algn="l"/>
                <a:tab pos="2286000" algn="l"/>
                <a:tab pos="2540000" algn="l"/>
                <a:tab pos="2794000" algn="l"/>
                <a:tab pos="3035300" algn="l"/>
                <a:tab pos="3289300" algn="l"/>
                <a:tab pos="3543300" algn="l"/>
                <a:tab pos="3797300" algn="l"/>
                <a:tab pos="4038600" algn="l"/>
                <a:tab pos="4305300" algn="l"/>
                <a:tab pos="4559300" algn="l"/>
                <a:tab pos="4800600" algn="l"/>
                <a:tab pos="5067300" algn="l"/>
              </a:tabLst>
              <a:defRPr sz="900"/>
            </a:lvl1pPr>
          </a:lstStyle>
          <a:p>
            <a:pPr/>
            <a:r>
              <a:t>A. Daud-Aladine, ISIS</a:t>
            </a:r>
          </a:p>
        </p:txBody>
      </p:sp>
      <p:sp>
        <p:nvSpPr>
          <p:cNvPr id="360" name="Simulation of a complete experiment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85725" indent="-85725">
              <a:defRPr sz="1200"/>
            </a:pPr>
            <a:r>
              <a:t>Simulation of a complete experiment</a:t>
            </a:r>
          </a:p>
          <a:p>
            <a:pPr marL="85725" indent="-85725">
              <a:defRPr sz="1200"/>
            </a:pPr>
            <a:r>
              <a:t>… from source to detector</a:t>
            </a:r>
          </a:p>
          <a:p>
            <a:pPr marL="85725" indent="-85725">
              <a:defRPr sz="1200"/>
            </a:pPr>
            <a:r>
              <a:t>Ideally controlled like real experiment.</a:t>
            </a:r>
          </a:p>
          <a:p>
            <a:pPr marL="85725" indent="-85725">
              <a:defRPr sz="1200"/>
            </a:pPr>
            <a:r>
              <a:t>Data analysed by ”real” analysis programs</a:t>
            </a:r>
          </a:p>
        </p:txBody>
      </p:sp>
      <p:sp>
        <p:nvSpPr>
          <p:cNvPr id="3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91540" y="1668027"/>
            <a:ext cx="3689698" cy="4567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image.png" descr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11117" y="3790307"/>
            <a:ext cx="3099346" cy="2619686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Data analysis (1) (using VE techiques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Data analysis (1)</a:t>
            </a:r>
          </a:p>
          <a:p>
            <a:pPr>
              <a:defRPr sz="1200"/>
            </a:pPr>
            <a:r>
              <a:t>(using VE techiques)</a:t>
            </a:r>
          </a:p>
        </p:txBody>
      </p:sp>
      <p:sp>
        <p:nvSpPr>
          <p:cNvPr id="366" name="E. Farhi, ILL"/>
          <p:cNvSpPr txBox="1"/>
          <p:nvPr/>
        </p:nvSpPr>
        <p:spPr>
          <a:xfrm>
            <a:off x="4357568" y="6870216"/>
            <a:ext cx="754647" cy="221616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30369" marR="30369" defTabSz="354210">
              <a:buClr>
                <a:srgbClr val="000000"/>
              </a:buClr>
              <a:buFont typeface="Arial"/>
              <a:tabLst>
                <a:tab pos="12700" algn="l"/>
                <a:tab pos="266700" algn="l"/>
                <a:tab pos="520700" algn="l"/>
                <a:tab pos="787400" algn="l"/>
                <a:tab pos="1028700" algn="l"/>
                <a:tab pos="1282700" algn="l"/>
                <a:tab pos="1524000" algn="l"/>
                <a:tab pos="1778000" algn="l"/>
                <a:tab pos="2032000" algn="l"/>
                <a:tab pos="2286000" algn="l"/>
                <a:tab pos="2540000" algn="l"/>
                <a:tab pos="2794000" algn="l"/>
                <a:tab pos="3035300" algn="l"/>
                <a:tab pos="3289300" algn="l"/>
                <a:tab pos="3543300" algn="l"/>
                <a:tab pos="3797300" algn="l"/>
                <a:tab pos="4038600" algn="l"/>
                <a:tab pos="4305300" algn="l"/>
                <a:tab pos="4559300" algn="l"/>
                <a:tab pos="4800600" algn="l"/>
                <a:tab pos="5067300" algn="l"/>
              </a:tabLst>
              <a:defRPr sz="900"/>
            </a:lvl1pPr>
          </a:lstStyle>
          <a:p>
            <a:pPr/>
            <a:r>
              <a:t>E. Farhi, ILL</a:t>
            </a:r>
          </a:p>
        </p:txBody>
      </p:sp>
      <p:sp>
        <p:nvSpPr>
          <p:cNvPr id="367" name="Virtual TOF exp. at IN6, ILL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7865" indent="-67865" algn="r" defTabSz="1003597">
              <a:lnSpc>
                <a:spcPct val="100000"/>
              </a:lnSpc>
              <a:spcBef>
                <a:spcPts val="400"/>
              </a:spcBef>
              <a:defRPr sz="1200"/>
            </a:pPr>
            <a:r>
              <a:t>Virtual TOF exp. at IN6, ILL</a:t>
            </a:r>
          </a:p>
          <a:p>
            <a:pPr marL="67865" indent="-67865" algn="r" defTabSz="1003597">
              <a:lnSpc>
                <a:spcPct val="100000"/>
              </a:lnSpc>
              <a:spcBef>
                <a:spcPts val="400"/>
              </a:spcBef>
              <a:defRPr sz="1200"/>
            </a:pPr>
            <a:r>
              <a:t>Liquid Ge sample</a:t>
            </a:r>
          </a:p>
          <a:p>
            <a:pPr marL="67865" indent="-67865" algn="r" defTabSz="1003597">
              <a:lnSpc>
                <a:spcPct val="100000"/>
              </a:lnSpc>
              <a:spcBef>
                <a:spcPts val="400"/>
              </a:spcBef>
              <a:defRPr sz="1200"/>
            </a:pPr>
            <a:r>
              <a:t>Coherent / incoherent</a:t>
            </a:r>
          </a:p>
          <a:p>
            <a:pPr marL="67865" indent="-67865" algn="r" defTabSz="1003597">
              <a:lnSpc>
                <a:spcPct val="100000"/>
              </a:lnSpc>
              <a:spcBef>
                <a:spcPts val="400"/>
              </a:spcBef>
              <a:defRPr sz="1200"/>
            </a:pPr>
            <a:r>
              <a:t>Multiple scattering</a:t>
            </a:r>
          </a:p>
          <a:p>
            <a:pPr marL="67865" indent="-67865" algn="r" defTabSz="1003597">
              <a:lnSpc>
                <a:spcPct val="100000"/>
              </a:lnSpc>
              <a:spcBef>
                <a:spcPts val="400"/>
              </a:spcBef>
              <a:defRPr sz="1200"/>
            </a:pPr>
            <a:r>
              <a:t>And sample environment</a:t>
            </a:r>
          </a:p>
          <a:p>
            <a:pPr marL="67865" indent="-67865" algn="r" defTabSz="1003597">
              <a:lnSpc>
                <a:spcPct val="100000"/>
              </a:lnSpc>
              <a:spcBef>
                <a:spcPts val="400"/>
              </a:spcBef>
              <a:defRPr sz="1200"/>
            </a:pPr>
            <a:r>
              <a:t>All contributions can be separated by VE !</a:t>
            </a:r>
          </a:p>
        </p:txBody>
      </p:sp>
      <p:sp>
        <p:nvSpPr>
          <p:cNvPr id="3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Data Analysis (2) (using VE techniques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Data Analysis (2)</a:t>
            </a:r>
          </a:p>
          <a:p>
            <a:pPr>
              <a:defRPr sz="1200"/>
            </a:pPr>
            <a:r>
              <a:t>(using VE techniques)</a:t>
            </a:r>
          </a:p>
        </p:txBody>
      </p:sp>
      <p:sp>
        <p:nvSpPr>
          <p:cNvPr id="371" name="VE data has been used to test data analysis program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VE data has been used to test data analysis programs</a:t>
            </a:r>
          </a:p>
          <a:p>
            <a:pPr/>
            <a:r>
              <a:t>… and to check resolution effects</a:t>
            </a:r>
          </a:p>
        </p:txBody>
      </p:sp>
      <p:sp>
        <p:nvSpPr>
          <p:cNvPr id="372" name="P. Tregenna-Piggott, PSI"/>
          <p:cNvSpPr txBox="1"/>
          <p:nvPr/>
        </p:nvSpPr>
        <p:spPr>
          <a:xfrm>
            <a:off x="5870344" y="5807583"/>
            <a:ext cx="1402419" cy="221616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30369" marR="30369" defTabSz="354210">
              <a:buClr>
                <a:srgbClr val="000000"/>
              </a:buClr>
              <a:buFont typeface="Arial"/>
              <a:tabLst>
                <a:tab pos="12700" algn="l"/>
                <a:tab pos="266700" algn="l"/>
                <a:tab pos="520700" algn="l"/>
                <a:tab pos="787400" algn="l"/>
                <a:tab pos="1028700" algn="l"/>
                <a:tab pos="1282700" algn="l"/>
                <a:tab pos="1524000" algn="l"/>
                <a:tab pos="1778000" algn="l"/>
                <a:tab pos="2032000" algn="l"/>
                <a:tab pos="2286000" algn="l"/>
                <a:tab pos="2540000" algn="l"/>
                <a:tab pos="2794000" algn="l"/>
                <a:tab pos="3035300" algn="l"/>
                <a:tab pos="3289300" algn="l"/>
                <a:tab pos="3543300" algn="l"/>
                <a:tab pos="3797300" algn="l"/>
                <a:tab pos="4038600" algn="l"/>
                <a:tab pos="4305300" algn="l"/>
                <a:tab pos="4559300" algn="l"/>
                <a:tab pos="4800600" algn="l"/>
                <a:tab pos="5067300" algn="l"/>
              </a:tabLst>
              <a:defRPr sz="900"/>
            </a:lvl1pPr>
          </a:lstStyle>
          <a:p>
            <a:pPr/>
            <a:r>
              <a:t>P. Tregenna-Piggott, PSI</a:t>
            </a:r>
          </a:p>
        </p:txBody>
      </p:sp>
      <p:sp>
        <p:nvSpPr>
          <p:cNvPr id="373" name="L. Udby, Risø-DTU"/>
          <p:cNvSpPr txBox="1"/>
          <p:nvPr/>
        </p:nvSpPr>
        <p:spPr>
          <a:xfrm>
            <a:off x="1556857" y="5969930"/>
            <a:ext cx="1099922" cy="221616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30369" marR="30369" defTabSz="354210">
              <a:buClr>
                <a:srgbClr val="000000"/>
              </a:buClr>
              <a:buFont typeface="Arial"/>
              <a:tabLst>
                <a:tab pos="12700" algn="l"/>
                <a:tab pos="266700" algn="l"/>
                <a:tab pos="520700" algn="l"/>
                <a:tab pos="787400" algn="l"/>
                <a:tab pos="1028700" algn="l"/>
                <a:tab pos="1282700" algn="l"/>
                <a:tab pos="1524000" algn="l"/>
                <a:tab pos="1778000" algn="l"/>
                <a:tab pos="2032000" algn="l"/>
                <a:tab pos="2286000" algn="l"/>
                <a:tab pos="2540000" algn="l"/>
                <a:tab pos="2794000" algn="l"/>
                <a:tab pos="3035300" algn="l"/>
                <a:tab pos="3289300" algn="l"/>
                <a:tab pos="3543300" algn="l"/>
                <a:tab pos="3797300" algn="l"/>
                <a:tab pos="4038600" algn="l"/>
                <a:tab pos="4305300" algn="l"/>
                <a:tab pos="4559300" algn="l"/>
                <a:tab pos="4800600" algn="l"/>
                <a:tab pos="5067300" algn="l"/>
              </a:tabLst>
              <a:defRPr sz="900"/>
            </a:lvl1pPr>
          </a:lstStyle>
          <a:p>
            <a:pPr/>
            <a:r>
              <a:t>L. Udby, Risø-DTU</a:t>
            </a:r>
          </a:p>
        </p:txBody>
      </p:sp>
      <p:pic>
        <p:nvPicPr>
          <p:cNvPr id="374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3089" y="2826308"/>
            <a:ext cx="3807768" cy="2774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" name="image.jpg" descr="image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69135" y="2826308"/>
            <a:ext cx="3970115" cy="2767274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Workshops…"/>
          <p:cNvSpPr txBox="1"/>
          <p:nvPr/>
        </p:nvSpPr>
        <p:spPr>
          <a:xfrm>
            <a:off x="416236" y="2187108"/>
            <a:ext cx="8032503" cy="5792826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101798" indent="-101798" defTabSz="996218">
              <a:spcBef>
                <a:spcPts val="400"/>
              </a:spcBef>
              <a:buClr>
                <a:srgbClr val="AD4642"/>
              </a:buClr>
              <a:buSzPct val="171000"/>
              <a:buChar char="•"/>
            </a:pPr>
            <a:r>
              <a:t>Workshops</a:t>
            </a:r>
          </a:p>
          <a:p>
            <a:pPr marL="101798" indent="-101798" defTabSz="996218">
              <a:spcBef>
                <a:spcPts val="400"/>
              </a:spcBef>
              <a:buClr>
                <a:srgbClr val="AD4642"/>
              </a:buClr>
              <a:buSzPct val="171000"/>
              <a:buChar char="•"/>
            </a:pPr>
            <a:r>
              <a:t>Teaching</a:t>
            </a:r>
          </a:p>
          <a:p>
            <a:pPr lvl="2" marL="271462" indent="-90487" defTabSz="996218">
              <a:spcBef>
                <a:spcPts val="400"/>
              </a:spcBef>
              <a:buClr>
                <a:srgbClr val="AD4642"/>
              </a:buClr>
              <a:buSzPct val="171000"/>
              <a:buChar char="•"/>
              <a:defRPr sz="1200"/>
            </a:pPr>
            <a:r>
              <a:t>University of Copenhagen course on Neutron Scattering 2005-, DTU 2011-</a:t>
            </a:r>
          </a:p>
        </p:txBody>
      </p:sp>
      <p:pic>
        <p:nvPicPr>
          <p:cNvPr id="379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06711" y="3955304"/>
            <a:ext cx="2612307" cy="2405683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Teaching / training purpos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Teaching / training purposes</a:t>
            </a:r>
          </a:p>
        </p:txBody>
      </p:sp>
      <p:pic>
        <p:nvPicPr>
          <p:cNvPr id="381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9438" y="3711835"/>
            <a:ext cx="1768404" cy="2887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image.png" descr="imag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34221" y="3800388"/>
            <a:ext cx="2398304" cy="2730377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Reliability - cross comparis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Reliability - cross comparisons</a:t>
            </a:r>
          </a:p>
        </p:txBody>
      </p:sp>
      <p:sp>
        <p:nvSpPr>
          <p:cNvPr id="386" name="Much effort has gone into thi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85725" indent="-85725">
              <a:defRPr sz="1600"/>
            </a:pPr>
            <a:r>
              <a:t>Much effort has gone into this</a:t>
            </a:r>
          </a:p>
          <a:p>
            <a:pPr marL="85725" indent="-85725">
              <a:defRPr sz="1600"/>
            </a:pPr>
            <a:r>
              <a:t>Here: simulations vs. exp. at powder diffract. DMC, PSI</a:t>
            </a:r>
          </a:p>
          <a:p>
            <a:pPr marL="85725" indent="-85725">
              <a:defRPr sz="1600"/>
            </a:pPr>
            <a:r>
              <a:t>The bottom line is</a:t>
            </a:r>
          </a:p>
          <a:p>
            <a:pPr marL="85725" indent="-85725">
              <a:defRPr sz="1600"/>
            </a:pPr>
            <a:r>
              <a:t>McStas agree very well with other packages (NISP, Vitess, IDEAS, RESTRAX, ...)</a:t>
            </a:r>
          </a:p>
          <a:p>
            <a:pPr marL="85725" indent="-85725">
              <a:defRPr sz="1600"/>
            </a:pPr>
            <a:r>
              <a:t>Experimental line shapes are within 5%</a:t>
            </a:r>
          </a:p>
          <a:p>
            <a:pPr marL="85725" indent="-85725">
              <a:defRPr sz="1600"/>
            </a:pPr>
            <a:r>
              <a:t>Absolute intensities are within 10% </a:t>
            </a:r>
          </a:p>
          <a:p>
            <a:pPr marL="85725" indent="-85725">
              <a:defRPr sz="1600"/>
            </a:pPr>
            <a:r>
              <a:t>Common understanding: McStas and similar codes are reliable</a:t>
            </a:r>
          </a:p>
        </p:txBody>
      </p:sp>
      <p:sp>
        <p:nvSpPr>
          <p:cNvPr id="3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88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24859" y="3714736"/>
            <a:ext cx="4066047" cy="2767274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P. Willendrup et al., Physica B, 386, (2006), 1032."/>
          <p:cNvSpPr txBox="1"/>
          <p:nvPr/>
        </p:nvSpPr>
        <p:spPr>
          <a:xfrm>
            <a:off x="5398063" y="6648834"/>
            <a:ext cx="3033006" cy="247016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30369" marR="30369" defTabSz="354210">
              <a:buClr>
                <a:srgbClr val="000000"/>
              </a:buClr>
              <a:buFont typeface="Arial"/>
              <a:tabLst>
                <a:tab pos="12700" algn="l"/>
                <a:tab pos="266700" algn="l"/>
                <a:tab pos="520700" algn="l"/>
                <a:tab pos="787400" algn="l"/>
                <a:tab pos="1028700" algn="l"/>
                <a:tab pos="1282700" algn="l"/>
                <a:tab pos="1524000" algn="l"/>
                <a:tab pos="1778000" algn="l"/>
                <a:tab pos="2032000" algn="l"/>
                <a:tab pos="2286000" algn="l"/>
                <a:tab pos="2540000" algn="l"/>
                <a:tab pos="2794000" algn="l"/>
                <a:tab pos="3035300" algn="l"/>
                <a:tab pos="3289300" algn="l"/>
                <a:tab pos="3543300" algn="l"/>
                <a:tab pos="3797300" algn="l"/>
                <a:tab pos="4038600" algn="l"/>
                <a:tab pos="4305300" algn="l"/>
                <a:tab pos="4559300" algn="l"/>
                <a:tab pos="4800600" algn="l"/>
                <a:tab pos="5067300" algn="l"/>
              </a:tabLst>
              <a:defRPr sz="1000"/>
            </a:lvl1pPr>
          </a:lstStyle>
          <a:p>
            <a:pPr/>
            <a:r>
              <a:t>P. Willendrup et al., Physica B, 386, (2006), 1032.</a:t>
            </a:r>
          </a:p>
        </p:txBody>
      </p:sp>
      <p:pic>
        <p:nvPicPr>
          <p:cNvPr id="390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1159" y="3726594"/>
            <a:ext cx="3291211" cy="2768796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E. Farhi, P. Willendrup et al., in preparation"/>
          <p:cNvSpPr txBox="1"/>
          <p:nvPr/>
        </p:nvSpPr>
        <p:spPr>
          <a:xfrm>
            <a:off x="1124470" y="6648834"/>
            <a:ext cx="2634130" cy="247016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30369" marR="30369" defTabSz="354210">
              <a:buClr>
                <a:srgbClr val="000000"/>
              </a:buClr>
              <a:buFont typeface="Arial"/>
              <a:tabLst>
                <a:tab pos="12700" algn="l"/>
                <a:tab pos="266700" algn="l"/>
                <a:tab pos="520700" algn="l"/>
                <a:tab pos="787400" algn="l"/>
                <a:tab pos="1028700" algn="l"/>
                <a:tab pos="1282700" algn="l"/>
                <a:tab pos="1524000" algn="l"/>
                <a:tab pos="1778000" algn="l"/>
                <a:tab pos="2032000" algn="l"/>
                <a:tab pos="2286000" algn="l"/>
                <a:tab pos="2540000" algn="l"/>
                <a:tab pos="2794000" algn="l"/>
                <a:tab pos="3035300" algn="l"/>
                <a:tab pos="3289300" algn="l"/>
                <a:tab pos="3543300" algn="l"/>
                <a:tab pos="3797300" algn="l"/>
                <a:tab pos="4038600" algn="l"/>
                <a:tab pos="4305300" algn="l"/>
                <a:tab pos="4559300" algn="l"/>
                <a:tab pos="4800600" algn="l"/>
                <a:tab pos="5067300" algn="l"/>
              </a:tabLst>
              <a:defRPr sz="1000"/>
            </a:lvl1pPr>
          </a:lstStyle>
          <a:p>
            <a:pPr/>
            <a:r>
              <a:t>E. Farhi, P. Willendrup et al., in preparation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McStas: key concep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McStas: key concepts</a:t>
            </a:r>
          </a:p>
        </p:txBody>
      </p:sp>
      <p:sp>
        <p:nvSpPr>
          <p:cNvPr id="39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5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4262" y="2494235"/>
            <a:ext cx="7961027" cy="3962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29111" y="2420441"/>
            <a:ext cx="4282355" cy="1688237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Time (t)"/>
          <p:cNvSpPr txBox="1"/>
          <p:nvPr/>
        </p:nvSpPr>
        <p:spPr>
          <a:xfrm>
            <a:off x="5286449" y="3682317"/>
            <a:ext cx="1022854" cy="332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138" tIns="22138" rIns="22138" bIns="22138">
            <a:spAutoFit/>
          </a:bodyPr>
          <a:lstStyle>
            <a:lvl1pPr>
              <a:buClr>
                <a:srgbClr val="000000"/>
              </a:buClr>
            </a:lvl1pPr>
          </a:lstStyle>
          <a:p>
            <a:pPr/>
            <a:r>
              <a:t>Time (t)</a:t>
            </a:r>
          </a:p>
        </p:txBody>
      </p:sp>
      <p:sp>
        <p:nvSpPr>
          <p:cNvPr id="39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McStas: key concep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McStas: key concepts</a:t>
            </a:r>
          </a:p>
        </p:txBody>
      </p:sp>
      <p:pic>
        <p:nvPicPr>
          <p:cNvPr id="401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88146" y="2523752"/>
            <a:ext cx="4300084" cy="1323104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Line"/>
          <p:cNvSpPr/>
          <p:nvPr/>
        </p:nvSpPr>
        <p:spPr>
          <a:xfrm flipV="1">
            <a:off x="1574613" y="3282005"/>
            <a:ext cx="1253461" cy="92839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i="0" sz="600"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403" name="Line"/>
          <p:cNvSpPr/>
          <p:nvPr/>
        </p:nvSpPr>
        <p:spPr>
          <a:xfrm flipH="1" flipV="1">
            <a:off x="7269047" y="2954217"/>
            <a:ext cx="1180704" cy="381270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i="0" sz="600"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404" name="Line"/>
          <p:cNvSpPr/>
          <p:nvPr/>
        </p:nvSpPr>
        <p:spPr>
          <a:xfrm flipV="1">
            <a:off x="5266770" y="3957815"/>
            <a:ext cx="179567" cy="1414385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i="0" sz="600"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405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06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4262" y="2494235"/>
            <a:ext cx="7961027" cy="3962822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08" name="Image52.png" descr="Image5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34725" y="5253459"/>
            <a:ext cx="1923360" cy="968741"/>
          </a:xfrm>
          <a:prstGeom prst="rect">
            <a:avLst/>
          </a:prstGeom>
          <a:ln w="12700">
            <a:miter lim="400000"/>
          </a:ln>
        </p:spPr>
      </p:pic>
      <p:sp>
        <p:nvSpPr>
          <p:cNvPr id="409" name="Rectangle"/>
          <p:cNvSpPr/>
          <p:nvPr/>
        </p:nvSpPr>
        <p:spPr>
          <a:xfrm>
            <a:off x="3555967" y="5762957"/>
            <a:ext cx="3048001" cy="419101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10" name="Rectangle"/>
          <p:cNvSpPr/>
          <p:nvPr/>
        </p:nvSpPr>
        <p:spPr>
          <a:xfrm>
            <a:off x="5738169" y="5123117"/>
            <a:ext cx="356974" cy="16302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11" name="Rectangle"/>
          <p:cNvSpPr/>
          <p:nvPr/>
        </p:nvSpPr>
        <p:spPr>
          <a:xfrm>
            <a:off x="4299413" y="4754795"/>
            <a:ext cx="548641" cy="5299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McStas: key concep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McStas: key concepts</a:t>
            </a:r>
          </a:p>
        </p:txBody>
      </p:sp>
      <p:sp>
        <p:nvSpPr>
          <p:cNvPr id="41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20842" indent="-320842">
              <a:buClr>
                <a:srgbClr val="AD4642"/>
              </a:buClr>
              <a:buSzPct val="100000"/>
              <a:buChar char="•"/>
            </a:pPr>
          </a:p>
        </p:txBody>
      </p:sp>
      <p:pic>
        <p:nvPicPr>
          <p:cNvPr id="415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4262" y="2494235"/>
            <a:ext cx="7961027" cy="3962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16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88146" y="2523752"/>
            <a:ext cx="4300084" cy="1323104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Line"/>
          <p:cNvSpPr/>
          <p:nvPr/>
        </p:nvSpPr>
        <p:spPr>
          <a:xfrm flipV="1">
            <a:off x="1574613" y="3282005"/>
            <a:ext cx="1253461" cy="92839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i="0" sz="600"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418" name="Line"/>
          <p:cNvSpPr/>
          <p:nvPr/>
        </p:nvSpPr>
        <p:spPr>
          <a:xfrm flipH="1" flipV="1">
            <a:off x="7269047" y="2954217"/>
            <a:ext cx="1180704" cy="381270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i="0" sz="600"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419" name="Line"/>
          <p:cNvSpPr/>
          <p:nvPr/>
        </p:nvSpPr>
        <p:spPr>
          <a:xfrm flipV="1">
            <a:off x="5266770" y="3957815"/>
            <a:ext cx="179567" cy="1414385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i="0" sz="600"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4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21" name="droppedImage.png" descr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00451" y="4398119"/>
            <a:ext cx="2907483" cy="16354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McStas: key concep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McStas: key concepts</a:t>
            </a:r>
          </a:p>
        </p:txBody>
      </p:sp>
      <p:sp>
        <p:nvSpPr>
          <p:cNvPr id="42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20842" indent="-320842">
              <a:buClr>
                <a:srgbClr val="AD4642"/>
              </a:buClr>
              <a:buSzPct val="100000"/>
              <a:buChar char="•"/>
            </a:pPr>
          </a:p>
        </p:txBody>
      </p:sp>
      <p:pic>
        <p:nvPicPr>
          <p:cNvPr id="425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4262" y="2494235"/>
            <a:ext cx="7961027" cy="3962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88146" y="2523752"/>
            <a:ext cx="4300084" cy="1323104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Line"/>
          <p:cNvSpPr/>
          <p:nvPr/>
        </p:nvSpPr>
        <p:spPr>
          <a:xfrm flipV="1">
            <a:off x="1574613" y="3282005"/>
            <a:ext cx="1253461" cy="92839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i="0" sz="600"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428" name="Line"/>
          <p:cNvSpPr/>
          <p:nvPr/>
        </p:nvSpPr>
        <p:spPr>
          <a:xfrm flipH="1" flipV="1">
            <a:off x="7269047" y="2954217"/>
            <a:ext cx="1180704" cy="381270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i="0" sz="600"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429" name="Line"/>
          <p:cNvSpPr/>
          <p:nvPr/>
        </p:nvSpPr>
        <p:spPr>
          <a:xfrm flipV="1">
            <a:off x="5266770" y="3957815"/>
            <a:ext cx="179567" cy="1414385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i="0" sz="600"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4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31" name="droppedImage.png" descr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00451" y="4398119"/>
            <a:ext cx="2907483" cy="1635459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Local, internal coordinate system!"/>
          <p:cNvSpPr txBox="1"/>
          <p:nvPr/>
        </p:nvSpPr>
        <p:spPr>
          <a:xfrm>
            <a:off x="5020791" y="1217600"/>
            <a:ext cx="3866803" cy="638176"/>
          </a:xfrm>
          <a:prstGeom prst="rect">
            <a:avLst/>
          </a:prstGeom>
          <a:ln w="3175">
            <a:solidFill>
              <a:srgbClr val="E324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138" tIns="22138" rIns="22138" bIns="22138">
            <a:spAutoFit/>
          </a:bodyPr>
          <a:lstStyle>
            <a:lvl1pPr>
              <a:buClr>
                <a:srgbClr val="000000"/>
              </a:buClr>
              <a:defRPr>
                <a:solidFill>
                  <a:srgbClr val="E32400"/>
                </a:solidFill>
                <a:uFill>
                  <a:solidFill>
                    <a:srgbClr val="E32400"/>
                  </a:solidFill>
                </a:uFill>
              </a:defRPr>
            </a:lvl1pPr>
          </a:lstStyle>
          <a:p>
            <a:pPr/>
            <a:r>
              <a:t>Local, internal coordinate system!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"/>
          <p:cNvSpPr/>
          <p:nvPr/>
        </p:nvSpPr>
        <p:spPr>
          <a:xfrm>
            <a:off x="225199" y="3434496"/>
            <a:ext cx="4085038" cy="633680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8" name="The Neutr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Neutron </a:t>
            </a:r>
          </a:p>
        </p:txBody>
      </p:sp>
      <p:sp>
        <p:nvSpPr>
          <p:cNvPr id="109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</p:txBody>
      </p:sp>
      <p:sp>
        <p:nvSpPr>
          <p:cNvPr id="110" name="Slide Number"/>
          <p:cNvSpPr txBox="1"/>
          <p:nvPr>
            <p:ph type="sldNum" sz="quarter" idx="2"/>
          </p:nvPr>
        </p:nvSpPr>
        <p:spPr>
          <a:xfrm>
            <a:off x="68399" y="7211439"/>
            <a:ext cx="229803" cy="369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1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02782" y="1481176"/>
            <a:ext cx="2879271" cy="2023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Image5.png" descr="Image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92253" y="3559475"/>
            <a:ext cx="839175" cy="1118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3244" y="5026576"/>
            <a:ext cx="9664612" cy="154855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grpSp>
        <p:nvGrpSpPr>
          <p:cNvPr id="117" name="Group"/>
          <p:cNvGrpSpPr/>
          <p:nvPr/>
        </p:nvGrpSpPr>
        <p:grpSpPr>
          <a:xfrm>
            <a:off x="308115" y="3473450"/>
            <a:ext cx="3519007" cy="548641"/>
            <a:chOff x="0" y="0"/>
            <a:chExt cx="3519006" cy="548640"/>
          </a:xfrm>
        </p:grpSpPr>
        <p:pic>
          <p:nvPicPr>
            <p:cNvPr id="114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002536" cy="5486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5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497699" y="125103"/>
              <a:ext cx="1021308" cy="2642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6" name=","/>
            <p:cNvSpPr txBox="1"/>
            <p:nvPr/>
          </p:nvSpPr>
          <p:spPr>
            <a:xfrm>
              <a:off x="1862427" y="98989"/>
              <a:ext cx="167692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r"/>
            </a:lstStyle>
            <a:p>
              <a:pPr/>
              <a:r>
                <a:t>,</a:t>
              </a:r>
            </a:p>
          </p:txBody>
        </p:sp>
      </p:grpSp>
      <p:pic>
        <p:nvPicPr>
          <p:cNvPr id="11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05988" y="4332607"/>
            <a:ext cx="4681575" cy="264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85902" y="1443708"/>
            <a:ext cx="5064036" cy="1573958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Rectangle"/>
          <p:cNvSpPr/>
          <p:nvPr/>
        </p:nvSpPr>
        <p:spPr>
          <a:xfrm>
            <a:off x="225199" y="4196496"/>
            <a:ext cx="4970117" cy="633680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21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67906" y="6751180"/>
            <a:ext cx="5660420" cy="234961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Mr. Neutron"/>
          <p:cNvSpPr txBox="1"/>
          <p:nvPr/>
        </p:nvSpPr>
        <p:spPr>
          <a:xfrm>
            <a:off x="7099003" y="4666355"/>
            <a:ext cx="1023190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pPr/>
            <a:r>
              <a:t>Mr. Neutron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McStas: key concep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McStas: key concepts</a:t>
            </a:r>
          </a:p>
        </p:txBody>
      </p:sp>
      <p:sp>
        <p:nvSpPr>
          <p:cNvPr id="435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36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4262" y="2494235"/>
            <a:ext cx="7961027" cy="3962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69319" y="2265474"/>
            <a:ext cx="4297922" cy="1938279"/>
          </a:xfrm>
          <a:prstGeom prst="rect">
            <a:avLst/>
          </a:prstGeom>
          <a:ln w="12700">
            <a:miter lim="400000"/>
          </a:ln>
        </p:spPr>
      </p:pic>
      <p:pic>
        <p:nvPicPr>
          <p:cNvPr id="438" name="droppedImage.png" descr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25901" y="4405498"/>
            <a:ext cx="3141502" cy="1136428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In the big picture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 the big picture…</a:t>
            </a:r>
          </a:p>
        </p:txBody>
      </p:sp>
      <p:sp>
        <p:nvSpPr>
          <p:cNvPr id="44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4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279" y="2682155"/>
            <a:ext cx="9121089" cy="26370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McStas overview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 overview</a:t>
            </a:r>
          </a:p>
        </p:txBody>
      </p:sp>
      <p:sp>
        <p:nvSpPr>
          <p:cNvPr id="447" name="Portable code (Unix/Linux/Mac/Windoze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71450" indent="-171450">
              <a:defRPr sz="2400"/>
            </a:pPr>
            <a:r>
              <a:t>Portable code (Unix/Linux/Mac/Windoze)</a:t>
            </a:r>
          </a:p>
          <a:p>
            <a:pPr marL="171450" indent="-171450">
              <a:defRPr sz="2400"/>
            </a:pPr>
          </a:p>
          <a:p>
            <a:pPr marL="85725" indent="-85725">
              <a:defRPr sz="1200"/>
            </a:pPr>
          </a:p>
          <a:p>
            <a:pPr marL="85725" indent="-85725">
              <a:defRPr sz="1200"/>
            </a:pPr>
          </a:p>
          <a:p>
            <a:pPr marL="85725" indent="-85725">
              <a:defRPr sz="1200"/>
            </a:pPr>
            <a:r>
              <a:t>Ran on everything from iPhone to 1000+ node cluster!</a:t>
            </a:r>
          </a:p>
          <a:p>
            <a:pPr marL="85725" indent="-85725">
              <a:defRPr sz="1200"/>
            </a:pPr>
          </a:p>
          <a:p>
            <a:pPr marL="171450" indent="-171450">
              <a:defRPr sz="2400"/>
            </a:pPr>
            <a:r>
              <a:t>'Component' files (~100) inserted from library</a:t>
            </a:r>
          </a:p>
          <a:p>
            <a:pPr lvl="2" marL="1028700" indent="-114300">
              <a:defRPr sz="1200"/>
            </a:pPr>
            <a:r>
              <a:t>Sources</a:t>
            </a:r>
          </a:p>
          <a:p>
            <a:pPr lvl="2" marL="1028700" indent="-114300">
              <a:defRPr sz="1200"/>
            </a:pPr>
            <a:r>
              <a:t>Optics</a:t>
            </a:r>
          </a:p>
          <a:p>
            <a:pPr lvl="2" marL="1028700" indent="-114300">
              <a:defRPr sz="1200"/>
            </a:pPr>
            <a:r>
              <a:t>Samples</a:t>
            </a:r>
          </a:p>
          <a:p>
            <a:pPr lvl="2" marL="1028700" indent="-114300">
              <a:defRPr sz="1200"/>
            </a:pPr>
            <a:r>
              <a:t>Monitors</a:t>
            </a:r>
          </a:p>
          <a:p>
            <a:pPr lvl="2" marL="1028700" indent="-114300">
              <a:defRPr sz="1200"/>
            </a:pPr>
            <a:r>
              <a:t>If needed, write your own comps</a:t>
            </a:r>
          </a:p>
          <a:p>
            <a:pPr lvl="2" marL="1028700" indent="-114300">
              <a:defRPr sz="1200"/>
            </a:pPr>
          </a:p>
          <a:p>
            <a:pPr marL="171450" indent="-171450">
              <a:defRPr sz="2400"/>
            </a:pPr>
            <a:r>
              <a:t>DSL + ISO-C code gen.</a:t>
            </a:r>
          </a:p>
        </p:txBody>
      </p:sp>
      <p:pic>
        <p:nvPicPr>
          <p:cNvPr id="448" name="article06_image06.jpg" descr="article06_image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13411" y="4315654"/>
            <a:ext cx="2988656" cy="2940624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50" name="linux.pdf" descr="linux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73673" y="1935836"/>
            <a:ext cx="643238" cy="762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1" name="Windows.png" descr="Window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27452" y="1832818"/>
            <a:ext cx="984709" cy="984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2" name="Mac.png" descr="Mac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14215" y="1872307"/>
            <a:ext cx="889415" cy="889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Windesk.png" descr="Windesk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70393" y="1980406"/>
            <a:ext cx="699918" cy="5241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6228" y="3416659"/>
            <a:ext cx="5009333" cy="3625129"/>
          </a:xfrm>
          <a:prstGeom prst="rect">
            <a:avLst/>
          </a:prstGeom>
          <a:ln w="12700">
            <a:miter lim="400000"/>
          </a:ln>
        </p:spPr>
      </p:pic>
      <p:sp>
        <p:nvSpPr>
          <p:cNvPr id="456" name="Under-the-hood / inner working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Under-the-hood / inner workings</a:t>
            </a:r>
          </a:p>
        </p:txBody>
      </p:sp>
      <p:sp>
        <p:nvSpPr>
          <p:cNvPr id="457" name="Domain-specific-language (DSL) based on compiler technology (LeX+Yacc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62305" indent="-162305" defTabSz="649223">
              <a:spcBef>
                <a:spcPts val="700"/>
              </a:spcBef>
              <a:defRPr sz="2272"/>
            </a:pPr>
            <a:r>
              <a:t>Domain-specific-language (DSL) based on compiler technology (LeX+Yacc)</a:t>
            </a:r>
          </a:p>
          <a:p>
            <a:pPr marL="162305" indent="-162305" defTabSz="649223">
              <a:spcBef>
                <a:spcPts val="700"/>
              </a:spcBef>
              <a:defRPr sz="2272"/>
            </a:pPr>
          </a:p>
          <a:p>
            <a:pPr lvl="2" marL="865631" indent="-216407" defTabSz="649223">
              <a:spcBef>
                <a:spcPts val="700"/>
              </a:spcBef>
              <a:defRPr sz="2272"/>
            </a:pPr>
            <a:r>
              <a:t>Simple Instrument language                        ISO C</a:t>
            </a:r>
          </a:p>
          <a:p>
            <a:pPr marL="162305" indent="-162305" defTabSz="649223">
              <a:spcBef>
                <a:spcPts val="700"/>
              </a:spcBef>
              <a:defRPr sz="2272"/>
            </a:pPr>
          </a:p>
          <a:p>
            <a:pPr marL="162305" indent="-162305" defTabSz="649223">
              <a:spcBef>
                <a:spcPts val="700"/>
              </a:spcBef>
              <a:defRPr sz="2272"/>
            </a:pPr>
            <a:r>
              <a:t>Component codes realizing beamline parts (including user contribs)</a:t>
            </a:r>
          </a:p>
          <a:p>
            <a:pPr marL="162305" indent="-162305" defTabSz="649223">
              <a:spcBef>
                <a:spcPts val="700"/>
              </a:spcBef>
              <a:defRPr sz="2272"/>
            </a:pPr>
          </a:p>
          <a:p>
            <a:pPr marL="162305" indent="-162305" defTabSz="649223">
              <a:spcBef>
                <a:spcPts val="700"/>
              </a:spcBef>
              <a:defRPr sz="2272"/>
            </a:pPr>
            <a:r>
              <a:t>Library of common functions for e.g.</a:t>
            </a:r>
          </a:p>
          <a:p>
            <a:pPr lvl="2" marL="865631" indent="-216407" defTabSz="649223">
              <a:spcBef>
                <a:spcPts val="700"/>
              </a:spcBef>
              <a:defRPr sz="2272"/>
            </a:pPr>
            <a:r>
              <a:t>I/O</a:t>
            </a:r>
          </a:p>
          <a:p>
            <a:pPr lvl="2" marL="865631" indent="-216407" defTabSz="649223">
              <a:spcBef>
                <a:spcPts val="700"/>
              </a:spcBef>
              <a:defRPr sz="2272"/>
            </a:pPr>
            <a:r>
              <a:t>Random numbers</a:t>
            </a:r>
          </a:p>
          <a:p>
            <a:pPr lvl="2" marL="865631" indent="-216407" defTabSz="649223">
              <a:spcBef>
                <a:spcPts val="700"/>
              </a:spcBef>
              <a:defRPr sz="2272"/>
            </a:pPr>
            <a:r>
              <a:t>Physical constants</a:t>
            </a:r>
          </a:p>
          <a:p>
            <a:pPr lvl="2" marL="865631" indent="-216407" defTabSz="649223">
              <a:spcBef>
                <a:spcPts val="700"/>
              </a:spcBef>
              <a:defRPr sz="2272"/>
            </a:pPr>
            <a:r>
              <a:t>Propagation</a:t>
            </a:r>
          </a:p>
          <a:p>
            <a:pPr lvl="2" marL="865631" indent="-216407" defTabSz="649223">
              <a:spcBef>
                <a:spcPts val="700"/>
              </a:spcBef>
              <a:defRPr sz="2272"/>
            </a:pPr>
            <a:r>
              <a:t>Precession in fields</a:t>
            </a:r>
          </a:p>
          <a:p>
            <a:pPr lvl="2" marL="865631" indent="-216407" defTabSz="649223">
              <a:spcBef>
                <a:spcPts val="700"/>
              </a:spcBef>
              <a:defRPr sz="2272"/>
            </a:pPr>
            <a:r>
              <a:t>...</a:t>
            </a:r>
          </a:p>
        </p:txBody>
      </p:sp>
      <p:sp>
        <p:nvSpPr>
          <p:cNvPr id="4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59" name="Arrow"/>
          <p:cNvSpPr/>
          <p:nvPr/>
        </p:nvSpPr>
        <p:spPr>
          <a:xfrm>
            <a:off x="4474716" y="2427820"/>
            <a:ext cx="1261877" cy="125451"/>
          </a:xfrm>
          <a:prstGeom prst="rightArrow">
            <a:avLst>
              <a:gd name="adj1" fmla="val 32000"/>
              <a:gd name="adj2" fmla="val 258824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22138" tIns="22138" rIns="22138" bIns="22138" anchor="ctr"/>
          <a:lstStyle/>
          <a:p>
            <a:pPr>
              <a:buClr>
                <a:srgbClr val="000000"/>
              </a:buCl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60" name="Code generation"/>
          <p:cNvSpPr txBox="1"/>
          <p:nvPr/>
        </p:nvSpPr>
        <p:spPr>
          <a:xfrm>
            <a:off x="4504233" y="2213818"/>
            <a:ext cx="1024642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138" tIns="22138" rIns="22138" bIns="22138">
            <a:spAutoFit/>
          </a:bodyPr>
          <a:lstStyle>
            <a:lvl1pPr defTabSz="1003597">
              <a:spcBef>
                <a:spcPts val="400"/>
              </a:spcBef>
              <a:defRPr sz="900"/>
            </a:lvl1pPr>
          </a:lstStyle>
          <a:p>
            <a:pPr/>
            <a:r>
              <a:t>Code generation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Implement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Implementation</a:t>
            </a:r>
          </a:p>
        </p:txBody>
      </p:sp>
      <p:sp>
        <p:nvSpPr>
          <p:cNvPr id="463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64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8867" y="2994468"/>
            <a:ext cx="7119186" cy="2250717"/>
          </a:xfrm>
          <a:prstGeom prst="rect">
            <a:avLst/>
          </a:prstGeom>
          <a:ln w="12700">
            <a:miter lim="400000"/>
          </a:ln>
        </p:spPr>
      </p:pic>
      <p:sp>
        <p:nvSpPr>
          <p:cNvPr id="4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Instrument fi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Instrument file</a:t>
            </a:r>
          </a:p>
        </p:txBody>
      </p:sp>
      <p:sp>
        <p:nvSpPr>
          <p:cNvPr id="46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69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9646" y="2213818"/>
            <a:ext cx="5903517" cy="46464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70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04335" y="3409280"/>
            <a:ext cx="1623468" cy="305268"/>
          </a:xfrm>
          <a:prstGeom prst="rect">
            <a:avLst/>
          </a:prstGeom>
          <a:ln w="12700">
            <a:miter lim="400000"/>
          </a:ln>
        </p:spPr>
      </p:pic>
      <p:sp>
        <p:nvSpPr>
          <p:cNvPr id="4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Component fi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Component file</a:t>
            </a:r>
          </a:p>
        </p:txBody>
      </p:sp>
      <p:sp>
        <p:nvSpPr>
          <p:cNvPr id="47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75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3506" y="2147403"/>
            <a:ext cx="4058668" cy="5042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476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49552" y="2162162"/>
            <a:ext cx="3948252" cy="3726595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droppedImage.png" descr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26657" y="5999447"/>
            <a:ext cx="2265840" cy="599577"/>
          </a:xfrm>
          <a:prstGeom prst="rect">
            <a:avLst/>
          </a:prstGeom>
          <a:ln w="12700">
            <a:miter lim="400000"/>
          </a:ln>
        </p:spPr>
      </p:pic>
      <p:sp>
        <p:nvSpPr>
          <p:cNvPr id="4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enerated c-co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Generated c-code</a:t>
            </a:r>
          </a:p>
        </p:txBody>
      </p:sp>
      <p:sp>
        <p:nvSpPr>
          <p:cNvPr id="481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82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5018" y="2125265"/>
            <a:ext cx="4752331" cy="51818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83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78497" y="2745134"/>
            <a:ext cx="1927868" cy="3051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4" name="droppedImage.png" descr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81625" y="2199059"/>
            <a:ext cx="3848717" cy="4021771"/>
          </a:xfrm>
          <a:prstGeom prst="rect">
            <a:avLst/>
          </a:prstGeom>
          <a:ln w="12700">
            <a:miter lim="400000"/>
          </a:ln>
        </p:spPr>
      </p:pic>
      <p:sp>
        <p:nvSpPr>
          <p:cNvPr id="4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Writing new comps or understanding existing is not that complex..."/>
          <p:cNvSpPr txBox="1"/>
          <p:nvPr>
            <p:ph type="title"/>
          </p:nvPr>
        </p:nvSpPr>
        <p:spPr>
          <a:xfrm>
            <a:off x="107999" y="193319"/>
            <a:ext cx="6691767" cy="796321"/>
          </a:xfrm>
          <a:prstGeom prst="rect">
            <a:avLst/>
          </a:prstGeom>
        </p:spPr>
        <p:txBody>
          <a:bodyPr/>
          <a:lstStyle>
            <a:lvl1pPr defTabSz="585215">
              <a:defRPr sz="2816"/>
            </a:lvl1pPr>
          </a:lstStyle>
          <a:p>
            <a:pPr/>
            <a:r>
              <a:t>Writing new comps or understanding existing is not that complex...</a:t>
            </a:r>
          </a:p>
        </p:txBody>
      </p:sp>
      <p:sp>
        <p:nvSpPr>
          <p:cNvPr id="488" name="Check our long list of components and look inside... Most of them are quite simple and short... Statistics:"/>
          <p:cNvSpPr txBox="1"/>
          <p:nvPr>
            <p:ph type="body" idx="1"/>
          </p:nvPr>
        </p:nvSpPr>
        <p:spPr>
          <a:xfrm>
            <a:off x="163079" y="1440781"/>
            <a:ext cx="7890997" cy="5577842"/>
          </a:xfrm>
          <a:prstGeom prst="rect">
            <a:avLst/>
          </a:prstGeom>
        </p:spPr>
        <p:txBody>
          <a:bodyPr/>
          <a:lstStyle>
            <a:lvl1pPr>
              <a:defRPr sz="2300"/>
            </a:lvl1pPr>
          </a:lstStyle>
          <a:p>
            <a:pPr/>
            <a:r>
              <a:t>Check our long list of components and look inside... Most of them are quite simple and short... Statistics:</a:t>
            </a:r>
          </a:p>
        </p:txBody>
      </p:sp>
      <p:pic>
        <p:nvPicPr>
          <p:cNvPr id="489" name="determine-lines-code-net-project-800x800.png" descr="determine-lines-code-net-project-800x8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33640" y="3104168"/>
            <a:ext cx="2075456" cy="2029335"/>
          </a:xfrm>
          <a:prstGeom prst="rect">
            <a:avLst/>
          </a:prstGeom>
          <a:ln w="12700">
            <a:miter lim="400000"/>
          </a:ln>
        </p:spPr>
      </p:pic>
      <p:sp>
        <p:nvSpPr>
          <p:cNvPr id="4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91" name="Comps_no_lines.pdf" descr="Comps_no_lines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1530" y="622608"/>
            <a:ext cx="5491032" cy="7770504"/>
          </a:xfrm>
          <a:prstGeom prst="rect">
            <a:avLst/>
          </a:prstGeom>
          <a:ln w="12700">
            <a:miter lim="400000"/>
          </a:ln>
        </p:spPr>
      </p:pic>
      <p:sp>
        <p:nvSpPr>
          <p:cNvPr id="492" name="(update: 175)"/>
          <p:cNvSpPr txBox="1"/>
          <p:nvPr/>
        </p:nvSpPr>
        <p:spPr>
          <a:xfrm>
            <a:off x="6513584" y="2685557"/>
            <a:ext cx="1452424" cy="3708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(update: 175)</a:t>
            </a:r>
          </a:p>
        </p:txBody>
      </p:sp>
      <p:sp>
        <p:nvSpPr>
          <p:cNvPr id="493" name="Number of lines of code per component - 199 comps in total"/>
          <p:cNvSpPr txBox="1"/>
          <p:nvPr/>
        </p:nvSpPr>
        <p:spPr>
          <a:xfrm>
            <a:off x="1005157" y="2681818"/>
            <a:ext cx="6790579" cy="3581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501798"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Number of lines of code per component - 199 comps in total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Including user contrib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Including user contribs</a:t>
            </a:r>
          </a:p>
        </p:txBody>
      </p:sp>
      <p:sp>
        <p:nvSpPr>
          <p:cNvPr id="496" name="Well-developed community support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55121" indent="-155121">
              <a:spcBef>
                <a:spcPts val="500"/>
              </a:spcBef>
              <a:buSzPct val="100000"/>
              <a:defRPr sz="2400"/>
            </a:pPr>
            <a:r>
              <a:t>Well-developed community support</a:t>
            </a:r>
          </a:p>
          <a:p>
            <a:pPr lvl="1" marL="336096" indent="-155121">
              <a:spcBef>
                <a:spcPts val="500"/>
              </a:spcBef>
              <a:buSzPct val="100000"/>
              <a:defRPr sz="2400"/>
            </a:pPr>
            <a:r>
              <a:t>30-40% of existing and new additions are from users</a:t>
            </a:r>
          </a:p>
          <a:p>
            <a:pPr lvl="1" marL="336096" indent="-155121">
              <a:spcBef>
                <a:spcPts val="500"/>
              </a:spcBef>
              <a:buSzPct val="100000"/>
              <a:defRPr sz="2400"/>
            </a:pPr>
            <a:r>
              <a:t>No direct refereeing of the code, but these requirements:</a:t>
            </a:r>
          </a:p>
          <a:p>
            <a:pPr lvl="3" marL="689882" indent="-146957">
              <a:spcBef>
                <a:spcPts val="500"/>
              </a:spcBef>
              <a:buSzPct val="100000"/>
              <a:defRPr sz="2400"/>
            </a:pPr>
            <a:r>
              <a:t>At least one test-instrument</a:t>
            </a:r>
          </a:p>
          <a:p>
            <a:pPr lvl="3" marL="689882" indent="-146957">
              <a:spcBef>
                <a:spcPts val="500"/>
              </a:spcBef>
              <a:buSzPct val="100000"/>
              <a:defRPr sz="2400"/>
            </a:pPr>
            <a:r>
              <a:t>Meaningful documentation headers (in-code docs)</a:t>
            </a:r>
          </a:p>
          <a:p>
            <a:pPr lvl="1" marL="336096" indent="-155121">
              <a:spcBef>
                <a:spcPts val="500"/>
              </a:spcBef>
              <a:buSzPct val="100000"/>
              <a:defRPr sz="2400"/>
            </a:pPr>
            <a:r>
              <a:t>Contributions go in dedicated contrib/ section of library</a:t>
            </a:r>
          </a:p>
          <a:p>
            <a:pPr lvl="1" marL="336096" indent="-155121">
              <a:spcBef>
                <a:spcPts val="500"/>
              </a:spcBef>
              <a:buSzPct val="100000"/>
              <a:defRPr sz="2400"/>
            </a:pPr>
          </a:p>
          <a:p>
            <a:pPr marL="155121" indent="-155121">
              <a:spcBef>
                <a:spcPts val="500"/>
              </a:spcBef>
              <a:buSzPct val="100000"/>
              <a:defRPr sz="2400"/>
            </a:pPr>
            <a:r>
              <a:t>Natural life-cycle of contrib’s</a:t>
            </a:r>
          </a:p>
          <a:p>
            <a:pPr lvl="1" marL="336096" indent="-155121">
              <a:spcBef>
                <a:spcPts val="500"/>
              </a:spcBef>
              <a:buSzPct val="100000"/>
              <a:defRPr sz="2400"/>
            </a:pPr>
            <a:r>
              <a:t>Bug-fixes are applied both by contributor and developers</a:t>
            </a:r>
          </a:p>
          <a:p>
            <a:pPr lvl="1" marL="336096" indent="-155121">
              <a:spcBef>
                <a:spcPts val="500"/>
              </a:spcBef>
              <a:buSzPct val="100000"/>
              <a:defRPr sz="2400"/>
            </a:pPr>
            <a:r>
              <a:t>If contributor becomes unavailable either:</a:t>
            </a:r>
          </a:p>
          <a:p>
            <a:pPr lvl="3" marL="689882" indent="-146957">
              <a:spcBef>
                <a:spcPts val="500"/>
              </a:spcBef>
              <a:buSzPct val="100000"/>
              <a:defRPr sz="2400"/>
            </a:pPr>
            <a:r>
              <a:t>Many users of comp: Promote to official components, e.g. in optics/</a:t>
            </a:r>
          </a:p>
          <a:p>
            <a:pPr lvl="3" marL="689882" indent="-146957">
              <a:spcBef>
                <a:spcPts val="500"/>
              </a:spcBef>
              <a:buSzPct val="100000"/>
              <a:defRPr sz="2400"/>
            </a:pPr>
            <a:r>
              <a:t>Few/no users of comp: Move to obsolete/ until next major release</a:t>
            </a:r>
          </a:p>
        </p:txBody>
      </p:sp>
      <p:sp>
        <p:nvSpPr>
          <p:cNvPr id="4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Nobel Prize in Physics, 1994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1316">
              <a:lnSpc>
                <a:spcPct val="100000"/>
              </a:lnSpc>
              <a:defRPr sz="41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Helvetica Neue"/>
              </a:rPr>
              <a:t>Nobel Prize in Physics, 1994  </a:t>
            </a:r>
          </a:p>
        </p:txBody>
      </p:sp>
      <p:sp>
        <p:nvSpPr>
          <p:cNvPr id="125" name="Slide Number"/>
          <p:cNvSpPr txBox="1"/>
          <p:nvPr>
            <p:ph type="sldNum" sz="quarter" idx="2"/>
          </p:nvPr>
        </p:nvSpPr>
        <p:spPr>
          <a:xfrm>
            <a:off x="68399" y="7211439"/>
            <a:ext cx="229803" cy="369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29" name="Group"/>
          <p:cNvGrpSpPr/>
          <p:nvPr/>
        </p:nvGrpSpPr>
        <p:grpSpPr>
          <a:xfrm>
            <a:off x="-84011" y="1295614"/>
            <a:ext cx="8616887" cy="1172633"/>
            <a:chOff x="0" y="0"/>
            <a:chExt cx="8616886" cy="1172632"/>
          </a:xfrm>
        </p:grpSpPr>
        <p:pic>
          <p:nvPicPr>
            <p:cNvPr id="126" name="image10.jpg" descr="image10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52780" cy="11726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7" name="image11.jpg" descr="image11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6753" y="25078"/>
              <a:ext cx="1144845" cy="10723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8" name="Awarded for “pioneering contributions to the development…"/>
            <p:cNvSpPr txBox="1"/>
            <p:nvPr/>
          </p:nvSpPr>
          <p:spPr>
            <a:xfrm>
              <a:off x="1292447" y="185061"/>
              <a:ext cx="7324440" cy="718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defTabSz="531316">
                <a:defRPr sz="2400"/>
              </a:pPr>
              <a:r>
                <a:rPr>
                  <a:latin typeface="Arial Narrow"/>
                  <a:ea typeface="Arial Narrow"/>
                  <a:cs typeface="Arial Narrow"/>
                  <a:sym typeface="Arial Narrow"/>
                </a:rPr>
                <a:t>Awarded for </a:t>
              </a:r>
              <a:r>
                <a:t>“</a:t>
              </a:r>
              <a:r>
                <a:rPr>
                  <a:latin typeface="Arial Narrow"/>
                  <a:ea typeface="Arial Narrow"/>
                  <a:cs typeface="Arial Narrow"/>
                  <a:sym typeface="Arial Narrow"/>
                </a:rPr>
                <a:t>pioneering contributions to the development  </a:t>
              </a:r>
              <a:endParaRPr sz="3200"/>
            </a:p>
            <a:p>
              <a:pPr algn="r" defTabSz="531316">
                <a:defRPr sz="2400"/>
              </a:pPr>
              <a:r>
                <a:rPr>
                  <a:latin typeface="Arial Narrow"/>
                  <a:ea typeface="Arial Narrow"/>
                  <a:cs typeface="Arial Narrow"/>
                  <a:sym typeface="Arial Narrow"/>
                </a:rPr>
                <a:t>of neutron scattering techniques for studies of condensed matter</a:t>
              </a:r>
              <a:r>
                <a:t>”</a:t>
              </a:r>
              <a:r>
                <a:rPr>
                  <a:latin typeface="Arial Narrow"/>
                  <a:ea typeface="Arial Narrow"/>
                  <a:cs typeface="Arial Narrow"/>
                  <a:sym typeface="Arial Narrow"/>
                </a:rPr>
                <a:t>   </a:t>
              </a:r>
            </a:p>
          </p:txBody>
        </p:sp>
      </p:grpSp>
      <p:grpSp>
        <p:nvGrpSpPr>
          <p:cNvPr id="138" name="Group"/>
          <p:cNvGrpSpPr/>
          <p:nvPr/>
        </p:nvGrpSpPr>
        <p:grpSpPr>
          <a:xfrm>
            <a:off x="1280839" y="2869294"/>
            <a:ext cx="6412695" cy="5022601"/>
            <a:chOff x="0" y="0"/>
            <a:chExt cx="6412693" cy="5022600"/>
          </a:xfrm>
        </p:grpSpPr>
        <p:pic>
          <p:nvPicPr>
            <p:cNvPr id="130" name="image12.jpg" descr="image12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2930714"/>
              <a:ext cx="2735911" cy="20918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" name="image13.jpg" descr="image13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379" y="0"/>
              <a:ext cx="2718385" cy="31278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" name="image14.jpg" descr="image14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0586" y="31131"/>
              <a:ext cx="2585557" cy="30016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" name="image15.jpg" descr="image15.jp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0" r="0" b="0"/>
            <a:stretch>
              <a:fillRect/>
            </a:stretch>
          </p:blipFill>
          <p:spPr>
            <a:xfrm>
              <a:off x="2928697" y="2935903"/>
              <a:ext cx="3483997" cy="20866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4" name="image16.jpg" descr="image16.jp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936076" y="0"/>
              <a:ext cx="3468317" cy="31330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5" name="image17.jpg" descr="image17.jp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969283" y="31131"/>
              <a:ext cx="3335488" cy="30076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6" name="Neutron spectroscopy"/>
            <p:cNvSpPr txBox="1"/>
            <p:nvPr/>
          </p:nvSpPr>
          <p:spPr>
            <a:xfrm>
              <a:off x="126372" y="3174581"/>
              <a:ext cx="2472098" cy="297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indent="172168" algn="r" defTabSz="531316">
                <a:lnSpc>
                  <a:spcPts val="1000"/>
                </a:lnSpc>
              </a:pPr>
              <a:endParaRPr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172168" algn="r" defTabSz="531316">
                <a:lnSpc>
                  <a:spcPts val="1000"/>
                </a:lnSpc>
              </a:pPr>
              <a:r>
                <a:rPr>
                  <a:latin typeface="Arial Narrow"/>
                  <a:ea typeface="Arial Narrow"/>
                  <a:cs typeface="Arial Narrow"/>
                  <a:sym typeface="Arial Narrow"/>
                </a:rPr>
                <a:t>Neutron spectroscopy</a:t>
              </a:r>
            </a:p>
          </p:txBody>
        </p:sp>
        <p:sp>
          <p:nvSpPr>
            <p:cNvPr id="137" name="Neutron diffraction technique"/>
            <p:cNvSpPr txBox="1"/>
            <p:nvPr/>
          </p:nvSpPr>
          <p:spPr>
            <a:xfrm>
              <a:off x="3153768" y="3167662"/>
              <a:ext cx="3234943" cy="266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 defTabSz="531316">
                <a:defRPr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Arial"/>
                </a:defRPr>
              </a:pPr>
              <a:r>
                <a:rPr>
                  <a:latin typeface="Arial Narrow"/>
                  <a:ea typeface="Arial Narrow"/>
                  <a:cs typeface="Arial Narrow"/>
                  <a:sym typeface="Arial Narrow"/>
                </a:rPr>
                <a:t>Neutron diffraction technique  </a:t>
              </a:r>
            </a:p>
          </p:txBody>
        </p:sp>
      </p:grpSp>
      <p:sp>
        <p:nvSpPr>
          <p:cNvPr id="139" name="Bertram N. Brockhouse  Clifford G. Shull"/>
          <p:cNvSpPr txBox="1"/>
          <p:nvPr/>
        </p:nvSpPr>
        <p:spPr>
          <a:xfrm>
            <a:off x="1160164" y="2554470"/>
            <a:ext cx="5180335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531316">
              <a:tabLst>
                <a:tab pos="3124200" algn="l"/>
              </a:tabLst>
              <a:defRPr b="1" sz="16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>
              <a:defRPr b="0">
                <a:latin typeface="+mj-lt"/>
                <a:ea typeface="+mj-ea"/>
                <a:cs typeface="+mj-cs"/>
                <a:sym typeface="Arial"/>
              </a:defRPr>
            </a:pPr>
            <a:r>
              <a:rPr b="1">
                <a:latin typeface="Arial Narrow"/>
                <a:ea typeface="Arial Narrow"/>
                <a:cs typeface="Arial Narrow"/>
                <a:sym typeface="Arial Narrow"/>
              </a:rPr>
              <a:t>Bertram N. Brockhouse 	Clifford G. Shull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roup"/>
          <p:cNvGrpSpPr/>
          <p:nvPr/>
        </p:nvGrpSpPr>
        <p:grpSpPr>
          <a:xfrm>
            <a:off x="564392" y="617498"/>
            <a:ext cx="8378710" cy="6891734"/>
            <a:chOff x="0" y="0"/>
            <a:chExt cx="8378708" cy="6891732"/>
          </a:xfrm>
        </p:grpSpPr>
        <p:pic>
          <p:nvPicPr>
            <p:cNvPr id="499" name="droppedImage.png" descr="dropped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425157" y="3909223"/>
              <a:ext cx="4846440" cy="160840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45000"/>
                </a:srgbClr>
              </a:outerShdw>
            </a:effectLst>
          </p:spPr>
        </p:pic>
        <p:pic>
          <p:nvPicPr>
            <p:cNvPr id="500" name="droppedImage.pdf" descr="dropped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393920"/>
              <a:ext cx="3134485" cy="23631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1" name="droppedImage.pdf" descr="dropped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47172" y="3795242"/>
              <a:ext cx="3451858" cy="265956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45000"/>
                </a:srgbClr>
              </a:outerShdw>
            </a:effectLst>
          </p:spPr>
        </p:pic>
        <p:pic>
          <p:nvPicPr>
            <p:cNvPr id="502" name="droppedImage.png" descr="dropped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792932" y="0"/>
              <a:ext cx="3585777" cy="2760879"/>
            </a:xfrm>
            <a:prstGeom prst="rect">
              <a:avLst/>
            </a:prstGeom>
            <a:ln w="3175" cap="flat">
              <a:noFill/>
              <a:round/>
            </a:ln>
            <a:effectLst/>
          </p:spPr>
        </p:pic>
        <p:pic>
          <p:nvPicPr>
            <p:cNvPr id="503" name="droppedImage.png" descr="droppedImag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785596" y="1491982"/>
              <a:ext cx="3280128" cy="25205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4" name="droppedImage.png" descr="droppedImage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787102" y="2502010"/>
              <a:ext cx="2311287" cy="177607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45000"/>
                </a:srgbClr>
              </a:outerShdw>
            </a:effectLst>
          </p:spPr>
        </p:pic>
        <p:pic>
          <p:nvPicPr>
            <p:cNvPr id="505" name="image.png" descr="image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501145" y="5068588"/>
              <a:ext cx="2868529" cy="16843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6" name="droppedImage.png" descr="droppedImage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5983403" y="5042703"/>
              <a:ext cx="2311287" cy="184903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45000"/>
                </a:srgbClr>
              </a:outerShdw>
            </a:effectLst>
          </p:spPr>
        </p:pic>
      </p:grpSp>
      <p:sp>
        <p:nvSpPr>
          <p:cNvPr id="508" name="Example suite: ~140 instrum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Example suite: ~140 instruments</a:t>
            </a:r>
          </a:p>
        </p:txBody>
      </p:sp>
      <p:sp>
        <p:nvSpPr>
          <p:cNvPr id="509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cover dir="l"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3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SzPct val="171000"/>
            </a:pPr>
          </a:p>
        </p:txBody>
      </p:sp>
      <p:pic>
        <p:nvPicPr>
          <p:cNvPr id="51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5534" y="1298894"/>
            <a:ext cx="2993621" cy="1986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5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42808" y="1298894"/>
            <a:ext cx="2993622" cy="1986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06550" y="-1"/>
            <a:ext cx="6477000" cy="7556501"/>
          </a:xfrm>
          <a:prstGeom prst="rect">
            <a:avLst/>
          </a:prstGeom>
          <a:ln w="12700">
            <a:miter lim="400000"/>
          </a:ln>
        </p:spPr>
      </p:pic>
      <p:sp>
        <p:nvSpPr>
          <p:cNvPr id="5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age19.jpg" descr="image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0521" y="264219"/>
            <a:ext cx="9377888" cy="6593828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Rectangle"/>
          <p:cNvSpPr/>
          <p:nvPr/>
        </p:nvSpPr>
        <p:spPr>
          <a:xfrm>
            <a:off x="-35760" y="504946"/>
            <a:ext cx="9108366" cy="69174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3" name="1994 Nobel prize to Shull &amp; Brockhous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900"/>
            </a:lvl1pPr>
          </a:lstStyle>
          <a:p>
            <a:pPr/>
            <a:r>
              <a:t>1994 Nobel prize to Shull &amp; Brockhouse</a:t>
            </a:r>
          </a:p>
        </p:txBody>
      </p:sp>
      <p:sp>
        <p:nvSpPr>
          <p:cNvPr id="144" name="Slide Number"/>
          <p:cNvSpPr txBox="1"/>
          <p:nvPr>
            <p:ph type="sldNum" sz="quarter" idx="2"/>
          </p:nvPr>
        </p:nvSpPr>
        <p:spPr>
          <a:xfrm>
            <a:off x="68399" y="7211439"/>
            <a:ext cx="229803" cy="369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5" name="Line"/>
          <p:cNvSpPr/>
          <p:nvPr/>
        </p:nvSpPr>
        <p:spPr>
          <a:xfrm>
            <a:off x="186479" y="1127879"/>
            <a:ext cx="8869682" cy="1"/>
          </a:xfrm>
          <a:prstGeom prst="line">
            <a:avLst/>
          </a:prstGeom>
          <a:ln w="54720">
            <a:solidFill>
              <a:srgbClr val="6666FF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Neutron faciliti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Neutron facilities</a:t>
            </a:r>
          </a:p>
        </p:txBody>
      </p:sp>
      <p:sp>
        <p:nvSpPr>
          <p:cNvPr id="14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lide Number"/>
          <p:cNvSpPr txBox="1"/>
          <p:nvPr>
            <p:ph type="sldNum" sz="quarter" idx="2"/>
          </p:nvPr>
        </p:nvSpPr>
        <p:spPr>
          <a:xfrm>
            <a:off x="68399" y="7211439"/>
            <a:ext cx="229803" cy="369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0" name="ILL-Yb-small.png" descr="ILL-Yb-smal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53615" y="1688713"/>
            <a:ext cx="3761570" cy="2541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62019" y="4452433"/>
            <a:ext cx="3460397" cy="2863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ESS_Logo_Frugal_Blue_cmyk.png" descr="ESS_Logo_Frugal_Blue_cmyk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41999" y="6439829"/>
            <a:ext cx="1059923" cy="570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logoill.pdf" descr="logoill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44670" y="2239480"/>
            <a:ext cx="596654" cy="5703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pasted-image-small.png" descr="pasted-image-small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82221" y="2196813"/>
            <a:ext cx="5396076" cy="4603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roup"/>
          <p:cNvGrpSpPr/>
          <p:nvPr/>
        </p:nvGrpSpPr>
        <p:grpSpPr>
          <a:xfrm>
            <a:off x="317828" y="1276331"/>
            <a:ext cx="8570763" cy="3658499"/>
            <a:chOff x="96687" y="1271572"/>
            <a:chExt cx="8570762" cy="3658497"/>
          </a:xfrm>
        </p:grpSpPr>
        <p:pic>
          <p:nvPicPr>
            <p:cNvPr id="156" name="Image8.png" descr="Image8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755300" y="1271572"/>
              <a:ext cx="1717573" cy="1286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7" name="Used by Nature since ... (a long time) : diversity of Life…"/>
            <p:cNvSpPr txBox="1"/>
            <p:nvPr/>
          </p:nvSpPr>
          <p:spPr>
            <a:xfrm>
              <a:off x="96687" y="1813610"/>
              <a:ext cx="8570763" cy="31164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spcBef>
                  <a:spcPts val="2700"/>
                </a:spcBef>
                <a:defRPr sz="31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i="0" sz="2300">
                  <a:solidFill>
                    <a:srgbClr val="0433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Used by Nature</a:t>
              </a:r>
              <a:r>
                <a:rPr i="0" sz="2100">
                  <a:latin typeface="Times New Roman"/>
                  <a:ea typeface="Times New Roman"/>
                  <a:cs typeface="Times New Roman"/>
                  <a:sym typeface="Times New Roman"/>
                </a:rPr>
                <a:t> since ... (a long time) : diversity of Life</a:t>
              </a:r>
            </a:p>
            <a:p>
              <a:pPr defTabSz="457200">
                <a:spcBef>
                  <a:spcPts val="500"/>
                </a:spcBef>
                <a:defRPr sz="31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i="0" sz="2300">
                  <a:solidFill>
                    <a:srgbClr val="0433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First application using computers:</a:t>
              </a:r>
            </a:p>
            <a:p>
              <a:pPr defTabSz="457200">
                <a:spcBef>
                  <a:spcPts val="400"/>
                </a:spcBef>
                <a:defRPr sz="31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i="0" sz="2100">
                  <a:solidFill>
                    <a:srgbClr val="008E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Metropolis, Ulam and Von Neumann</a:t>
              </a:r>
              <a:r>
                <a:rPr i="0" sz="2100">
                  <a:latin typeface="Times New Roman"/>
                  <a:ea typeface="Times New Roman"/>
                  <a:cs typeface="Times New Roman"/>
                  <a:sym typeface="Times New Roman"/>
                </a:rPr>
                <a:t> at Los Alamos, 1943</a:t>
              </a:r>
            </a:p>
            <a:p>
              <a:pPr indent="444500" defTabSz="457200">
                <a:spcBef>
                  <a:spcPts val="2600"/>
                </a:spcBef>
                <a:defRPr sz="31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i="0" sz="2100">
                  <a:solidFill>
                    <a:srgbClr val="FF40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Neutron Scattering and Absorption</a:t>
              </a:r>
              <a:r>
                <a:rPr i="0" sz="2100">
                  <a:latin typeface="Times New Roman"/>
                  <a:ea typeface="Times New Roman"/>
                  <a:cs typeface="Times New Roman"/>
                  <a:sym typeface="Times New Roman"/>
                </a:rPr>
                <a:t> in </a:t>
              </a:r>
              <a:r>
                <a:rPr i="0" sz="2100">
                  <a:latin typeface="Times New Roman"/>
                  <a:ea typeface="Times New Roman"/>
                  <a:cs typeface="Times New Roman"/>
                  <a:sym typeface="Times New Roman"/>
                </a:rPr>
                <a:t>U</a:t>
              </a:r>
              <a:r>
                <a:rPr i="0" sz="2100">
                  <a:latin typeface="Times New Roman"/>
                  <a:ea typeface="Times New Roman"/>
                  <a:cs typeface="Times New Roman"/>
                  <a:sym typeface="Times New Roman"/>
                </a:rPr>
                <a:t> and </a:t>
              </a:r>
              <a:r>
                <a:rPr i="0" sz="2100">
                  <a:latin typeface="Times New Roman"/>
                  <a:ea typeface="Times New Roman"/>
                  <a:cs typeface="Times New Roman"/>
                  <a:sym typeface="Times New Roman"/>
                </a:rPr>
                <a:t>Pu</a:t>
              </a:r>
              <a:r>
                <a:rPr i="0" sz="2100">
                  <a:latin typeface="Times New Roman"/>
                  <a:ea typeface="Times New Roman"/>
                  <a:cs typeface="Times New Roman"/>
                  <a:sym typeface="Times New Roman"/>
                </a:rPr>
                <a:t>, Origin of </a:t>
              </a:r>
              <a:r>
                <a:rPr i="0" sz="2100">
                  <a:latin typeface="Times New Roman"/>
                  <a:ea typeface="Times New Roman"/>
                  <a:cs typeface="Times New Roman"/>
                  <a:sym typeface="Times New Roman"/>
                </a:rPr>
                <a:t>MCNP</a:t>
              </a:r>
            </a:p>
            <a:p>
              <a:pPr defTabSz="457200">
                <a:spcBef>
                  <a:spcPts val="500"/>
                </a:spcBef>
                <a:defRPr sz="31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i="0" sz="2300">
                  <a:solidFill>
                    <a:srgbClr val="0433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Name: </a:t>
              </a:r>
            </a:p>
            <a:p>
              <a:pPr defTabSz="457200">
                <a:defRPr sz="31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i="0" sz="2100">
                  <a:latin typeface="Times New Roman"/>
                  <a:ea typeface="Times New Roman"/>
                  <a:cs typeface="Times New Roman"/>
                  <a:sym typeface="Times New Roman"/>
                </a:rPr>
                <a:t>Monte Carlo casino, a random generator (Ulam’s father played poker) </a:t>
              </a:r>
            </a:p>
          </p:txBody>
        </p:sp>
      </p:grpSp>
      <p:sp>
        <p:nvSpPr>
          <p:cNvPr id="159" name="Origin of Monte Carlo metho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Origin of Monte Carlo methods </a:t>
            </a:r>
          </a:p>
        </p:txBody>
      </p:sp>
      <p:sp>
        <p:nvSpPr>
          <p:cNvPr id="160" name="Slide Number"/>
          <p:cNvSpPr txBox="1"/>
          <p:nvPr>
            <p:ph type="sldNum" sz="quarter" idx="2"/>
          </p:nvPr>
        </p:nvSpPr>
        <p:spPr>
          <a:xfrm>
            <a:off x="68399" y="7211439"/>
            <a:ext cx="229803" cy="369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1" name="Rectangle"/>
          <p:cNvSpPr txBox="1"/>
          <p:nvPr/>
        </p:nvSpPr>
        <p:spPr>
          <a:xfrm>
            <a:off x="57078" y="7225762"/>
            <a:ext cx="3615822" cy="26002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/>
          <a:p>
            <a:pPr algn="r" defTabSz="457200">
              <a:defRPr sz="320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pic>
        <p:nvPicPr>
          <p:cNvPr id="16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88428" y="4894640"/>
            <a:ext cx="5589620" cy="21349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What are Monte Carlo methods 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are Monte Carlo methods ?</a:t>
            </a:r>
          </a:p>
        </p:txBody>
      </p:sp>
      <p:sp>
        <p:nvSpPr>
          <p:cNvPr id="165" name="Use random generators (play poker)…"/>
          <p:cNvSpPr txBox="1"/>
          <p:nvPr>
            <p:ph type="body" idx="1"/>
          </p:nvPr>
        </p:nvSpPr>
        <p:spPr>
          <a:xfrm>
            <a:off x="163079" y="1440781"/>
            <a:ext cx="7851062" cy="5577842"/>
          </a:xfrm>
          <a:prstGeom prst="rect">
            <a:avLst/>
          </a:prstGeom>
        </p:spPr>
        <p:txBody>
          <a:bodyPr/>
          <a:lstStyle/>
          <a:p>
            <a:pPr>
              <a:defRPr sz="1900"/>
            </a:pPr>
            <a:r>
              <a:t>Use random generators (play poker)</a:t>
            </a:r>
          </a:p>
          <a:p>
            <a:pPr>
              <a:defRPr sz="1900"/>
            </a:pPr>
            <a:r>
              <a:t>Explore a complex and large phase space (many parameters)</a:t>
            </a:r>
          </a:p>
          <a:p>
            <a:pPr>
              <a:defRPr sz="1900"/>
            </a:pPr>
            <a:r>
              <a:t>Integrates microscopic random events into measurable quantities </a:t>
            </a:r>
            <a:r>
              <a:rPr b="1"/>
              <a:t>not</a:t>
            </a:r>
            <a:r>
              <a:t> a usual regular sampling integration</a:t>
            </a:r>
          </a:p>
          <a:p>
            <a:pPr>
              <a:defRPr sz="1900"/>
            </a:pPr>
          </a:p>
          <a:p>
            <a:pPr>
              <a:defRPr sz="1900"/>
            </a:pPr>
          </a:p>
          <a:p>
            <a:pPr>
              <a:defRPr sz="1900"/>
            </a:pPr>
            <a:r>
              <a:t>Metropolis</a:t>
            </a:r>
            <a:r>
              <a:t> algorithm: model energy gap E as a probability</a:t>
            </a:r>
          </a:p>
          <a:p>
            <a:pPr>
              <a:defRPr sz="1900"/>
            </a:pPr>
          </a:p>
          <a:p>
            <a:pPr>
              <a:defRPr sz="1900"/>
            </a:pPr>
          </a:p>
          <a:p>
            <a:pPr>
              <a:defRPr sz="1900"/>
            </a:pPr>
            <a:r>
              <a:t>Integrals converge faster than any other method (for d &gt; 3) when using </a:t>
            </a:r>
            <a:r>
              <a:t>enough</a:t>
            </a:r>
            <a:r>
              <a:t> independent events (central limit theorem)</a:t>
            </a:r>
          </a:p>
          <a:p>
            <a:pPr>
              <a:defRPr sz="1900"/>
            </a:pPr>
          </a:p>
          <a:p>
            <a:pPr>
              <a:defRPr sz="1900"/>
            </a:pPr>
            <a:r>
              <a:t>F. James, </a:t>
            </a:r>
            <a:r>
              <a:t>Rep. Prog. Phys.</a:t>
            </a:r>
            <a:r>
              <a:t>, Vol. </a:t>
            </a:r>
            <a:r>
              <a:rPr b="1"/>
              <a:t>43</a:t>
            </a:r>
            <a:r>
              <a:t> (1980) 1145.</a:t>
            </a:r>
          </a:p>
        </p:txBody>
      </p:sp>
      <p:sp>
        <p:nvSpPr>
          <p:cNvPr id="166" name="Slide Number"/>
          <p:cNvSpPr txBox="1"/>
          <p:nvPr>
            <p:ph type="sldNum" sz="quarter" idx="2"/>
          </p:nvPr>
        </p:nvSpPr>
        <p:spPr>
          <a:xfrm>
            <a:off x="68399" y="7211439"/>
            <a:ext cx="229803" cy="369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69" name="Group"/>
          <p:cNvGrpSpPr/>
          <p:nvPr/>
        </p:nvGrpSpPr>
        <p:grpSpPr>
          <a:xfrm>
            <a:off x="2539190" y="3922596"/>
            <a:ext cx="4208900" cy="1765009"/>
            <a:chOff x="0" y="0"/>
            <a:chExt cx="4208898" cy="1765008"/>
          </a:xfrm>
        </p:grpSpPr>
        <p:pic>
          <p:nvPicPr>
            <p:cNvPr id="167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208899" cy="7983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45255" y="1280454"/>
              <a:ext cx="1123725" cy="4845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88574" y="1266120"/>
            <a:ext cx="1381464" cy="1715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1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1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1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1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