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1pPr>
    <a:lvl2pPr marL="0" marR="0" indent="2667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2pPr>
    <a:lvl3pPr marL="0" marR="0" indent="5334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3pPr>
    <a:lvl4pPr marL="0" marR="0" indent="8001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4pPr>
    <a:lvl5pPr marL="0" marR="0" indent="10668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5pPr>
    <a:lvl6pPr marL="0" marR="0" indent="13335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6pPr>
    <a:lvl7pPr marL="0" marR="0" indent="16129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7pPr>
    <a:lvl8pPr marL="0" marR="0" indent="18796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8pPr>
    <a:lvl9pPr marL="0" marR="0" indent="2146300" algn="l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6477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6477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6477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6477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6477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6477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6477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6477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7632700" y="4813300"/>
            <a:ext cx="4432300" cy="3821091"/>
            <a:chOff x="0" y="0"/>
            <a:chExt cx="4432300" cy="3821090"/>
          </a:xfrm>
        </p:grpSpPr>
        <p:pic>
          <p:nvPicPr>
            <p:cNvPr id="21" name="logoill.pdf" descr="logoill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71800" y="2806700"/>
              <a:ext cx="1003300" cy="9590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2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32300" cy="26044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000" y="3060700"/>
              <a:ext cx="1248834" cy="4572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2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0100" y="2755900"/>
              <a:ext cx="783981" cy="1065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755900"/>
              <a:ext cx="732693" cy="1063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47475" y="8953500"/>
            <a:ext cx="1003300" cy="75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DTU_logo.png" descr="DTU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2800" y="8979144"/>
            <a:ext cx="5073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/>
          <p:nvPr>
            <p:ph type="title"/>
          </p:nvPr>
        </p:nvSpPr>
        <p:spPr>
          <a:xfrm>
            <a:off x="865279" y="0"/>
            <a:ext cx="9108482" cy="30361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865280" y="3251200"/>
            <a:ext cx="9105901" cy="4927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6477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12954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9558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2603500" indent="0" algn="ctr"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45228" y="8979144"/>
            <a:ext cx="1368928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7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9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/>
          <p:nvPr>
            <p:ph type="title"/>
          </p:nvPr>
        </p:nvSpPr>
        <p:spPr>
          <a:xfrm>
            <a:off x="865280" y="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1" name="Body Level One…"/>
          <p:cNvSpPr txBox="1"/>
          <p:nvPr>
            <p:ph type="body" idx="1"/>
          </p:nvPr>
        </p:nvSpPr>
        <p:spPr>
          <a:xfrm>
            <a:off x="865280" y="2273300"/>
            <a:ext cx="11059201" cy="74803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65280" y="9462040"/>
            <a:ext cx="206475" cy="190501"/>
          </a:xfrm>
          <a:prstGeom prst="rect">
            <a:avLst/>
          </a:prstGeom>
          <a:ln w="12700"/>
        </p:spPr>
        <p:txBody>
          <a:bodyPr wrap="none" lIns="0" tIns="0" rIns="0" bIns="0" anchor="b">
            <a:spAutoFit/>
          </a:bodyPr>
          <a:lstStyle>
            <a:lvl1pPr>
              <a:buClr>
                <a:srgbClr val="9A9A9A"/>
              </a:buClr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</p:sldLayoutIdLst>
  <p:transition xmlns:p14="http://schemas.microsoft.com/office/powerpoint/2010/main" spd="med" advClick="1"/>
  <p:txStyles>
    <p:titleStyle>
      <a:lvl1pPr marL="0" marR="0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228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685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1143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1600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9pPr>
    </p:titleStyle>
    <p:bodyStyle>
      <a:lvl1pPr marL="180975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1pPr>
      <a:lvl2pPr marL="361950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2pPr>
      <a:lvl3pPr marL="542925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3pPr>
      <a:lvl4pPr marL="714375" marR="0" indent="-17145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4pPr>
      <a:lvl5pPr marL="895350" marR="0" indent="-180975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5pPr>
      <a:lvl6pPr marL="108712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6pPr>
      <a:lvl7pPr marL="112141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7pPr>
      <a:lvl8pPr marL="115570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8pPr>
      <a:lvl9pPr marL="11899900" marR="0" indent="-8890000" algn="l" defTabSz="1295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AD4642"/>
        </a:buClr>
        <a:buSzPct val="100000"/>
        <a:buFontTx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1pPr>
      <a:lvl2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2pPr>
      <a:lvl3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3pPr>
      <a:lvl4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4pPr>
      <a:lvl5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5pPr>
      <a:lvl6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6pPr>
      <a:lvl7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7pPr>
      <a:lvl8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8pPr>
      <a:lvl9pPr marL="0" marR="0" indent="0" algn="l" defTabSz="647700" latinLnBrk="0">
        <a:lnSpc>
          <a:spcPct val="100000"/>
        </a:lnSpc>
        <a:spcBef>
          <a:spcPts val="0"/>
        </a:spcBef>
        <a:spcAft>
          <a:spcPts val="0"/>
        </a:spcAft>
        <a:buClr>
          <a:srgbClr val="9A9A9A"/>
        </a:buClr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1.png"/><Relationship Id="rId10" Type="http://schemas.openxmlformats.org/officeDocument/2006/relationships/hyperlink" Target="http://ess_butterfly.mcstas.org/visualisation/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1.png"/><Relationship Id="rId10" Type="http://schemas.openxmlformats.org/officeDocument/2006/relationships/hyperlink" Target="http://ess_butterfly.mcstas.org/visualisation/" TargetMode="External"/><Relationship Id="rId11" Type="http://schemas.openxmlformats.org/officeDocument/2006/relationships/hyperlink" Target="https://github.com/McStasMcXtrace/McCode/issues/615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arxiv.org/abs/1609.02792" TargetMode="External"/><Relationship Id="rId9" Type="http://schemas.openxmlformats.org/officeDocument/2006/relationships/hyperlink" Target="https://mctools.github.io/mcpl/" TargetMode="External"/><Relationship Id="rId10" Type="http://schemas.openxmlformats.org/officeDocument/2006/relationships/hyperlink" Target="http://coimbra2016.essworkshop.org/slides/MCPL_Kittelmann.pdf" TargetMode="External"/><Relationship Id="rId11" Type="http://schemas.openxmlformats.org/officeDocument/2006/relationships/image" Target="../media/image1.tif"/><Relationship Id="rId12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hyperlink" Target="https://arxiv.org/abs/1609.02792" TargetMode="External"/><Relationship Id="rId10" Type="http://schemas.openxmlformats.org/officeDocument/2006/relationships/hyperlink" Target="https://mctools.github.io/mcpl/" TargetMode="External"/><Relationship Id="rId11" Type="http://schemas.openxmlformats.org/officeDocument/2006/relationships/hyperlink" Target="http://coimbra2016.essworkshop.org/slides/MCPL_Kittelmann.pdf" TargetMode="External"/><Relationship Id="rId12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Relationship Id="rId9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mctools.github.io/mcpl/" TargetMode="External"/><Relationship Id="rId9" Type="http://schemas.openxmlformats.org/officeDocument/2006/relationships/hyperlink" Target="https://doi.org/10.1016/j.cpc.2017.04.012" TargetMode="External"/><Relationship Id="rId10" Type="http://schemas.openxmlformats.org/officeDocument/2006/relationships/hyperlink" Target="http://coimbra2016.essworkshop.org/slides/MCPL_Kittelmann.pdf" TargetMode="External"/><Relationship Id="rId11" Type="http://schemas.openxmlformats.org/officeDocument/2006/relationships/image" Target="../media/image1.tif"/><Relationship Id="rId12" Type="http://schemas.openxmlformats.org/officeDocument/2006/relationships/image" Target="../media/image9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confluence.esss.lu.se/display/MCSTAS/Using+MCPL+as+source+term+in+McStas" TargetMode="External"/><Relationship Id="rId9" Type="http://schemas.openxmlformats.org/officeDocument/2006/relationships/hyperlink" Target="http://ess_butterfly.mcstas.org" TargetMode="External"/><Relationship Id="rId10" Type="http://schemas.openxmlformats.org/officeDocument/2006/relationships/hyperlink" Target="http://public.esss.dk/users/willend/MCPL/" TargetMode="External"/><Relationship Id="rId11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ess_butterfly.mcstas.org" TargetMode="External"/><Relationship Id="rId9" Type="http://schemas.openxmlformats.org/officeDocument/2006/relationships/image" Target="../media/image1.tif"/><Relationship Id="rId10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ess_butterfly.mcstas.org" TargetMode="External"/><Relationship Id="rId9" Type="http://schemas.openxmlformats.org/officeDocument/2006/relationships/image" Target="../media/image1.tif"/><Relationship Id="rId10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s_butterfly.mcstas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"/>
          <p:cNvGrpSpPr/>
          <p:nvPr/>
        </p:nvGrpSpPr>
        <p:grpSpPr>
          <a:xfrm>
            <a:off x="7632700" y="4813300"/>
            <a:ext cx="4432300" cy="3821091"/>
            <a:chOff x="0" y="0"/>
            <a:chExt cx="4432300" cy="3821090"/>
          </a:xfrm>
        </p:grpSpPr>
        <p:pic>
          <p:nvPicPr>
            <p:cNvPr id="51" name="logoill.pdf" descr="logoill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71800" y="2806700"/>
              <a:ext cx="1003300" cy="9590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2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32300" cy="26044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000" y="3060700"/>
              <a:ext cx="1248834" cy="4572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0100" y="2755900"/>
              <a:ext cx="783981" cy="1065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755900"/>
              <a:ext cx="732693" cy="10638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47475" y="8953500"/>
            <a:ext cx="1003300" cy="75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DTU_logo.png" descr="DTU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2800" y="8979144"/>
            <a:ext cx="5073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ESS Sources in McStas - Analytic + MCPL"/>
          <p:cNvSpPr txBox="1"/>
          <p:nvPr>
            <p:ph type="ctrTitle"/>
          </p:nvPr>
        </p:nvSpPr>
        <p:spPr>
          <a:xfrm>
            <a:off x="865279" y="0"/>
            <a:ext cx="11760201" cy="30353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ESS Sources in McStas - Analytic + MCPL</a:t>
            </a:r>
          </a:p>
        </p:txBody>
      </p:sp>
      <p:sp>
        <p:nvSpPr>
          <p:cNvPr id="60" name="Peter Willendrup1,3, Esben Klinkby2,4…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b="1" u="sng"/>
              <a:t>Peter Willendrup</a:t>
            </a:r>
            <a:r>
              <a:rPr b="1" baseline="31999" u="sng"/>
              <a:t>1,3</a:t>
            </a:r>
            <a:r>
              <a:t>, Esben Klinkby</a:t>
            </a:r>
            <a:r>
              <a:rPr baseline="31999"/>
              <a:t>2,4</a:t>
            </a:r>
            <a:br>
              <a:rPr baseline="31999"/>
            </a:br>
          </a:p>
          <a:p>
            <a:pPr>
              <a:defRPr sz="1200"/>
            </a:pPr>
            <a:r>
              <a:rPr baseline="31999"/>
              <a:t>1</a:t>
            </a:r>
            <a:r>
              <a:t>Physics Department, Technical University of Denmark, Denmark</a:t>
            </a:r>
            <a:br/>
            <a:r>
              <a:rPr baseline="31999"/>
              <a:t>2</a:t>
            </a:r>
            <a:r>
              <a:t>Center for Nuclear Technologies, Technical University of Denmark</a:t>
            </a:r>
            <a:br/>
            <a:r>
              <a:rPr baseline="31999"/>
              <a:t>3</a:t>
            </a:r>
            <a:r>
              <a:t>ESS DMSC, Copenhagen, Denmark </a:t>
            </a:r>
            <a:br/>
            <a:r>
              <a:rPr baseline="31999"/>
              <a:t>3</a:t>
            </a:r>
            <a:r>
              <a:t>ESS, Lund, Sweden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45228" y="8979144"/>
            <a:ext cx="1368928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97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98" name="focus_xw, focus_yh  “how much to illuminate”"/>
          <p:cNvSpPr txBox="1"/>
          <p:nvPr/>
        </p:nvSpPr>
        <p:spPr>
          <a:xfrm>
            <a:off x="6488112" y="4933949"/>
            <a:ext cx="4244530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focus_xw, focus_yh </a:t>
            </a:r>
            <a:br/>
            <a:r>
              <a:t>“how much to illuminate”</a:t>
            </a:r>
          </a:p>
        </p:txBody>
      </p:sp>
      <p:grpSp>
        <p:nvGrpSpPr>
          <p:cNvPr id="20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99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0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00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01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02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3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06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11" name="Line"/>
          <p:cNvSpPr/>
          <p:nvPr/>
        </p:nvSpPr>
        <p:spPr>
          <a:xfrm flipH="1" flipV="1">
            <a:off x="2051049" y="52260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 flipH="1" flipV="1">
            <a:off x="2051049" y="5530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15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16" name="c_ &amp; t_performance “future  penalty from engineering”"/>
          <p:cNvSpPr txBox="1"/>
          <p:nvPr/>
        </p:nvSpPr>
        <p:spPr>
          <a:xfrm>
            <a:off x="6488112" y="5429249"/>
            <a:ext cx="4685954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c_ &amp; t_performance “future </a:t>
            </a:r>
            <a:br/>
            <a:r>
              <a:t>penalty from engineering”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17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2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18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19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20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24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29" name="Line"/>
          <p:cNvSpPr/>
          <p:nvPr/>
        </p:nvSpPr>
        <p:spPr>
          <a:xfrm flipH="1" flipV="1">
            <a:off x="2051049" y="60642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30" name="Line"/>
          <p:cNvSpPr/>
          <p:nvPr/>
        </p:nvSpPr>
        <p:spPr>
          <a:xfrm flipH="1" flipV="1">
            <a:off x="2051049" y="5784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33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34" name="these you know…"/>
          <p:cNvSpPr txBox="1"/>
          <p:nvPr/>
        </p:nvSpPr>
        <p:spPr>
          <a:xfrm>
            <a:off x="6526212" y="6184900"/>
            <a:ext cx="3019823" cy="4953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these you know…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35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4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36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3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42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47" name="Line"/>
          <p:cNvSpPr/>
          <p:nvPr/>
        </p:nvSpPr>
        <p:spPr>
          <a:xfrm flipH="1">
            <a:off x="2051049" y="65849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Line"/>
          <p:cNvSpPr/>
          <p:nvPr/>
        </p:nvSpPr>
        <p:spPr>
          <a:xfrm flipH="1" flipV="1">
            <a:off x="2051049" y="6292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51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52" name="How far to sample (flat) in time, i.e. extent of pulse + “tail”, in units of nominal pulse duration"/>
          <p:cNvSpPr txBox="1"/>
          <p:nvPr/>
        </p:nvSpPr>
        <p:spPr>
          <a:xfrm>
            <a:off x="6551612" y="5880100"/>
            <a:ext cx="4079181" cy="1968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How far to sample (flat) in time, i.e. extent of pulse + “tail”, in units of nominal pulse duration</a:t>
            </a:r>
          </a:p>
        </p:txBody>
      </p:sp>
      <p:grpSp>
        <p:nvGrpSpPr>
          <p:cNvPr id="25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53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5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54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55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56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60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65" name="Line"/>
          <p:cNvSpPr/>
          <p:nvPr/>
        </p:nvSpPr>
        <p:spPr>
          <a:xfrm flipH="1">
            <a:off x="2051049" y="68643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68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69" name="How many pulses to generate, intensity remains constant  (McStas sources pr. def. in units of 1/second!)"/>
          <p:cNvSpPr txBox="1"/>
          <p:nvPr/>
        </p:nvSpPr>
        <p:spPr>
          <a:xfrm>
            <a:off x="6551612" y="6134100"/>
            <a:ext cx="4446142" cy="19685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How many pulses to generate, intensity remains constant </a:t>
            </a:r>
            <a:br/>
            <a:r>
              <a:t>(McStas sources pr. def. in units of 1/second!)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70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7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71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72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73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4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77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82" name="Line"/>
          <p:cNvSpPr/>
          <p:nvPr/>
        </p:nvSpPr>
        <p:spPr>
          <a:xfrm flipH="1">
            <a:off x="2051049" y="71310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285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286" name="accelerator power (some time in the future…)"/>
          <p:cNvSpPr txBox="1"/>
          <p:nvPr/>
        </p:nvSpPr>
        <p:spPr>
          <a:xfrm>
            <a:off x="6538912" y="7004049"/>
            <a:ext cx="4169222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accelerator power (some</a:t>
            </a:r>
            <a:br/>
            <a:r>
              <a:t>time in the future…)</a:t>
            </a:r>
          </a:p>
        </p:txBody>
      </p:sp>
      <p:grpSp>
        <p:nvGrpSpPr>
          <p:cNvPr id="29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287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29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288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89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290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1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94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299" name="Line"/>
          <p:cNvSpPr/>
          <p:nvPr/>
        </p:nvSpPr>
        <p:spPr>
          <a:xfrm flipH="1">
            <a:off x="2051049" y="7448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302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303" name="“time-focus” at chopper  window of certain duration certain distance from here"/>
          <p:cNvSpPr txBox="1"/>
          <p:nvPr/>
        </p:nvSpPr>
        <p:spPr>
          <a:xfrm>
            <a:off x="6538912" y="7200899"/>
            <a:ext cx="4454526" cy="12319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“time-focus” at chopper </a:t>
            </a:r>
            <a:br/>
            <a:r>
              <a:t>window of certain duration</a:t>
            </a:r>
            <a:br/>
            <a:r>
              <a:t>certain distance from here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04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0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05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06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07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11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316" name="Line"/>
          <p:cNvSpPr/>
          <p:nvPr/>
        </p:nvSpPr>
        <p:spPr>
          <a:xfrm flipH="1">
            <a:off x="2051049" y="7702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7" name="Line"/>
          <p:cNvSpPr/>
          <p:nvPr/>
        </p:nvSpPr>
        <p:spPr>
          <a:xfrm flipH="1">
            <a:off x="2051049" y="79565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18" name="Line"/>
          <p:cNvSpPr/>
          <p:nvPr/>
        </p:nvSpPr>
        <p:spPr>
          <a:xfrm flipH="1">
            <a:off x="2051049" y="8223250"/>
            <a:ext cx="4471543" cy="0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20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2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21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22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23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4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2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ESS_butterfly_test.out copy.pdf" descr="ESS_butterfly_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10332" y="-247849"/>
            <a:ext cx="12725842" cy="983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11200" dist="0" dir="0">
              <a:srgbClr val="000000"/>
            </a:outerShdw>
          </a:effectLst>
        </p:spPr>
      </p:pic>
      <p:sp>
        <p:nvSpPr>
          <p:cNvPr id="332" name="ESS_butterfly mcdisplay output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mcdisplay output:</a:t>
            </a:r>
          </a:p>
        </p:txBody>
      </p:sp>
      <p:sp>
        <p:nvSpPr>
          <p:cNvPr id="333" name="http://ess_butterfly.mcstas.org/visualisation/">
            <a:hlinkClick r:id="rId10" invalidUrl="" action="" tgtFrame="" tooltip="" history="1" highlightClick="0" endSnd="0"/>
          </p:cNvPr>
          <p:cNvSpPr txBox="1"/>
          <p:nvPr/>
        </p:nvSpPr>
        <p:spPr>
          <a:xfrm>
            <a:off x="2706513" y="8356600"/>
            <a:ext cx="709210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http://ess_butterfly.mcstas.org/visualisation/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3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4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3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3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3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4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ESS_butterfly_test.out copy.pdf" descr="ESS_butterfly_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10332" y="-247849"/>
            <a:ext cx="12725842" cy="983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11200" dist="0" dir="0">
              <a:srgbClr val="000000"/>
            </a:outerShdw>
          </a:effectLst>
        </p:spPr>
      </p:pic>
      <p:sp>
        <p:nvSpPr>
          <p:cNvPr id="347" name="ESS_butterfly mcdisplay output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mcdisplay output:</a:t>
            </a:r>
          </a:p>
        </p:txBody>
      </p:sp>
      <p:sp>
        <p:nvSpPr>
          <p:cNvPr id="348" name="http://ess_butterfly.mcstas.org/visualisation/">
            <a:hlinkClick r:id="rId10" invalidUrl="" action="" tgtFrame="" tooltip="" history="1" highlightClick="0" endSnd="0"/>
          </p:cNvPr>
          <p:cNvSpPr txBox="1"/>
          <p:nvPr/>
        </p:nvSpPr>
        <p:spPr>
          <a:xfrm>
            <a:off x="2706513" y="8356599"/>
            <a:ext cx="70921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http://ess_butterfly.mcstas.org/visualisation/</a:t>
            </a:r>
          </a:p>
        </p:txBody>
      </p:sp>
      <p:sp>
        <p:nvSpPr>
          <p:cNvPr id="349" name="Drawing only a guide to the eye!…"/>
          <p:cNvSpPr txBox="1"/>
          <p:nvPr/>
        </p:nvSpPr>
        <p:spPr>
          <a:xfrm>
            <a:off x="5383733" y="1295400"/>
            <a:ext cx="7361486" cy="3492500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Drawing only a guide to the eye!</a:t>
            </a:r>
          </a:p>
          <a:p>
            <a:pPr/>
            <a:r>
              <a:t>Not engineering quality!</a:t>
            </a:r>
          </a:p>
          <a:p>
            <a:pPr/>
            <a:r>
              <a:rPr u="sng">
                <a:hlinkClick r:id="rId11" invalidUrl="" action="" tgtFrame="" tooltip="" history="1" highlightClick="0" endSnd="0"/>
              </a:rPr>
              <a:t>Gergely found discrepancy</a:t>
            </a:r>
            <a:r>
              <a:t> (~3x8 mm @ W1)</a:t>
            </a:r>
          </a:p>
          <a:p>
            <a:pPr/>
          </a:p>
          <a:p>
            <a:pPr/>
            <a:r>
              <a:t>McStas component origin @ focal point</a:t>
            </a:r>
          </a:p>
          <a:p>
            <a:pPr/>
            <a:r>
              <a:t>Instrument along “nominal instrument axis”</a:t>
            </a:r>
            <a:br/>
            <a:r>
              <a:t>Shown geometries have little reference to</a:t>
            </a:r>
          </a:p>
          <a:p>
            <a:pPr/>
            <a:r>
              <a:t>generated neutrons that were based on MCNP</a:t>
            </a:r>
          </a:p>
          <a:p>
            <a:pPr/>
            <a:r>
              <a:t>simulations</a:t>
            </a:r>
          </a:p>
          <a:p>
            <a:pPr/>
            <a:r>
              <a:t>Drawing only a guide to the eye!</a:t>
            </a:r>
          </a:p>
          <a:p>
            <a:pPr/>
            <a:r>
              <a:t>Not engineering quality!</a:t>
            </a:r>
          </a:p>
          <a:p>
            <a:pPr/>
            <a:r>
              <a:rPr u="sng">
                <a:hlinkClick r:id="rId11" invalidUrl="" action="" tgtFrame="" tooltip="" history="1" highlightClick="0" endSnd="0"/>
              </a:rPr>
              <a:t>Gergely found discrepancy</a:t>
            </a:r>
            <a:r>
              <a:t> (~3x8 mm @ W1)</a:t>
            </a:r>
          </a:p>
          <a:p>
            <a:pPr/>
          </a:p>
          <a:p>
            <a:pPr/>
            <a:r>
              <a:t>McStas component origin @ focal point</a:t>
            </a:r>
          </a:p>
          <a:p>
            <a:pPr/>
            <a:r>
              <a:t>Instrument along “nominal instrument axis”</a:t>
            </a:r>
            <a:br/>
            <a:r>
              <a:t>Shown geometries have little reference to</a:t>
            </a:r>
          </a:p>
          <a:p>
            <a:pPr/>
            <a:r>
              <a:t>generated neutrons that were based on MCNP</a:t>
            </a:r>
          </a:p>
          <a:p>
            <a:pPr/>
            <a:r>
              <a:t>simulations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5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56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52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53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54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55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58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MCPL files as a McStas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 files as a McStas source</a:t>
            </a:r>
          </a:p>
        </p:txBody>
      </p:sp>
      <p:sp>
        <p:nvSpPr>
          <p:cNvPr id="360" name="Describe any particle reaching area near the beam port, arriving from anyw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any particle reaching area near the beam port, arriving from anywhere</a:t>
            </a:r>
          </a:p>
          <a:p>
            <a:pPr/>
          </a:p>
          <a:p>
            <a:pPr/>
            <a:r>
              <a:t>Describe all neutrons, any energy - but also gammas etc…</a:t>
            </a:r>
          </a:p>
          <a:p>
            <a:pPr/>
          </a:p>
          <a:p>
            <a:pPr/>
            <a:r>
              <a:t>Implemented using the SSW card in MCPN in combination with a dxtran sphere “around” beam port</a:t>
            </a:r>
          </a:p>
          <a:p>
            <a:pPr/>
          </a:p>
          <a:p>
            <a:pPr/>
            <a:r>
              <a:t>Advantages:</a:t>
            </a:r>
          </a:p>
          <a:p>
            <a:pPr lvl="1"/>
            <a:r>
              <a:t>Describes anything MCNP generates, including thermalised neutrons off the reflector…</a:t>
            </a:r>
          </a:p>
          <a:p>
            <a:pPr lvl="1"/>
            <a:r>
              <a:t>Could be used in attempt to model signal-to-noise @ sample, with combined McStas+MCNP transport…</a:t>
            </a:r>
          </a:p>
          <a:p>
            <a:pPr lvl="1"/>
          </a:p>
          <a:p>
            <a:pPr/>
            <a:r>
              <a:t>Disadvantages:</a:t>
            </a:r>
          </a:p>
          <a:p>
            <a:pPr lvl="1"/>
            <a:r>
              <a:t>Stat/bias issues generating further events (simple repetition brings nothing new)</a:t>
            </a:r>
          </a:p>
          <a:p>
            <a:pPr lvl="1"/>
            <a:r>
              <a:t>Files are Gb size as a starting point</a:t>
            </a:r>
          </a:p>
          <a:p>
            <a:pPr lvl="1"/>
            <a:r>
              <a:t>In comparison with “normal” McStas source slow</a:t>
            </a:r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6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7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6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7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74" name="What is MCPL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What is MCPL?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“Normal” ESS source in McStas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MCPL files and how they are generated</a:t>
            </a:r>
          </a:p>
          <a:p>
            <a:pPr marL="235267" indent="-235267">
              <a:defRPr sz="2600"/>
            </a:pPr>
          </a:p>
          <a:p>
            <a:pPr marL="235267" indent="-235267">
              <a:defRPr sz="2600"/>
            </a:pPr>
            <a:r>
              <a:t>Use with McStas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6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7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6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6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6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7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What did Esben gene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did Esben generate</a:t>
            </a:r>
          </a:p>
        </p:txBody>
      </p:sp>
      <p:sp>
        <p:nvSpPr>
          <p:cNvPr id="374" name="Dirac-delta (time) proton beam on target, 1e5 protons “NPS”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Dirac-delta (time) proton beam on target, 1e5 protons “NPS”.</a:t>
            </a:r>
          </a:p>
          <a:p>
            <a:pPr lvl="1"/>
            <a:r>
              <a:t>I.e. McStas component/instrument includes normalisation factors </a:t>
            </a:r>
          </a:p>
          <a:p>
            <a:pPr lvl="1"/>
            <a:r>
              <a:t>1/1e5 protons/simulation -&gt; neutrons / incoming proton</a:t>
            </a:r>
          </a:p>
          <a:p>
            <a:pPr lvl="1"/>
            <a:r>
              <a:t>1.56e16 protons/s -&gt; neutrons / second (default McStas intensity units)</a:t>
            </a:r>
          </a:p>
          <a:p>
            <a:pPr lvl="1"/>
            <a:r>
              <a:t>Uses “target” coordinate system</a:t>
            </a:r>
          </a:p>
          <a:p>
            <a:pPr lvl="1"/>
            <a:r>
              <a:t>MC choice on time within pulse length</a:t>
            </a:r>
          </a:p>
          <a:p>
            <a:pPr lvl="1"/>
          </a:p>
          <a:p>
            <a:pPr/>
            <a:r>
              <a:t>ESS butterfly 1 design “current model”</a:t>
            </a:r>
          </a:p>
          <a:p>
            <a:pPr/>
            <a:r>
              <a:t>Simulations run for “the expected day-1 instruments”</a:t>
            </a:r>
          </a:p>
          <a:p>
            <a:pPr/>
            <a:r>
              <a:t>“dxtran sphere” used to illuminate beam port </a:t>
            </a:r>
          </a:p>
          <a:p>
            <a:pPr/>
          </a:p>
          <a:p>
            <a:pPr/>
            <a:r>
              <a:t>Size ~ 3-5Gb / beam line</a:t>
            </a:r>
          </a:p>
          <a:p>
            <a:pPr/>
            <a:r>
              <a:t>Includes ~ 1e8 particles in total</a:t>
            </a:r>
          </a:p>
          <a:p>
            <a:pPr/>
            <a:r>
              <a:t>- out of these ~50% are neutrons</a:t>
            </a:r>
          </a:p>
          <a:p>
            <a:pPr/>
            <a:r>
              <a:t>Once reduced to “transportable neutrons” ~ 1e7 events</a:t>
            </a:r>
          </a:p>
          <a:p>
            <a:pPr/>
            <a:r>
              <a:t>Takes 5-10 minutes to process through instr w/guide if not filtered in any way… </a:t>
            </a: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79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38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80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81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82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3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86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MCPL_input component interf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MCPL_input component interface</a:t>
            </a:r>
          </a:p>
        </p:txBody>
      </p:sp>
      <p:sp>
        <p:nvSpPr>
          <p:cNvPr id="388" name="See als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also: </a:t>
            </a:r>
          </a:p>
          <a:p>
            <a:pPr lvl="1"/>
            <a:r>
              <a:rPr u="sng">
                <a:hlinkClick r:id="rId8" invalidUrl="" action="" tgtFrame="" tooltip="" history="1" highlightClick="0" endSnd="0"/>
              </a:rPr>
              <a:t>https://arxiv.org/abs/1609.02792</a:t>
            </a:r>
          </a:p>
          <a:p>
            <a:pPr lvl="1"/>
            <a:r>
              <a:rPr u="sng">
                <a:hlinkClick r:id="rId9" invalidUrl="" action="" tgtFrame="" tooltip="" history="1" highlightClick="0" endSnd="0"/>
              </a:rPr>
              <a:t>https://mctools.github.io/mcpl/</a:t>
            </a:r>
          </a:p>
          <a:p>
            <a:pPr lvl="1"/>
            <a:r>
              <a:rPr u="sng">
                <a:hlinkClick r:id="rId10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3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SafariScreenSnapz033.png" descr="SafariScreenSnapz03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2284968"/>
            <a:ext cx="13004800" cy="48195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393" name="https://mctools.github.io/mcpl/"/>
          <p:cNvSpPr txBox="1"/>
          <p:nvPr/>
        </p:nvSpPr>
        <p:spPr>
          <a:xfrm>
            <a:off x="4144602" y="4559300"/>
            <a:ext cx="433459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0975" indent="-180975" defTabSz="1295400">
              <a:spcBef>
                <a:spcPts val="500"/>
              </a:spcBef>
              <a:buClr>
                <a:srgbClr val="AD4642"/>
              </a:buClr>
              <a:buSzPct val="100000"/>
              <a:buChar char="•"/>
              <a:defRPr sz="2000" u="sng">
                <a:hlinkClick r:id="rId9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9" invalidUrl="" action="" tgtFrame="" tooltip="" history="1" highlightClick="0" endSnd="0"/>
              </a:rPr>
              <a:t>https://mctools.github.io/mcpl/</a:t>
            </a:r>
          </a:p>
        </p:txBody>
      </p:sp>
      <p:sp>
        <p:nvSpPr>
          <p:cNvPr id="394" name="Generic, no reference to “ess” in this"/>
          <p:cNvSpPr txBox="1"/>
          <p:nvPr/>
        </p:nvSpPr>
        <p:spPr>
          <a:xfrm>
            <a:off x="6755333" y="2590799"/>
            <a:ext cx="5848351" cy="546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Generic, no reference to “ess” in this</a:t>
            </a:r>
          </a:p>
          <a:p>
            <a:pPr/>
            <a:r>
              <a:t>Generic, no reference to “ess” in this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afariScreenSnapz142.png" descr="SafariScreenSnapz1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44" y="93285"/>
            <a:ext cx="11353912" cy="7255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grpSp>
        <p:nvGrpSpPr>
          <p:cNvPr id="40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397" name="mcstas-logo.pdf" descr="mcstas-logo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0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398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399" name="PSI-Logo_trans.png" descr="PSI-Logo_trans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00" name="ku-logo.pdf" descr="ku-logo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1" name="DTU_logo.png" descr="DTU_logo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04" name="droppedImage.tiff" descr="dropped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MCPL_output component interface"/>
          <p:cNvSpPr txBox="1"/>
          <p:nvPr>
            <p:ph type="title"/>
          </p:nvPr>
        </p:nvSpPr>
        <p:spPr>
          <a:xfrm>
            <a:off x="2643280" y="-1524000"/>
            <a:ext cx="11059201" cy="2060801"/>
          </a:xfrm>
          <a:prstGeom prst="rect">
            <a:avLst/>
          </a:prstGeom>
        </p:spPr>
        <p:txBody>
          <a:bodyPr/>
          <a:lstStyle/>
          <a:p>
            <a:pPr/>
            <a:r>
              <a:t>MCPL_output component interface</a:t>
            </a:r>
          </a:p>
        </p:txBody>
      </p:sp>
      <p:sp>
        <p:nvSpPr>
          <p:cNvPr id="406" name="See als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also: </a:t>
            </a:r>
          </a:p>
          <a:p>
            <a:pPr lvl="1"/>
            <a:r>
              <a:rPr u="sng">
                <a:hlinkClick r:id="rId9" invalidUrl="" action="" tgtFrame="" tooltip="" history="1" highlightClick="0" endSnd="0"/>
              </a:rPr>
              <a:t>https://arxiv.org/abs/1609.02792</a:t>
            </a:r>
          </a:p>
          <a:p>
            <a:pPr lvl="1"/>
            <a:r>
              <a:rPr u="sng">
                <a:hlinkClick r:id="rId10" invalidUrl="" action="" tgtFrame="" tooltip="" history="1" highlightClick="0" endSnd="0"/>
              </a:rPr>
              <a:t>https://mctools.github.io/mcpl/</a:t>
            </a:r>
          </a:p>
          <a:p>
            <a:pPr lvl="1"/>
            <a:r>
              <a:rPr u="sng">
                <a:hlinkClick r:id="rId11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09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1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16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12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13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14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5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18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Inserted in instrument file for ESS con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Inserted in instrument file for ESS context</a:t>
            </a:r>
          </a:p>
        </p:txBody>
      </p:sp>
      <p:sp>
        <p:nvSpPr>
          <p:cNvPr id="4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AquamacsScreenSnapz001.png" descr="AquamacsScreenSnapz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8357" y="2255360"/>
            <a:ext cx="13004801" cy="52428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425" name="ESS_butterfly_MCPL_test.html"/>
          <p:cNvSpPr txBox="1"/>
          <p:nvPr/>
        </p:nvSpPr>
        <p:spPr>
          <a:xfrm>
            <a:off x="7325990" y="2254250"/>
            <a:ext cx="481533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ESS_butterfly_MCPL_test.html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2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3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28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29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30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1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34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Default parameters for “repeating event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Default parameters for “repeating events”</a:t>
            </a:r>
          </a:p>
        </p:txBody>
      </p:sp>
      <p:sp>
        <p:nvSpPr>
          <p:cNvPr id="436" name="All mpi nodes read the file fully and independently… So we’d better do something clever…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mpi nodes read the file fully and independently… So we’d better do something clever….</a:t>
            </a:r>
          </a:p>
          <a:p>
            <a:pPr/>
          </a:p>
          <a:p>
            <a:pPr/>
            <a:r>
              <a:t>E_smear=0.1 ~ MC choice of energy in Gaussian of sigma 0.1*E</a:t>
            </a:r>
            <a:r>
              <a:rPr baseline="-5999"/>
              <a:t>0</a:t>
            </a:r>
          </a:p>
          <a:p>
            <a:pPr/>
            <a:r>
              <a:t>pos_smear=0.01 ~ MC choice on position within sphere of radius 0.01m</a:t>
            </a:r>
          </a:p>
          <a:p>
            <a:pPr/>
            <a:r>
              <a:t>dir_smear=0.01 ~ MC choice on direction within cone of 0.01 deg</a:t>
            </a:r>
          </a:p>
          <a:p>
            <a:pPr/>
          </a:p>
          <a:p>
            <a:pPr/>
            <a:r>
              <a:t>repeat=N gives a repetition of the events in the file by ceil(N/mpicount) </a:t>
            </a:r>
          </a:p>
          <a:p>
            <a:pPr lvl="1"/>
            <a:r>
              <a:t>(10 reps over 4 nodes ~ 3 reps pr node ~ 12 reps)</a:t>
            </a:r>
          </a:p>
          <a:p>
            <a:pPr lvl="1"/>
          </a:p>
          <a:p>
            <a:pPr/>
            <a:r>
              <a:t>MC choice applied for nodes of rank &gt; 1 and when file is being repeated at individual node.</a:t>
            </a: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3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4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46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42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43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44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5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48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Default parameters for “repeating event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Default parameters for “repeating events”</a:t>
            </a:r>
          </a:p>
        </p:txBody>
      </p:sp>
      <p:sp>
        <p:nvSpPr>
          <p:cNvPr id="450" name="All mpi nodes read the file fully and independently… So we’d better do something clever…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mpi nodes read the file fully and independently… So we’d better do something clever….</a:t>
            </a:r>
          </a:p>
          <a:p>
            <a:pPr/>
          </a:p>
          <a:p>
            <a:pPr/>
            <a:r>
              <a:t>E_smear=0.1 ~ MC choice of energy in Gaussian of sigma 0.1*E</a:t>
            </a:r>
            <a:r>
              <a:rPr baseline="-5999"/>
              <a:t>0</a:t>
            </a:r>
          </a:p>
          <a:p>
            <a:pPr/>
            <a:r>
              <a:t>pos_smear=0.01 ~ MC choice on position within sphere of radius 0.01m</a:t>
            </a:r>
          </a:p>
          <a:p>
            <a:pPr/>
            <a:r>
              <a:t>dir_smear=0.01 ~ MC choice on direction within cone of 0.01 deg</a:t>
            </a:r>
          </a:p>
          <a:p>
            <a:pPr/>
          </a:p>
          <a:p>
            <a:pPr/>
            <a:r>
              <a:t>repeat=N gives a repetition of the events in the file by ceil(N/mpicount) </a:t>
            </a:r>
          </a:p>
          <a:p>
            <a:pPr lvl="1"/>
            <a:r>
              <a:t>(10 reps over 4 nodes ~ 3 reps pr node ~ 12 reps)</a:t>
            </a:r>
          </a:p>
          <a:p>
            <a:pPr lvl="1"/>
          </a:p>
          <a:p>
            <a:pPr/>
            <a:r>
              <a:t>MC choice applied for nodes of rank &gt; 1 and when file is being repeated at individual node.</a:t>
            </a:r>
          </a:p>
        </p:txBody>
      </p:sp>
      <p:sp>
        <p:nvSpPr>
          <p:cNvPr id="4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5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!! Caution !!…"/>
          <p:cNvSpPr txBox="1"/>
          <p:nvPr/>
        </p:nvSpPr>
        <p:spPr>
          <a:xfrm>
            <a:off x="927133" y="941500"/>
            <a:ext cx="11498561" cy="1968501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t>!! Caution !!</a:t>
            </a:r>
          </a:p>
          <a:p>
            <a:pPr>
              <a:defRPr b="1">
                <a:solidFill>
                  <a:schemeClr val="accent5"/>
                </a:solidFill>
              </a:defRPr>
            </a:pPr>
          </a:p>
          <a:p>
            <a:pPr>
              <a:defRPr b="1">
                <a:solidFill>
                  <a:schemeClr val="accent5"/>
                </a:solidFill>
              </a:defRPr>
            </a:pPr>
            <a:r>
              <a:t>Smear-settings are user parameters - but can clearly be misused!</a:t>
            </a:r>
          </a:p>
          <a:p>
            <a:pPr>
              <a:defRPr b="1">
                <a:solidFill>
                  <a:schemeClr val="accent5"/>
                </a:solidFill>
              </a:defRPr>
            </a:pPr>
            <a:r>
              <a:t>Make conservative choices here, base on physical / geometrical </a:t>
            </a:r>
          </a:p>
          <a:p>
            <a:pPr>
              <a:defRPr b="1">
                <a:solidFill>
                  <a:schemeClr val="accent5"/>
                </a:solidFill>
              </a:defRPr>
            </a:pPr>
            <a:r>
              <a:t>considerations please! </a:t>
            </a:r>
          </a:p>
          <a:p>
            <a:pPr>
              <a:defRPr b="1">
                <a:solidFill>
                  <a:schemeClr val="accent5"/>
                </a:solidFill>
              </a:defRPr>
            </a:pPr>
            <a:r>
              <a:t>!! Caution !!</a:t>
            </a:r>
          </a:p>
          <a:p>
            <a:pPr>
              <a:defRPr b="1">
                <a:solidFill>
                  <a:schemeClr val="accent5"/>
                </a:solidFill>
              </a:defRPr>
            </a:pPr>
          </a:p>
          <a:p>
            <a:pPr>
              <a:defRPr b="1">
                <a:solidFill>
                  <a:schemeClr val="accent5"/>
                </a:solidFill>
              </a:defRPr>
            </a:pPr>
            <a:r>
              <a:t>Smear-settings are user parameters - but can clearly be misused!</a:t>
            </a:r>
          </a:p>
          <a:p>
            <a:pPr>
              <a:defRPr b="1">
                <a:solidFill>
                  <a:schemeClr val="accent5"/>
                </a:solidFill>
              </a:defRPr>
            </a:pPr>
            <a:r>
              <a:t>Make conservative choices here, base on physical / geometrical </a:t>
            </a:r>
          </a:p>
          <a:p>
            <a:pPr>
              <a:defRPr b="1">
                <a:solidFill>
                  <a:schemeClr val="accent5"/>
                </a:solidFill>
              </a:defRPr>
            </a:pPr>
            <a:r>
              <a:t>considerations please!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56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61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57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58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59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0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63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6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ESS_butterfly_MCPL_NOFILTERtest.out copy.pdf" descr="ESS_butterfly_MCPL_NOFILTERtest.out copy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95697" y="-53132"/>
            <a:ext cx="12622307" cy="975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468" name="Like “normal” ESS_butterfly_test.instr, but 50 m of…"/>
          <p:cNvSpPr txBox="1"/>
          <p:nvPr/>
        </p:nvSpPr>
        <p:spPr>
          <a:xfrm>
            <a:off x="1999183" y="6711950"/>
            <a:ext cx="805085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Like “normal” ESS_butterfly_test.instr, but 50 m of</a:t>
            </a:r>
          </a:p>
          <a:p>
            <a:pPr/>
            <a:r>
              <a:t>curved guide (curvature 3000 m) added.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70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7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71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72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73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4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77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For the McStas user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the McStas users…</a:t>
            </a:r>
          </a:p>
        </p:txBody>
      </p:sp>
      <p:sp>
        <p:nvSpPr>
          <p:cNvPr id="479" name="Template instrument file creates similar interface as for the “analytical” ESS_butterfly, pick your sector and beam line and you are good to go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Template instrument file creates similar interface as for the “analytical” ESS_butterfly, pick your sector and beam line and you are good to go!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sector=W beamline=8 -&gt; reads W8.mcpl.gz (with filter=1 reads W8_filtered.mcpl.gz)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Plan on expanding this kind of logic and provide a set of “onion-shelled” MCPL files pr. beam line (filters on particle type, energy, position, divergence etc…)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Full documentation with examples will become available on Atlassian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Files will be served on the DMSC cluster</a:t>
            </a:r>
          </a:p>
        </p:txBody>
      </p:sp>
      <p:sp>
        <p:nvSpPr>
          <p:cNvPr id="4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1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8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Intensity             # events…"/>
          <p:cNvSpPr txBox="1"/>
          <p:nvPr/>
        </p:nvSpPr>
        <p:spPr>
          <a:xfrm>
            <a:off x="575233" y="787284"/>
            <a:ext cx="5592093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Intensity             # events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Analytic:                      3.58867e+11 / 9.88961e+06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Unfiltered BIG:            3.54106e+11 / 7.55581e+07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McStas filtered BIG:    3.01198e+11 / 1.49028e+07</a:t>
            </a: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buClrTx/>
              <a:defRPr sz="19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Filtered MCPL:            3.01273e+11 / 1.48899e+07</a:t>
            </a:r>
          </a:p>
        </p:txBody>
      </p:sp>
      <p:grpSp>
        <p:nvGrpSpPr>
          <p:cNvPr id="491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48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490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486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87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488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9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9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Analytic vs. event models - PSD after curved guide"/>
          <p:cNvSpPr txBox="1"/>
          <p:nvPr>
            <p:ph type="title"/>
          </p:nvPr>
        </p:nvSpPr>
        <p:spPr>
          <a:xfrm>
            <a:off x="831360" y="-1121232"/>
            <a:ext cx="11059201" cy="2060802"/>
          </a:xfrm>
          <a:prstGeom prst="rect">
            <a:avLst/>
          </a:prstGeom>
        </p:spPr>
        <p:txBody>
          <a:bodyPr/>
          <a:lstStyle/>
          <a:p>
            <a:pPr/>
            <a:r>
              <a:t>Analytic vs. event models - PSD after curved guide</a:t>
            </a:r>
          </a:p>
        </p:txBody>
      </p:sp>
      <p:sp>
        <p:nvSpPr>
          <p:cNvPr id="4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49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Images look…"/>
          <p:cNvSpPr txBox="1"/>
          <p:nvPr/>
        </p:nvSpPr>
        <p:spPr>
          <a:xfrm>
            <a:off x="10422425" y="4435306"/>
            <a:ext cx="2566840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Images look</a:t>
            </a:r>
          </a:p>
          <a:p>
            <a:pPr/>
            <a:r>
              <a:t>the same, and</a:t>
            </a:r>
          </a:p>
          <a:p>
            <a:pPr/>
            <a:r>
              <a:t>intensity is of </a:t>
            </a:r>
          </a:p>
          <a:p>
            <a:pPr/>
            <a:r>
              <a:t>the same order</a:t>
            </a:r>
          </a:p>
          <a:p>
            <a:pPr/>
            <a:r>
              <a:t>(~3e11)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3200" y="4512653"/>
            <a:ext cx="13004800" cy="4077276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W1"/>
          <p:cNvSpPr txBox="1"/>
          <p:nvPr/>
        </p:nvSpPr>
        <p:spPr>
          <a:xfrm>
            <a:off x="373583" y="4965854"/>
            <a:ext cx="60945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W1</a:t>
            </a:r>
          </a:p>
        </p:txBody>
      </p:sp>
      <p:sp>
        <p:nvSpPr>
          <p:cNvPr id="500" name="50 sec"/>
          <p:cNvSpPr txBox="1"/>
          <p:nvPr/>
        </p:nvSpPr>
        <p:spPr>
          <a:xfrm>
            <a:off x="1324514" y="8251180"/>
            <a:ext cx="107692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50 sec</a:t>
            </a:r>
          </a:p>
        </p:txBody>
      </p:sp>
      <p:sp>
        <p:nvSpPr>
          <p:cNvPr id="501" name="1.3 min"/>
          <p:cNvSpPr txBox="1"/>
          <p:nvPr/>
        </p:nvSpPr>
        <p:spPr>
          <a:xfrm>
            <a:off x="10816896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1.3 min</a:t>
            </a:r>
          </a:p>
        </p:txBody>
      </p:sp>
      <p:sp>
        <p:nvSpPr>
          <p:cNvPr id="502" name="2.6 min"/>
          <p:cNvSpPr txBox="1"/>
          <p:nvPr/>
        </p:nvSpPr>
        <p:spPr>
          <a:xfrm>
            <a:off x="7889859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2.6 min</a:t>
            </a:r>
          </a:p>
        </p:txBody>
      </p:sp>
      <p:sp>
        <p:nvSpPr>
          <p:cNvPr id="503" name="5.5 min"/>
          <p:cNvSpPr txBox="1"/>
          <p:nvPr/>
        </p:nvSpPr>
        <p:spPr>
          <a:xfrm>
            <a:off x="4593302" y="8251180"/>
            <a:ext cx="12443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FF0000"/>
                </a:solidFill>
              </a:defRPr>
            </a:lvl1pPr>
          </a:lstStyle>
          <a:p>
            <a:pPr/>
            <a:r>
              <a:t>5.5 min</a:t>
            </a:r>
          </a:p>
        </p:txBody>
      </p:sp>
      <p:sp>
        <p:nvSpPr>
          <p:cNvPr id="504" name="Analytic"/>
          <p:cNvSpPr txBox="1"/>
          <p:nvPr/>
        </p:nvSpPr>
        <p:spPr>
          <a:xfrm>
            <a:off x="1419460" y="4133849"/>
            <a:ext cx="107290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Analytic</a:t>
            </a:r>
          </a:p>
        </p:txBody>
      </p:sp>
      <p:sp>
        <p:nvSpPr>
          <p:cNvPr id="505" name="Unfiltered…"/>
          <p:cNvSpPr txBox="1"/>
          <p:nvPr/>
        </p:nvSpPr>
        <p:spPr>
          <a:xfrm>
            <a:off x="4409881" y="3886199"/>
            <a:ext cx="161123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Unfiltered</a:t>
            </a:r>
          </a:p>
          <a:p>
            <a:pPr>
              <a:defRPr sz="1900"/>
            </a:pPr>
            <a:r>
              <a:t>“BIG” MCPL </a:t>
            </a:r>
          </a:p>
        </p:txBody>
      </p:sp>
      <p:sp>
        <p:nvSpPr>
          <p:cNvPr id="506" name="“BIG” MCPL…"/>
          <p:cNvSpPr txBox="1"/>
          <p:nvPr/>
        </p:nvSpPr>
        <p:spPr>
          <a:xfrm>
            <a:off x="7405628" y="3848100"/>
            <a:ext cx="1990149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“BIG” MCPL </a:t>
            </a:r>
          </a:p>
          <a:p>
            <a:pPr>
              <a:defRPr sz="1900"/>
            </a:pPr>
            <a:r>
              <a:t>Geom filters</a:t>
            </a:r>
          </a:p>
          <a:p>
            <a:pPr>
              <a:defRPr sz="1900"/>
            </a:pPr>
            <a:r>
              <a:t>in McStas instr</a:t>
            </a:r>
          </a:p>
        </p:txBody>
      </p:sp>
      <p:sp>
        <p:nvSpPr>
          <p:cNvPr id="507" name="“Filtered” MCPL (E,neutr)…"/>
          <p:cNvSpPr txBox="1"/>
          <p:nvPr/>
        </p:nvSpPr>
        <p:spPr>
          <a:xfrm>
            <a:off x="10035590" y="3848100"/>
            <a:ext cx="334051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“Filtered” MCPL (E,neutr) </a:t>
            </a:r>
          </a:p>
          <a:p>
            <a:pPr>
              <a:defRPr sz="1900"/>
            </a:pPr>
            <a:r>
              <a:t>+geom filters</a:t>
            </a:r>
          </a:p>
          <a:p>
            <a:pPr>
              <a:defRPr sz="1900"/>
            </a:pPr>
            <a:r>
              <a:t>in McStas instr</a:t>
            </a:r>
          </a:p>
        </p:txBody>
      </p:sp>
      <p:sp>
        <p:nvSpPr>
          <p:cNvPr id="508" name="Line"/>
          <p:cNvSpPr/>
          <p:nvPr/>
        </p:nvSpPr>
        <p:spPr>
          <a:xfrm flipV="1">
            <a:off x="3563325" y="3463163"/>
            <a:ext cx="1" cy="27940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9" name="Line"/>
          <p:cNvSpPr/>
          <p:nvPr/>
        </p:nvSpPr>
        <p:spPr>
          <a:xfrm flipV="1">
            <a:off x="3555999" y="3507581"/>
            <a:ext cx="4717963" cy="228633"/>
          </a:xfrm>
          <a:prstGeom prst="line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10" name="Good agreement,…"/>
          <p:cNvSpPr txBox="1"/>
          <p:nvPr/>
        </p:nvSpPr>
        <p:spPr>
          <a:xfrm>
            <a:off x="8387283" y="2434040"/>
            <a:ext cx="335301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Good agreement,</a:t>
            </a:r>
          </a:p>
          <a:p>
            <a:pPr marL="423333" indent="-423333">
              <a:buClrTx/>
              <a:buSzPct val="100000"/>
              <a:buAutoNum type="arabicParenR" startAt="1"/>
            </a:pPr>
            <a:r>
              <a:t>Pics below similar</a:t>
            </a:r>
          </a:p>
          <a:p>
            <a:pPr marL="423333" indent="-423333">
              <a:buClrTx/>
              <a:buSzPct val="100000"/>
              <a:buAutoNum type="arabicParenR" startAt="1"/>
            </a:pPr>
            <a:r>
              <a:t>~ Same intensity</a:t>
            </a:r>
          </a:p>
        </p:txBody>
      </p:sp>
      <p:sp>
        <p:nvSpPr>
          <p:cNvPr id="511" name="Execution times…"/>
          <p:cNvSpPr txBox="1"/>
          <p:nvPr/>
        </p:nvSpPr>
        <p:spPr>
          <a:xfrm>
            <a:off x="1021283" y="8213080"/>
            <a:ext cx="11173768" cy="876301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  <a:r>
              <a:t>Execution times…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513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51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514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15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16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7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20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Which source to use when?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Which source to use when??</a:t>
            </a:r>
          </a:p>
        </p:txBody>
      </p:sp>
      <p:sp>
        <p:nvSpPr>
          <p:cNvPr id="522" name="Frontend optimisation, final “placement”:  I would probably use MCPL based source, but with ca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Frontend </a:t>
            </a:r>
            <a:r>
              <a:rPr b="0"/>
              <a:t>optimisation, final “placement”:</a:t>
            </a:r>
            <a:br>
              <a:rPr b="0"/>
            </a:br>
            <a:r>
              <a:rPr b="0"/>
              <a:t> I would probably use MCPL based source, but with caution</a:t>
            </a:r>
            <a:endParaRPr b="0"/>
          </a:p>
          <a:p>
            <a:pPr>
              <a:defRPr b="1"/>
            </a:pPr>
            <a:endParaRPr b="0"/>
          </a:p>
          <a:p>
            <a:pPr>
              <a:defRPr b="1"/>
            </a:pPr>
            <a:r>
              <a:rPr b="0"/>
              <a:t>Anything beyond that / requiring “proper stats”:</a:t>
            </a:r>
            <a:br>
              <a:rPr b="0"/>
            </a:br>
            <a:r>
              <a:rPr b="0"/>
              <a:t> Use analytic source</a:t>
            </a:r>
          </a:p>
        </p:txBody>
      </p:sp>
      <p:sp>
        <p:nvSpPr>
          <p:cNvPr id="5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4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52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79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84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80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1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2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86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What is MCP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br/>
            <a:r>
              <a:t>What is MCPL?</a:t>
            </a:r>
          </a:p>
        </p:txBody>
      </p:sp>
      <p:sp>
        <p:nvSpPr>
          <p:cNvPr id="88" name="MCPL is short for Monte Carlo Particle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MCPL is short for Monte Carlo Particle List</a:t>
            </a:r>
          </a:p>
          <a:p>
            <a:pPr/>
          </a:p>
          <a:p>
            <a:pPr/>
            <a:r>
              <a:t>Interchange-file-format for Geant4, MCNP(x), McStas etc…</a:t>
            </a:r>
          </a:p>
          <a:p>
            <a:pPr/>
          </a:p>
          <a:p>
            <a:pPr/>
            <a:r>
              <a:t>Created by T Kittelmann, ESS Detector Group, input from DTU, ESS etc.</a:t>
            </a:r>
          </a:p>
          <a:p>
            <a:pPr/>
          </a:p>
          <a:p>
            <a:pPr/>
            <a:r>
              <a:t>GitHub site: </a:t>
            </a:r>
            <a:r>
              <a:rPr u="sng">
                <a:hlinkClick r:id="rId8" invalidUrl="" action="" tgtFrame="" tooltip="" history="1" highlightClick="0" endSnd="0"/>
              </a:rPr>
              <a:t>https://mctools.github.io/mcpl/</a:t>
            </a:r>
          </a:p>
          <a:p>
            <a:pPr/>
          </a:p>
          <a:p>
            <a:pPr/>
            <a:r>
              <a:t>Paper: </a:t>
            </a:r>
            <a:r>
              <a:rPr u="sng">
                <a:hlinkClick r:id="rId9" invalidUrl="" action="" tgtFrame="" tooltip="" history="1" highlightClick="0" endSnd="0"/>
              </a:rPr>
              <a:t>T. Kittelmann et. al. Computer Physics Communications (218) pp. 17-42</a:t>
            </a:r>
            <a:r>
              <a:t> </a:t>
            </a:r>
          </a:p>
          <a:p>
            <a:pPr/>
          </a:p>
          <a:p>
            <a:pPr/>
            <a:r>
              <a:t>Talk on the subject here: </a:t>
            </a:r>
          </a:p>
          <a:p>
            <a:pPr/>
            <a:r>
              <a:rPr u="sng">
                <a:hlinkClick r:id="rId10" invalidUrl="" action="" tgtFrame="" tooltip="" history="1" highlightClick="0" endSnd="0"/>
              </a:rPr>
              <a:t>http://coimbra2016.essworkshop.org/slides/MCPL_Kittelmann.pdf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0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SafariScreenSnapz043.png" descr="SafariScreenSnapz04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47669" y="480562"/>
            <a:ext cx="4419690" cy="2511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52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532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528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29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530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1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534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Web resource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 resources…</a:t>
            </a:r>
          </a:p>
        </p:txBody>
      </p:sp>
      <p:sp>
        <p:nvSpPr>
          <p:cNvPr id="536" name="Confluence page “Using MCPL as source term in McStas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Confluence page “</a:t>
            </a:r>
            <a:r>
              <a:rPr u="sng">
                <a:hlinkClick r:id="rId8" invalidUrl="" action="" tgtFrame="" tooltip="" history="1" highlightClick="0" endSnd="0"/>
              </a:rPr>
              <a:t>Using MCPL as source term in McStas</a:t>
            </a:r>
            <a:r>
              <a:t>” </a:t>
            </a:r>
          </a:p>
          <a:p>
            <a:pPr/>
          </a:p>
          <a:p>
            <a:pPr/>
            <a:r>
              <a:t>ESS_butterfly “</a:t>
            </a:r>
            <a:r>
              <a:rPr u="sng">
                <a:hlinkClick r:id="rId9" invalidUrl="" action="" tgtFrame="" tooltip="" history="1" highlightClick="0" endSnd="0"/>
              </a:rPr>
              <a:t>benchmarking website</a:t>
            </a:r>
            <a:r>
              <a:t>” w/reports etc.</a:t>
            </a:r>
          </a:p>
          <a:p>
            <a:pPr/>
          </a:p>
          <a:p>
            <a:pPr/>
            <a:r>
              <a:rPr u="sng">
                <a:hlinkClick r:id="rId10" invalidUrl="" action="" tgtFrame="" tooltip="" history="1" highlightClick="0" endSnd="0"/>
              </a:rPr>
              <a:t>MCPL input files describing ESS beamlines</a:t>
            </a:r>
          </a:p>
        </p:txBody>
      </p:sp>
      <p:sp>
        <p:nvSpPr>
          <p:cNvPr id="5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8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539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9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9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95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9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9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01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“Normal” sources in McSt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“Normal” sources in McStas</a:t>
            </a:r>
          </a:p>
        </p:txBody>
      </p:sp>
      <p:sp>
        <p:nvSpPr>
          <p:cNvPr id="103" name="Describe the moderator(s) ON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the moderator(s) ONLY</a:t>
            </a:r>
          </a:p>
          <a:p>
            <a:pPr/>
          </a:p>
          <a:p>
            <a:pPr/>
            <a:r>
              <a:t>Describe only thermalised neutrons</a:t>
            </a:r>
          </a:p>
          <a:p>
            <a:pPr/>
          </a:p>
          <a:p>
            <a:pPr/>
            <a:r>
              <a:t>Uses analytical curves to express spectra, emission profiles etc., typically modelled using e.g. MCNP</a:t>
            </a:r>
          </a:p>
          <a:p>
            <a:pPr/>
          </a:p>
          <a:p>
            <a:pPr/>
            <a:r>
              <a:t>Advantages:</a:t>
            </a:r>
          </a:p>
          <a:p>
            <a:pPr lvl="2"/>
            <a:r>
              <a:t>Fast runtime (ESS_butterfly instrument w. guide transports 1e7 neutron rays in 11 seconds on 4 cores)</a:t>
            </a:r>
          </a:p>
          <a:p>
            <a:pPr lvl="1"/>
            <a:r>
              <a:t>No stat/bias issues generating further events</a:t>
            </a:r>
          </a:p>
          <a:p>
            <a:pPr lvl="1"/>
            <a:r>
              <a:t>Excellent “match” for what the neutron optics can actually transport!</a:t>
            </a:r>
          </a:p>
          <a:p>
            <a:pPr lvl="1"/>
          </a:p>
          <a:p>
            <a:pPr/>
            <a:r>
              <a:t>Disadvantages:</a:t>
            </a:r>
          </a:p>
          <a:p>
            <a:pPr lvl="1"/>
            <a:r>
              <a:t>The above issues in lacking description of high-energy particles and non-moderator particles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08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13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09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10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11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5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8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pic>
        <p:nvPicPr>
          <p:cNvPr id="122" name="SafariScreenSnapz140.png" descr="SafariScreenSnapz14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2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29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25" name="logoill.pdf" descr="logoill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26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27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8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31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8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pic>
        <p:nvPicPr>
          <p:cNvPr id="138" name="SafariScreenSnapz140.png" descr="SafariScreenSnapz14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39" name="Choice of beamline, e.g.…"/>
          <p:cNvSpPr txBox="1"/>
          <p:nvPr/>
        </p:nvSpPr>
        <p:spPr>
          <a:xfrm>
            <a:off x="6488112" y="2793999"/>
            <a:ext cx="4307782" cy="12319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Choice of beamline, e.g. </a:t>
            </a:r>
          </a:p>
          <a:p>
            <a:pPr lvl="1" marL="495300" indent="-228600">
              <a:buSzPct val="100000"/>
              <a:buChar char="•"/>
            </a:pPr>
            <a:r>
              <a:t>sector=N, </a:t>
            </a:r>
          </a:p>
          <a:p>
            <a:pPr lvl="1" marL="495300" indent="-228600">
              <a:buSzPct val="100000"/>
              <a:buChar char="•"/>
            </a:pPr>
            <a:r>
              <a:t>beamline=3</a:t>
            </a:r>
          </a:p>
        </p:txBody>
      </p:sp>
      <p:sp>
        <p:nvSpPr>
          <p:cNvPr id="140" name="Line"/>
          <p:cNvSpPr/>
          <p:nvPr/>
        </p:nvSpPr>
        <p:spPr>
          <a:xfrm flipH="1" flipV="1">
            <a:off x="2051049" y="3536950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1" name="Line"/>
          <p:cNvSpPr/>
          <p:nvPr/>
        </p:nvSpPr>
        <p:spPr>
          <a:xfrm flipH="1" flipV="1">
            <a:off x="2051049" y="38417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44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45" name="(yheight=0.03 “fixed”)"/>
          <p:cNvSpPr txBox="1"/>
          <p:nvPr/>
        </p:nvSpPr>
        <p:spPr>
          <a:xfrm>
            <a:off x="6538912" y="3848100"/>
            <a:ext cx="3854154" cy="4953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(yheight=0.03 “fixed”)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46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51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47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48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49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0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53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051049" y="40957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61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62" name="cold_frac ∈ [0,1] cold vs thermal statistics"/>
          <p:cNvSpPr txBox="1"/>
          <p:nvPr/>
        </p:nvSpPr>
        <p:spPr>
          <a:xfrm>
            <a:off x="6488112" y="3886423"/>
            <a:ext cx="3999658" cy="90125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cold_frac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∈</a:t>
            </a:r>
            <a:r>
              <a:t> [0,1] cold vs thermal </a:t>
            </a:r>
            <a:r>
              <a:rPr b="1"/>
              <a:t>statistics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63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68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64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65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66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7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70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75" name="Line"/>
          <p:cNvSpPr/>
          <p:nvPr/>
        </p:nvSpPr>
        <p:spPr>
          <a:xfrm flipH="1" flipV="1">
            <a:off x="2051049" y="43624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ee also http://ess_butterfly.mcstas.or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See also </a:t>
            </a:r>
            <a:r>
              <a:rPr u="sng">
                <a:hlinkClick r:id="rId2" invalidUrl="" action="" tgtFrame="" tooltip="" history="1" highlightClick="0" endSnd="0"/>
              </a:rPr>
              <a:t>http://ess_butterfly.mcstas.org</a:t>
            </a:r>
            <a:r>
              <a:t> </a:t>
            </a:r>
          </a:p>
        </p:txBody>
      </p:sp>
      <p:pic>
        <p:nvPicPr>
          <p:cNvPr id="178" name="SafariScreenSnapz140.png" descr="SafariScreenSnapz1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013" y="795656"/>
            <a:ext cx="10673735" cy="7738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63500" dir="5400000">
              <a:srgbClr val="000000">
                <a:alpha val="45000"/>
              </a:srgbClr>
            </a:outerShdw>
          </a:effectLst>
        </p:spPr>
      </p:pic>
      <p:sp>
        <p:nvSpPr>
          <p:cNvPr id="179" name="target_index / dist  “where should I aim”"/>
          <p:cNvSpPr txBox="1"/>
          <p:nvPr/>
        </p:nvSpPr>
        <p:spPr>
          <a:xfrm>
            <a:off x="6488112" y="4298949"/>
            <a:ext cx="3599658" cy="863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target_index / dist </a:t>
            </a:r>
            <a:br/>
            <a:r>
              <a:t>“where should I aim”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9842499" y="9093200"/>
            <a:ext cx="2657476" cy="533401"/>
            <a:chOff x="0" y="0"/>
            <a:chExt cx="2657475" cy="533400"/>
          </a:xfrm>
        </p:grpSpPr>
        <p:pic>
          <p:nvPicPr>
            <p:cNvPr id="180" name="mcstas-logo.pdf" descr="mcstas-log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3100" y="50800"/>
              <a:ext cx="714375" cy="4197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63500" dir="5400000">
                <a:srgbClr val="000000">
                  <a:alpha val="45000"/>
                </a:srgbClr>
              </a:outerShdw>
            </a:effectLst>
          </p:spPr>
        </p:pic>
        <p:grpSp>
          <p:nvGrpSpPr>
            <p:cNvPr id="185" name="Group"/>
            <p:cNvGrpSpPr/>
            <p:nvPr/>
          </p:nvGrpSpPr>
          <p:grpSpPr>
            <a:xfrm>
              <a:off x="0" y="0"/>
              <a:ext cx="1987368" cy="533401"/>
              <a:chOff x="0" y="0"/>
              <a:chExt cx="1987367" cy="533400"/>
            </a:xfrm>
          </p:grpSpPr>
          <p:pic>
            <p:nvPicPr>
              <p:cNvPr id="181" name="logoill.pdf" descr="logoill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486549" y="25400"/>
                <a:ext cx="500819" cy="4787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82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28331" y="146280"/>
                <a:ext cx="625361" cy="228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183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403829" y="0"/>
                <a:ext cx="392584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4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0"/>
                <a:ext cx="366900" cy="5327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87" name="droppedImage.tiff" descr="dropped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2236" y="9084468"/>
            <a:ext cx="714376" cy="53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865280" y="9462040"/>
            <a:ext cx="127001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ESS sources in McStas"/>
          <p:cNvSpPr txBox="1"/>
          <p:nvPr/>
        </p:nvSpPr>
        <p:spPr>
          <a:xfrm>
            <a:off x="889000" y="9067800"/>
            <a:ext cx="3732287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b="1" sz="1200"/>
            </a:lvl1pPr>
          </a:lstStyle>
          <a:p>
            <a:pPr/>
            <a:r>
              <a:t>ESS sources in McStas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05057" y="9105900"/>
            <a:ext cx="991292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ESS_butterfly McDoc page:"/>
          <p:cNvSpPr txBox="1"/>
          <p:nvPr/>
        </p:nvSpPr>
        <p:spPr>
          <a:xfrm>
            <a:off x="865280" y="-1358900"/>
            <a:ext cx="11059201" cy="20608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1295400">
              <a:buClrTx/>
              <a:defRPr b="1" sz="3200"/>
            </a:lvl1pPr>
          </a:lstStyle>
          <a:p>
            <a:pPr/>
            <a:r>
              <a:t>ESS_butterfly McDoc page:</a:t>
            </a:r>
          </a:p>
        </p:txBody>
      </p:sp>
      <p:sp>
        <p:nvSpPr>
          <p:cNvPr id="192" name="Line"/>
          <p:cNvSpPr/>
          <p:nvPr/>
        </p:nvSpPr>
        <p:spPr>
          <a:xfrm flipH="1" flipV="1">
            <a:off x="2051049" y="4641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 flipH="1" flipV="1">
            <a:off x="2051049" y="4895849"/>
            <a:ext cx="4471543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4" name="target_index = n, will point to  nth component “seen from here”, freeform (x,y,z)…"/>
          <p:cNvSpPr txBox="1"/>
          <p:nvPr/>
        </p:nvSpPr>
        <p:spPr>
          <a:xfrm>
            <a:off x="6488112" y="5213350"/>
            <a:ext cx="5484417" cy="16002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>
              <a:buSzPct val="100000"/>
              <a:buChar char="•"/>
            </a:pPr>
            <a:r>
              <a:t>target_index = n, will point to </a:t>
            </a:r>
            <a:br/>
            <a:r>
              <a:t>nth component “seen from here”,</a:t>
            </a:r>
            <a:br/>
            <a:r>
              <a:t>freeform (x,y,z)</a:t>
            </a:r>
          </a:p>
          <a:p>
            <a:pPr marL="228600" indent="-228600">
              <a:buSzPct val="100000"/>
              <a:buChar char="•"/>
            </a:pPr>
            <a:r>
              <a:t>dist is (0,0,dist)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7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8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