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44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43.png" ContentType="image/png"/>
  <Override PartName="/ppt/media/image38.wmf" ContentType="image/x-wmf"/>
  <Override PartName="/ppt/media/image13.tif" ContentType="image/tiff"/>
  <Override PartName="/ppt/media/image10.tif" ContentType="image/tiff"/>
  <Override PartName="/ppt/media/image16.tif" ContentType="image/tiff"/>
  <Override PartName="/ppt/media/image23.wmf" ContentType="image/x-wmf"/>
  <Override PartName="/ppt/media/image25.wmf" ContentType="image/x-wmf"/>
  <Override PartName="/ppt/media/image26.wmf" ContentType="image/x-wmf"/>
  <Override PartName="/ppt/media/image30.wmf" ContentType="image/x-wmf"/>
  <Override PartName="/ppt/media/image15.png" ContentType="image/png"/>
  <Override PartName="/ppt/media/image39.png" ContentType="image/png"/>
  <Override PartName="/ppt/media/image14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45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4.png" ContentType="image/png"/>
  <Override PartName="/ppt/media/image28.wmf" ContentType="image/x-wmf"/>
  <Override PartName="/ppt/media/image33.png" ContentType="image/png"/>
  <Override PartName="/ppt/media/image29.wmf" ContentType="image/x-wmf"/>
  <Override PartName="/ppt/media/image34.png" ContentType="image/png"/>
  <Override PartName="/ppt/media/image11.png" ContentType="image/png"/>
  <Override PartName="/ppt/media/image36.png" ContentType="image/png"/>
  <Override PartName="/ppt/media/image9.png" ContentType="image/png"/>
  <Override PartName="/ppt/media/image8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31.wmf" ContentType="image/x-wmf"/>
  <Override PartName="/ppt/media/image6.png" ContentType="image/png"/>
  <Override PartName="/ppt/media/image37.png" ContentType="image/png"/>
  <Override PartName="/ppt/media/image12.png" ContentType="image/png"/>
  <Override PartName="/ppt/media/image7.tif" ContentType="image/tiff"/>
  <Override PartName="/ppt/media/image27.wmf" ContentType="image/x-wmf"/>
  <Override PartName="/ppt/media/image32.png" ContentType="image/png"/>
  <Override PartName="/ppt/media/image2.tif" ContentType="image/tiff"/>
  <Override PartName="/ppt/media/image35.png" ContentType="image/png"/>
  <Override PartName="/ppt/media/image5.tif" ContentType="image/tiff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26.xml.rels" ContentType="application/vnd.openxmlformats-package.relationships+xml"/>
  <Override PartName="/ppt/slides/_rels/slide25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9560" cy="796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63080" y="1441440"/>
            <a:ext cx="896940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163080" y="4356000"/>
            <a:ext cx="896940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9560" cy="796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63080" y="1441440"/>
            <a:ext cx="437688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759200" y="1441440"/>
            <a:ext cx="437688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163080" y="4356000"/>
            <a:ext cx="437688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759200" y="4356000"/>
            <a:ext cx="437688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9560" cy="796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63080" y="1441440"/>
            <a:ext cx="288792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3195720" y="1441440"/>
            <a:ext cx="288792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6228360" y="1441440"/>
            <a:ext cx="288792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163080" y="4356000"/>
            <a:ext cx="288792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body"/>
          </p:nvPr>
        </p:nvSpPr>
        <p:spPr>
          <a:xfrm>
            <a:off x="3195720" y="4356000"/>
            <a:ext cx="288792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body"/>
          </p:nvPr>
        </p:nvSpPr>
        <p:spPr>
          <a:xfrm>
            <a:off x="6228360" y="4356000"/>
            <a:ext cx="288792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9560" cy="796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163080" y="1441440"/>
            <a:ext cx="8969400" cy="5580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9560" cy="796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163080" y="1441440"/>
            <a:ext cx="8969400" cy="55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9560" cy="796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63080" y="1441440"/>
            <a:ext cx="4376880" cy="55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759200" y="1441440"/>
            <a:ext cx="4376880" cy="55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9560" cy="796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108000" y="193320"/>
            <a:ext cx="9079560" cy="369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9560" cy="796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163080" y="1441440"/>
            <a:ext cx="437688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759200" y="1441440"/>
            <a:ext cx="4376880" cy="55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163080" y="4356000"/>
            <a:ext cx="437688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9560" cy="796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163080" y="1441440"/>
            <a:ext cx="8969400" cy="5580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9560" cy="796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163080" y="1441440"/>
            <a:ext cx="4376880" cy="55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759200" y="1441440"/>
            <a:ext cx="437688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759200" y="4356000"/>
            <a:ext cx="437688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9560" cy="796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163080" y="1441440"/>
            <a:ext cx="437688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759200" y="1441440"/>
            <a:ext cx="437688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163080" y="4356000"/>
            <a:ext cx="896940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9560" cy="796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163080" y="1441440"/>
            <a:ext cx="896940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163080" y="4356000"/>
            <a:ext cx="896940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9560" cy="796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63080" y="1441440"/>
            <a:ext cx="437688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759200" y="1441440"/>
            <a:ext cx="437688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163080" y="4356000"/>
            <a:ext cx="437688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759200" y="4356000"/>
            <a:ext cx="437688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9560" cy="796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63080" y="1441440"/>
            <a:ext cx="288792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195720" y="1441440"/>
            <a:ext cx="288792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228360" y="1441440"/>
            <a:ext cx="288792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163080" y="4356000"/>
            <a:ext cx="288792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195720" y="4356000"/>
            <a:ext cx="288792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228360" y="4356000"/>
            <a:ext cx="288792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9560" cy="796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63080" y="1441440"/>
            <a:ext cx="8969400" cy="55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9560" cy="796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63080" y="1441440"/>
            <a:ext cx="4376880" cy="55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759200" y="1441440"/>
            <a:ext cx="4376880" cy="55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9560" cy="796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subTitle"/>
          </p:nvPr>
        </p:nvSpPr>
        <p:spPr>
          <a:xfrm>
            <a:off x="108000" y="193320"/>
            <a:ext cx="9079560" cy="369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9560" cy="796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63080" y="1441440"/>
            <a:ext cx="437688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759200" y="1441440"/>
            <a:ext cx="4376880" cy="55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63080" y="4356000"/>
            <a:ext cx="437688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9560" cy="796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63080" y="1441440"/>
            <a:ext cx="4376880" cy="55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759200" y="1441440"/>
            <a:ext cx="437688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759200" y="4356000"/>
            <a:ext cx="437688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9560" cy="796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63080" y="1441440"/>
            <a:ext cx="437688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759200" y="1441440"/>
            <a:ext cx="437688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63080" y="4356000"/>
            <a:ext cx="8969400" cy="2661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ti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tif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png"/><Relationship Id="rId3" Type="http://schemas.openxmlformats.org/officeDocument/2006/relationships/image" Target="../media/image7.ti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tif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tif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tif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622800" y="2476800"/>
            <a:ext cx="7690320" cy="4361400"/>
          </a:xfrm>
          <a:prstGeom prst="rect">
            <a:avLst/>
          </a:prstGeom>
          <a:solidFill>
            <a:srgbClr val="ffffff"/>
          </a:solidFill>
          <a:ln w="88920">
            <a:solidFill>
              <a:srgbClr val="2a85d1"/>
            </a:solidFill>
            <a:round/>
          </a:ln>
          <a:effectLst>
            <a:outerShdw blurRad="3810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186480" y="1128240"/>
            <a:ext cx="8877960" cy="0"/>
          </a:xfrm>
          <a:prstGeom prst="line">
            <a:avLst/>
          </a:prstGeom>
          <a:ln w="54720">
            <a:solidFill>
              <a:srgbClr val="2a85d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8548920" y="6912360"/>
            <a:ext cx="1473840" cy="615240"/>
          </a:xfrm>
          <a:prstGeom prst="rect">
            <a:avLst/>
          </a:prstGeom>
          <a:solidFill>
            <a:srgbClr val="ffffff"/>
          </a:solidFill>
          <a:ln w="25560">
            <a:solidFill>
              <a:srgbClr val="2a85d1"/>
            </a:solidFill>
            <a:round/>
          </a:ln>
          <a:effectLst>
            <a:outerShdw blurRad="3810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3" name="Group 4"/>
          <p:cNvGrpSpPr/>
          <p:nvPr/>
        </p:nvGrpSpPr>
        <p:grpSpPr>
          <a:xfrm>
            <a:off x="8686800" y="7007400"/>
            <a:ext cx="1198080" cy="450360"/>
            <a:chOff x="8686800" y="7007400"/>
            <a:chExt cx="1198080" cy="450360"/>
          </a:xfrm>
        </p:grpSpPr>
        <p:pic>
          <p:nvPicPr>
            <p:cNvPr id="4" name="image5.png" descr=""/>
            <p:cNvPicPr/>
            <p:nvPr/>
          </p:nvPicPr>
          <p:blipFill>
            <a:blip r:embed="rId2"/>
            <a:stretch/>
          </p:blipFill>
          <p:spPr>
            <a:xfrm>
              <a:off x="8686800" y="7007400"/>
              <a:ext cx="305640" cy="45036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5" name="Image" descr=""/>
            <p:cNvPicPr/>
            <p:nvPr/>
          </p:nvPicPr>
          <p:blipFill>
            <a:blip r:embed="rId3"/>
            <a:stretch/>
          </p:blipFill>
          <p:spPr>
            <a:xfrm>
              <a:off x="9047160" y="7007400"/>
              <a:ext cx="837720" cy="45036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6" name="CustomShape 5"/>
          <p:cNvSpPr/>
          <p:nvPr/>
        </p:nvSpPr>
        <p:spPr>
          <a:xfrm>
            <a:off x="381600" y="7252920"/>
            <a:ext cx="3462120" cy="259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1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ORNL McStas workshop, October 18th-19th 2018</a:t>
            </a:r>
            <a:endParaRPr b="0" lang="en-GB" sz="1200" spc="-1" strike="noStrike">
              <a:latin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91280" y="38160"/>
            <a:ext cx="1175040" cy="977760"/>
            <a:chOff x="8891280" y="38160"/>
            <a:chExt cx="1175040" cy="977760"/>
          </a:xfrm>
        </p:grpSpPr>
        <p:grpSp>
          <p:nvGrpSpPr>
            <p:cNvPr id="8" name="Group 7"/>
            <p:cNvGrpSpPr/>
            <p:nvPr/>
          </p:nvGrpSpPr>
          <p:grpSpPr>
            <a:xfrm>
              <a:off x="8897040" y="38160"/>
              <a:ext cx="1169280" cy="672840"/>
              <a:chOff x="8897040" y="38160"/>
              <a:chExt cx="1169280" cy="672840"/>
            </a:xfrm>
          </p:grpSpPr>
          <p:pic>
            <p:nvPicPr>
              <p:cNvPr id="9" name="Image" descr=""/>
              <p:cNvPicPr/>
              <p:nvPr/>
            </p:nvPicPr>
            <p:blipFill>
              <a:blip r:embed="rId4"/>
              <a:stretch/>
            </p:blipFill>
            <p:spPr>
              <a:xfrm>
                <a:off x="8897040" y="38160"/>
                <a:ext cx="1169280" cy="317160"/>
              </a:xfrm>
              <a:prstGeom prst="rect">
                <a:avLst/>
              </a:prstGeom>
              <a:ln w="12600">
                <a:noFill/>
              </a:ln>
            </p:spPr>
          </p:pic>
          <p:pic>
            <p:nvPicPr>
              <p:cNvPr id="10" name="Image" descr=""/>
              <p:cNvPicPr/>
              <p:nvPr/>
            </p:nvPicPr>
            <p:blipFill>
              <a:blip r:embed="rId5"/>
              <a:stretch/>
            </p:blipFill>
            <p:spPr>
              <a:xfrm>
                <a:off x="8903160" y="393840"/>
                <a:ext cx="1156320" cy="317160"/>
              </a:xfrm>
              <a:prstGeom prst="rect">
                <a:avLst/>
              </a:prstGeom>
              <a:ln w="12600">
                <a:noFill/>
              </a:ln>
            </p:spPr>
          </p:pic>
        </p:grpSp>
        <p:sp>
          <p:nvSpPr>
            <p:cNvPr id="11" name="CustomShape 8"/>
            <p:cNvSpPr/>
            <p:nvPr/>
          </p:nvSpPr>
          <p:spPr>
            <a:xfrm>
              <a:off x="8891280" y="726120"/>
              <a:ext cx="1174680" cy="2898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5720" rIns="45720">
              <a:spAutoFit/>
            </a:bodyPr>
            <a:p>
              <a:pPr>
                <a:lnSpc>
                  <a:spcPct val="93000"/>
                </a:lnSpc>
              </a:pPr>
              <a:r>
                <a:rPr b="0" lang="en-GB" sz="140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October 2018</a:t>
              </a:r>
              <a:endParaRPr b="0" lang="en-GB" sz="1400" spc="-1" strike="noStrike">
                <a:latin typeface="Arial"/>
              </a:endParaRPr>
            </a:p>
          </p:txBody>
        </p:sp>
      </p:grpSp>
      <p:pic>
        <p:nvPicPr>
          <p:cNvPr id="12" name="Image" descr=""/>
          <p:cNvPicPr/>
          <p:nvPr/>
        </p:nvPicPr>
        <p:blipFill>
          <a:blip r:embed="rId6"/>
          <a:stretch/>
        </p:blipFill>
        <p:spPr>
          <a:xfrm>
            <a:off x="8406720" y="1367280"/>
            <a:ext cx="1673640" cy="5206320"/>
          </a:xfrm>
          <a:prstGeom prst="rect">
            <a:avLst/>
          </a:prstGeom>
          <a:ln w="12600">
            <a:noFill/>
          </a:ln>
        </p:spPr>
      </p:pic>
      <p:sp>
        <p:nvSpPr>
          <p:cNvPr id="13" name="CustomShape 9"/>
          <p:cNvSpPr/>
          <p:nvPr/>
        </p:nvSpPr>
        <p:spPr>
          <a:xfrm>
            <a:off x="3046680" y="2702520"/>
            <a:ext cx="2841840" cy="1237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27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Talk / material title</a:t>
            </a:r>
            <a:endParaRPr b="0" lang="en-GB" sz="27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27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r>
              <a:rPr b="0" lang="en-GB" sz="27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Presenter: </a:t>
            </a:r>
            <a:endParaRPr b="0" lang="en-GB" sz="2700" spc="-1" strike="noStrike">
              <a:latin typeface="Arial"/>
            </a:endParaRPr>
          </a:p>
        </p:txBody>
      </p:sp>
      <p:sp>
        <p:nvSpPr>
          <p:cNvPr id="14" name="CustomShape 10"/>
          <p:cNvSpPr/>
          <p:nvPr/>
        </p:nvSpPr>
        <p:spPr>
          <a:xfrm>
            <a:off x="271080" y="538560"/>
            <a:ext cx="1805400" cy="345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… </a:t>
            </a:r>
            <a:r>
              <a:rPr b="0" lang="en-GB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Date and time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5" name="PlaceHolder 11"/>
          <p:cNvSpPr>
            <a:spLocks noGrp="1"/>
          </p:cNvSpPr>
          <p:nvPr>
            <p:ph type="title"/>
          </p:nvPr>
        </p:nvSpPr>
        <p:spPr>
          <a:xfrm>
            <a:off x="755640" y="2347920"/>
            <a:ext cx="8569080" cy="162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Arial"/>
              </a:rPr>
              <a:t>Click to edit Master title style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1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i="1" lang="en-US" sz="32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32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i="1" lang="en-US" sz="32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i="1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i="1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i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 hidden="1"/>
          <p:cNvSpPr/>
          <p:nvPr/>
        </p:nvSpPr>
        <p:spPr>
          <a:xfrm>
            <a:off x="622800" y="2476800"/>
            <a:ext cx="7690320" cy="4361400"/>
          </a:xfrm>
          <a:prstGeom prst="rect">
            <a:avLst/>
          </a:prstGeom>
          <a:solidFill>
            <a:srgbClr val="ffffff"/>
          </a:solidFill>
          <a:ln w="88920">
            <a:solidFill>
              <a:srgbClr val="2a85d1"/>
            </a:solidFill>
            <a:round/>
          </a:ln>
          <a:effectLst>
            <a:outerShdw blurRad="3810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4" name="Line 2"/>
          <p:cNvSpPr/>
          <p:nvPr/>
        </p:nvSpPr>
        <p:spPr>
          <a:xfrm>
            <a:off x="186480" y="1128240"/>
            <a:ext cx="8877960" cy="0"/>
          </a:xfrm>
          <a:prstGeom prst="line">
            <a:avLst/>
          </a:prstGeom>
          <a:ln w="54720">
            <a:solidFill>
              <a:srgbClr val="2a85d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CustomShape 3" hidden="1"/>
          <p:cNvSpPr/>
          <p:nvPr/>
        </p:nvSpPr>
        <p:spPr>
          <a:xfrm>
            <a:off x="8548920" y="6912360"/>
            <a:ext cx="1473840" cy="615240"/>
          </a:xfrm>
          <a:prstGeom prst="rect">
            <a:avLst/>
          </a:prstGeom>
          <a:solidFill>
            <a:srgbClr val="ffffff"/>
          </a:solidFill>
          <a:ln w="25560">
            <a:solidFill>
              <a:srgbClr val="2a85d1"/>
            </a:solidFill>
            <a:round/>
          </a:ln>
          <a:effectLst>
            <a:outerShdw blurRad="3810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56" name="Group 4"/>
          <p:cNvGrpSpPr/>
          <p:nvPr/>
        </p:nvGrpSpPr>
        <p:grpSpPr>
          <a:xfrm>
            <a:off x="8686800" y="7007400"/>
            <a:ext cx="1198080" cy="450360"/>
            <a:chOff x="8686800" y="7007400"/>
            <a:chExt cx="1198080" cy="450360"/>
          </a:xfrm>
        </p:grpSpPr>
        <p:pic>
          <p:nvPicPr>
            <p:cNvPr id="57" name="image5.png" descr=""/>
            <p:cNvPicPr/>
            <p:nvPr/>
          </p:nvPicPr>
          <p:blipFill>
            <a:blip r:embed="rId2"/>
            <a:stretch/>
          </p:blipFill>
          <p:spPr>
            <a:xfrm>
              <a:off x="8686800" y="7007400"/>
              <a:ext cx="305640" cy="45036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58" name="Image" descr=""/>
            <p:cNvPicPr/>
            <p:nvPr/>
          </p:nvPicPr>
          <p:blipFill>
            <a:blip r:embed="rId3"/>
            <a:stretch/>
          </p:blipFill>
          <p:spPr>
            <a:xfrm>
              <a:off x="9047160" y="7007400"/>
              <a:ext cx="837720" cy="45036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59" name="CustomShape 5" hidden="1"/>
          <p:cNvSpPr/>
          <p:nvPr/>
        </p:nvSpPr>
        <p:spPr>
          <a:xfrm>
            <a:off x="381600" y="7252920"/>
            <a:ext cx="3462120" cy="259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1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ORNL McStas workshop, October 18th-19th 2018</a:t>
            </a:r>
            <a:endParaRPr b="0" lang="en-GB" sz="1200" spc="-1" strike="noStrike">
              <a:latin typeface="Arial"/>
            </a:endParaRPr>
          </a:p>
        </p:txBody>
      </p:sp>
      <p:grpSp>
        <p:nvGrpSpPr>
          <p:cNvPr id="60" name="Group 6"/>
          <p:cNvGrpSpPr/>
          <p:nvPr/>
        </p:nvGrpSpPr>
        <p:grpSpPr>
          <a:xfrm>
            <a:off x="8891280" y="38160"/>
            <a:ext cx="1175040" cy="977760"/>
            <a:chOff x="8891280" y="38160"/>
            <a:chExt cx="1175040" cy="977760"/>
          </a:xfrm>
        </p:grpSpPr>
        <p:grpSp>
          <p:nvGrpSpPr>
            <p:cNvPr id="61" name="Group 7"/>
            <p:cNvGrpSpPr/>
            <p:nvPr/>
          </p:nvGrpSpPr>
          <p:grpSpPr>
            <a:xfrm>
              <a:off x="8897040" y="38160"/>
              <a:ext cx="1169280" cy="672840"/>
              <a:chOff x="8897040" y="38160"/>
              <a:chExt cx="1169280" cy="672840"/>
            </a:xfrm>
          </p:grpSpPr>
          <p:pic>
            <p:nvPicPr>
              <p:cNvPr id="62" name="Image" descr=""/>
              <p:cNvPicPr/>
              <p:nvPr/>
            </p:nvPicPr>
            <p:blipFill>
              <a:blip r:embed="rId4"/>
              <a:stretch/>
            </p:blipFill>
            <p:spPr>
              <a:xfrm>
                <a:off x="8897040" y="38160"/>
                <a:ext cx="1169280" cy="317160"/>
              </a:xfrm>
              <a:prstGeom prst="rect">
                <a:avLst/>
              </a:prstGeom>
              <a:ln w="12600">
                <a:noFill/>
              </a:ln>
            </p:spPr>
          </p:pic>
          <p:pic>
            <p:nvPicPr>
              <p:cNvPr id="63" name="Image" descr=""/>
              <p:cNvPicPr/>
              <p:nvPr/>
            </p:nvPicPr>
            <p:blipFill>
              <a:blip r:embed="rId5"/>
              <a:stretch/>
            </p:blipFill>
            <p:spPr>
              <a:xfrm>
                <a:off x="8903160" y="393840"/>
                <a:ext cx="1156320" cy="317160"/>
              </a:xfrm>
              <a:prstGeom prst="rect">
                <a:avLst/>
              </a:prstGeom>
              <a:ln w="12600">
                <a:noFill/>
              </a:ln>
            </p:spPr>
          </p:pic>
        </p:grpSp>
        <p:sp>
          <p:nvSpPr>
            <p:cNvPr id="64" name="CustomShape 8"/>
            <p:cNvSpPr/>
            <p:nvPr/>
          </p:nvSpPr>
          <p:spPr>
            <a:xfrm>
              <a:off x="8891280" y="726120"/>
              <a:ext cx="1174680" cy="2898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5720" rIns="45720">
              <a:spAutoFit/>
            </a:bodyPr>
            <a:p>
              <a:pPr>
                <a:lnSpc>
                  <a:spcPct val="93000"/>
                </a:lnSpc>
              </a:pPr>
              <a:r>
                <a:rPr b="0" lang="en-GB" sz="140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October 2018</a:t>
              </a:r>
              <a:endParaRPr b="0" lang="en-GB" sz="1400" spc="-1" strike="noStrike">
                <a:latin typeface="Arial"/>
              </a:endParaRPr>
            </a:p>
          </p:txBody>
        </p:sp>
      </p:grpSp>
      <p:pic>
        <p:nvPicPr>
          <p:cNvPr id="65" name="Image" descr=""/>
          <p:cNvPicPr/>
          <p:nvPr/>
        </p:nvPicPr>
        <p:blipFill>
          <a:blip r:embed="rId6"/>
          <a:stretch/>
        </p:blipFill>
        <p:spPr>
          <a:xfrm>
            <a:off x="8406720" y="1367280"/>
            <a:ext cx="1673640" cy="5206320"/>
          </a:xfrm>
          <a:prstGeom prst="rect">
            <a:avLst/>
          </a:prstGeom>
          <a:ln w="12600">
            <a:noFill/>
          </a:ln>
        </p:spPr>
      </p:pic>
      <p:sp>
        <p:nvSpPr>
          <p:cNvPr id="66" name="CustomShape 9" hidden="1"/>
          <p:cNvSpPr/>
          <p:nvPr/>
        </p:nvSpPr>
        <p:spPr>
          <a:xfrm>
            <a:off x="3046680" y="2702520"/>
            <a:ext cx="2841840" cy="1237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27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Talk / material title</a:t>
            </a:r>
            <a:endParaRPr b="0" lang="en-GB" sz="27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27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r>
              <a:rPr b="0" lang="en-GB" sz="27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Presenter: </a:t>
            </a:r>
            <a:endParaRPr b="0" lang="en-GB" sz="2700" spc="-1" strike="noStrike">
              <a:latin typeface="Arial"/>
            </a:endParaRPr>
          </a:p>
        </p:txBody>
      </p:sp>
      <p:sp>
        <p:nvSpPr>
          <p:cNvPr id="67" name="CustomShape 10" hidden="1"/>
          <p:cNvSpPr/>
          <p:nvPr/>
        </p:nvSpPr>
        <p:spPr>
          <a:xfrm>
            <a:off x="271080" y="538560"/>
            <a:ext cx="1805400" cy="345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… </a:t>
            </a:r>
            <a:r>
              <a:rPr b="0" lang="en-GB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Date and time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68" name="CustomShape 11"/>
          <p:cNvSpPr/>
          <p:nvPr/>
        </p:nvSpPr>
        <p:spPr>
          <a:xfrm>
            <a:off x="8548920" y="6924960"/>
            <a:ext cx="1473840" cy="615240"/>
          </a:xfrm>
          <a:prstGeom prst="rect">
            <a:avLst/>
          </a:prstGeom>
          <a:solidFill>
            <a:srgbClr val="ffffff"/>
          </a:solidFill>
          <a:ln w="25560">
            <a:solidFill>
              <a:srgbClr val="2a85d1"/>
            </a:solidFill>
            <a:round/>
          </a:ln>
          <a:effectLst>
            <a:outerShdw blurRad="3810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9" name="Line 12"/>
          <p:cNvSpPr/>
          <p:nvPr/>
        </p:nvSpPr>
        <p:spPr>
          <a:xfrm>
            <a:off x="186480" y="1128240"/>
            <a:ext cx="8877960" cy="0"/>
          </a:xfrm>
          <a:prstGeom prst="line">
            <a:avLst/>
          </a:prstGeom>
          <a:ln w="54720">
            <a:solidFill>
              <a:srgbClr val="2a85d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PlaceHolder 13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9560" cy="79632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Arial"/>
              </a:rPr>
              <a:t>Click to edit Master title style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14"/>
          <p:cNvSpPr>
            <a:spLocks noGrp="1"/>
          </p:cNvSpPr>
          <p:nvPr>
            <p:ph type="body"/>
          </p:nvPr>
        </p:nvSpPr>
        <p:spPr>
          <a:xfrm>
            <a:off x="163080" y="1441440"/>
            <a:ext cx="8969400" cy="55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Helvetica Neue"/>
              <a:buChar char="l"/>
            </a:pPr>
            <a:r>
              <a:rPr b="0" i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Edit Master text styles</a:t>
            </a:r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18920" indent="-261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75000"/>
              <a:buFont typeface="Helvetica Neue"/>
              <a:buChar char="-"/>
            </a:pPr>
            <a:r>
              <a:rPr b="0" i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Second level</a:t>
            </a:r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  <a:p>
            <a:pPr lvl="2" marL="1219680" indent="-3045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Helvetica Neue"/>
              <a:buChar char="l"/>
            </a:pPr>
            <a:r>
              <a:rPr b="0" i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Third level</a:t>
            </a:r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  <a:p>
            <a:pPr lvl="3" marL="1738080" indent="-365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75000"/>
              <a:buFont typeface="Helvetica Neue"/>
              <a:buChar char="-"/>
            </a:pPr>
            <a:r>
              <a:rPr b="0" i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Fourth level</a:t>
            </a:r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  <a:p>
            <a:pPr lvl="4" marL="2195280" indent="-365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Helvetica Neue"/>
              <a:buChar char="l"/>
            </a:pPr>
            <a:r>
              <a:rPr b="0" i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Fifth level</a:t>
            </a:r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" name="Image" descr=""/>
          <p:cNvPicPr/>
          <p:nvPr/>
        </p:nvPicPr>
        <p:blipFill>
          <a:blip r:embed="rId7"/>
          <a:stretch/>
        </p:blipFill>
        <p:spPr>
          <a:xfrm>
            <a:off x="0" y="0"/>
            <a:ext cx="360000" cy="360000"/>
          </a:xfrm>
          <a:prstGeom prst="rect">
            <a:avLst/>
          </a:prstGeom>
          <a:ln w="12600">
            <a:noFill/>
          </a:ln>
        </p:spPr>
      </p:pic>
      <p:sp>
        <p:nvSpPr>
          <p:cNvPr id="73" name="PlaceHolder 15"/>
          <p:cNvSpPr>
            <a:spLocks noGrp="1"/>
          </p:cNvSpPr>
          <p:nvPr>
            <p:ph type="sldNum"/>
          </p:nvPr>
        </p:nvSpPr>
        <p:spPr>
          <a:xfrm>
            <a:off x="68400" y="7214400"/>
            <a:ext cx="372600" cy="348120"/>
          </a:xfrm>
          <a:prstGeom prst="rect">
            <a:avLst/>
          </a:prstGeom>
        </p:spPr>
        <p:txBody>
          <a:bodyPr lIns="45000" rIns="45000" tIns="45000" bIns="45000">
            <a:noAutofit/>
          </a:bodyPr>
          <a:p>
            <a:pPr>
              <a:lnSpc>
                <a:spcPct val="93000"/>
              </a:lnSpc>
            </a:pPr>
            <a:fld id="{A40CAC5A-6CDA-43F3-AFCE-B1DEBE5B26E7}" type="slidenum">
              <a:rPr b="0" lang="en-GB" sz="14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  <p:grpSp>
        <p:nvGrpSpPr>
          <p:cNvPr id="74" name="Group 16"/>
          <p:cNvGrpSpPr/>
          <p:nvPr/>
        </p:nvGrpSpPr>
        <p:grpSpPr>
          <a:xfrm>
            <a:off x="8686800" y="7007400"/>
            <a:ext cx="1198080" cy="450360"/>
            <a:chOff x="8686800" y="7007400"/>
            <a:chExt cx="1198080" cy="450360"/>
          </a:xfrm>
        </p:grpSpPr>
        <p:pic>
          <p:nvPicPr>
            <p:cNvPr id="75" name="image5.png" descr=""/>
            <p:cNvPicPr/>
            <p:nvPr/>
          </p:nvPicPr>
          <p:blipFill>
            <a:blip r:embed="rId8"/>
            <a:stretch/>
          </p:blipFill>
          <p:spPr>
            <a:xfrm>
              <a:off x="8686800" y="7007400"/>
              <a:ext cx="305640" cy="45036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76" name="Image" descr=""/>
            <p:cNvPicPr/>
            <p:nvPr/>
          </p:nvPicPr>
          <p:blipFill>
            <a:blip r:embed="rId9"/>
            <a:stretch/>
          </p:blipFill>
          <p:spPr>
            <a:xfrm>
              <a:off x="9047160" y="7007400"/>
              <a:ext cx="837720" cy="45036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77" name="CustomShape 17"/>
          <p:cNvSpPr/>
          <p:nvPr/>
        </p:nvSpPr>
        <p:spPr>
          <a:xfrm>
            <a:off x="381600" y="7252920"/>
            <a:ext cx="3462120" cy="259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1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ORNL McStas workshop, October 18th-19th 2018</a:t>
            </a:r>
            <a:endParaRPr b="0" lang="en-GB" sz="1200" spc="-1" strike="noStrike">
              <a:latin typeface="Arial"/>
            </a:endParaRPr>
          </a:p>
        </p:txBody>
      </p:sp>
      <p:grpSp>
        <p:nvGrpSpPr>
          <p:cNvPr id="78" name="Group 18"/>
          <p:cNvGrpSpPr/>
          <p:nvPr/>
        </p:nvGrpSpPr>
        <p:grpSpPr>
          <a:xfrm>
            <a:off x="8891280" y="38160"/>
            <a:ext cx="1175040" cy="977760"/>
            <a:chOff x="8891280" y="38160"/>
            <a:chExt cx="1175040" cy="977760"/>
          </a:xfrm>
        </p:grpSpPr>
        <p:grpSp>
          <p:nvGrpSpPr>
            <p:cNvPr id="79" name="Group 19"/>
            <p:cNvGrpSpPr/>
            <p:nvPr/>
          </p:nvGrpSpPr>
          <p:grpSpPr>
            <a:xfrm>
              <a:off x="8897040" y="38160"/>
              <a:ext cx="1169280" cy="672840"/>
              <a:chOff x="8897040" y="38160"/>
              <a:chExt cx="1169280" cy="672840"/>
            </a:xfrm>
          </p:grpSpPr>
          <p:pic>
            <p:nvPicPr>
              <p:cNvPr id="80" name="Image" descr=""/>
              <p:cNvPicPr/>
              <p:nvPr/>
            </p:nvPicPr>
            <p:blipFill>
              <a:blip r:embed="rId10"/>
              <a:stretch/>
            </p:blipFill>
            <p:spPr>
              <a:xfrm>
                <a:off x="8897040" y="38160"/>
                <a:ext cx="1169280" cy="317160"/>
              </a:xfrm>
              <a:prstGeom prst="rect">
                <a:avLst/>
              </a:prstGeom>
              <a:ln w="12600">
                <a:noFill/>
              </a:ln>
            </p:spPr>
          </p:pic>
          <p:pic>
            <p:nvPicPr>
              <p:cNvPr id="81" name="Image" descr=""/>
              <p:cNvPicPr/>
              <p:nvPr/>
            </p:nvPicPr>
            <p:blipFill>
              <a:blip r:embed="rId11"/>
              <a:stretch/>
            </p:blipFill>
            <p:spPr>
              <a:xfrm>
                <a:off x="8903160" y="393840"/>
                <a:ext cx="1156320" cy="317160"/>
              </a:xfrm>
              <a:prstGeom prst="rect">
                <a:avLst/>
              </a:prstGeom>
              <a:ln w="12600">
                <a:noFill/>
              </a:ln>
            </p:spPr>
          </p:pic>
        </p:grpSp>
        <p:sp>
          <p:nvSpPr>
            <p:cNvPr id="82" name="CustomShape 20"/>
            <p:cNvSpPr/>
            <p:nvPr/>
          </p:nvSpPr>
          <p:spPr>
            <a:xfrm>
              <a:off x="8891280" y="726120"/>
              <a:ext cx="1174680" cy="2898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5720" rIns="45720">
              <a:spAutoFit/>
            </a:bodyPr>
            <a:p>
              <a:pPr>
                <a:lnSpc>
                  <a:spcPct val="93000"/>
                </a:lnSpc>
              </a:pPr>
              <a:r>
                <a:rPr b="0" lang="en-GB" sz="140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October 2018</a:t>
              </a:r>
              <a:endParaRPr b="0" lang="en-GB" sz="1400" spc="-1" strike="noStrike">
                <a:latin typeface="Arial"/>
              </a:endParaRPr>
            </a:p>
          </p:txBody>
        </p:sp>
      </p:grpSp>
      <p:pic>
        <p:nvPicPr>
          <p:cNvPr id="83" name="Image" descr=""/>
          <p:cNvPicPr/>
          <p:nvPr/>
        </p:nvPicPr>
        <p:blipFill>
          <a:blip r:embed="rId12"/>
          <a:stretch/>
        </p:blipFill>
        <p:spPr>
          <a:xfrm>
            <a:off x="8406720" y="1367280"/>
            <a:ext cx="1673640" cy="5206320"/>
          </a:xfrm>
          <a:prstGeom prst="rect">
            <a:avLst/>
          </a:prstGeom>
          <a:ln w="1260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wmf"/><Relationship Id="rId3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wmf"/><Relationship Id="rId5" Type="http://schemas.openxmlformats.org/officeDocument/2006/relationships/image" Target="../media/image24.png"/><Relationship Id="rId6" Type="http://schemas.openxmlformats.org/officeDocument/2006/relationships/image" Target="../media/image25.wmf"/><Relationship Id="rId7" Type="http://schemas.openxmlformats.org/officeDocument/2006/relationships/image" Target="../media/image26.wmf"/><Relationship Id="rId8" Type="http://schemas.openxmlformats.org/officeDocument/2006/relationships/image" Target="../media/image27.wmf"/><Relationship Id="rId9" Type="http://schemas.openxmlformats.org/officeDocument/2006/relationships/image" Target="../media/image28.wmf"/><Relationship Id="rId10" Type="http://schemas.openxmlformats.org/officeDocument/2006/relationships/image" Target="../media/image29.wmf"/><Relationship Id="rId11" Type="http://schemas.openxmlformats.org/officeDocument/2006/relationships/image" Target="../media/image30.wmf"/><Relationship Id="rId12" Type="http://schemas.openxmlformats.org/officeDocument/2006/relationships/image" Target="../media/image31.wmf"/><Relationship Id="rId13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215640" y="-180720"/>
            <a:ext cx="8065080" cy="16203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Arial"/>
              </a:rPr>
              <a:t>Optics, guides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720000" y="3275640"/>
            <a:ext cx="7056000" cy="1931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i="1" lang="en-GB" sz="4400" spc="-1" strike="noStrike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b="0" i="1" lang="en-GB" sz="44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i="1" lang="en-GB" sz="4400" spc="-1" strike="noStrike">
                <a:solidFill>
                  <a:srgbClr val="000000"/>
                </a:solidFill>
                <a:latin typeface="Arial"/>
                <a:ea typeface="Arial"/>
              </a:rPr>
              <a:t>Guides</a:t>
            </a:r>
            <a:endParaRPr b="0" lang="en-GB" sz="4400" spc="-1" strike="noStrike">
              <a:latin typeface="Arial"/>
            </a:endParaRPr>
          </a:p>
          <a:p>
            <a:pPr marL="504000" indent="-5036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b="0" i="1" lang="en-GB" sz="3200" spc="-1" strike="noStrike">
                <a:solidFill>
                  <a:srgbClr val="000000"/>
                </a:solidFill>
                <a:latin typeface="Arial"/>
                <a:ea typeface="Arial"/>
              </a:rPr>
              <a:t>Straight guide</a:t>
            </a:r>
            <a:endParaRPr b="0" lang="en-GB" sz="3200" spc="-1" strike="noStrike">
              <a:latin typeface="Arial"/>
            </a:endParaRPr>
          </a:p>
          <a:p>
            <a:pPr marL="504000" indent="-5036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b="0" i="1" lang="en-GB" sz="3200" spc="-1" strike="noStrike">
                <a:solidFill>
                  <a:srgbClr val="000000"/>
                </a:solidFill>
                <a:latin typeface="Arial"/>
                <a:ea typeface="Arial"/>
              </a:rPr>
              <a:t>Ballistic guide</a:t>
            </a:r>
            <a:endParaRPr b="0" lang="en-GB" sz="3200" spc="-1" strike="noStrike">
              <a:latin typeface="Arial"/>
            </a:endParaRPr>
          </a:p>
          <a:p>
            <a:pPr marL="504000" indent="-5036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b="0" i="1" lang="en-GB" sz="3200" spc="-1" strike="noStrike">
                <a:solidFill>
                  <a:srgbClr val="000000"/>
                </a:solidFill>
                <a:latin typeface="Arial"/>
                <a:ea typeface="Arial"/>
              </a:rPr>
              <a:t>Curved guide</a:t>
            </a:r>
            <a:endParaRPr b="0" lang="en-GB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en-GB" sz="3200" spc="-1" strike="noStrike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10031040" y="7193520"/>
            <a:ext cx="203040" cy="3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3039480" y="323280"/>
            <a:ext cx="3565800" cy="5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CURVED GUIDES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4056840" y="1547640"/>
            <a:ext cx="4469760" cy="43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Getting out of direct line of sight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1008000" y="5652000"/>
            <a:ext cx="3744000" cy="1079640"/>
          </a:xfrm>
          <a:prstGeom prst="rect">
            <a:avLst/>
          </a:prstGeom>
          <a:solidFill>
            <a:srgbClr val="54839c">
              <a:alpha val="13000"/>
            </a:srgb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93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1 reflection per neutron mandatory to come out the other side of the guide</a:t>
            </a:r>
            <a:endParaRPr b="0" lang="en-GB" sz="1800" spc="-1" strike="noStrike">
              <a:latin typeface="Arial"/>
            </a:endParaRPr>
          </a:p>
        </p:txBody>
      </p:sp>
      <p:grpSp>
        <p:nvGrpSpPr>
          <p:cNvPr id="208" name="Group 4"/>
          <p:cNvGrpSpPr/>
          <p:nvPr/>
        </p:nvGrpSpPr>
        <p:grpSpPr>
          <a:xfrm>
            <a:off x="648000" y="2123640"/>
            <a:ext cx="7560360" cy="3456000"/>
            <a:chOff x="648000" y="2123640"/>
            <a:chExt cx="7560360" cy="3456000"/>
          </a:xfrm>
        </p:grpSpPr>
        <p:pic>
          <p:nvPicPr>
            <p:cNvPr id="209" name="Picture 12" descr=""/>
            <p:cNvPicPr/>
            <p:nvPr/>
          </p:nvPicPr>
          <p:blipFill>
            <a:blip r:embed="rId1"/>
            <a:stretch/>
          </p:blipFill>
          <p:spPr>
            <a:xfrm>
              <a:off x="1800000" y="2123640"/>
              <a:ext cx="6044760" cy="3123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0" name="CustomShape 5"/>
            <p:cNvSpPr/>
            <p:nvPr/>
          </p:nvSpPr>
          <p:spPr>
            <a:xfrm>
              <a:off x="648000" y="3563640"/>
              <a:ext cx="143964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b8ff"/>
            </a:solidFill>
            <a:ln w="9360">
              <a:solidFill>
                <a:schemeClr val="tx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" name="CustomShape 6"/>
            <p:cNvSpPr/>
            <p:nvPr/>
          </p:nvSpPr>
          <p:spPr>
            <a:xfrm>
              <a:off x="3672000" y="4212000"/>
              <a:ext cx="503640" cy="791640"/>
            </a:xfrm>
            <a:prstGeom prst="rect">
              <a:avLst/>
            </a:prstGeom>
            <a:solidFill>
              <a:schemeClr val="bg1"/>
            </a:solidFill>
            <a:ln w="9360">
              <a:solidFill>
                <a:schemeClr val="bg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" name="CustomShape 7"/>
            <p:cNvSpPr/>
            <p:nvPr/>
          </p:nvSpPr>
          <p:spPr>
            <a:xfrm>
              <a:off x="1728000" y="4716000"/>
              <a:ext cx="6480360" cy="863640"/>
            </a:xfrm>
            <a:prstGeom prst="rect">
              <a:avLst/>
            </a:prstGeom>
            <a:solidFill>
              <a:schemeClr val="bg1"/>
            </a:solidFill>
            <a:ln w="9360">
              <a:solidFill>
                <a:schemeClr val="bg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" name="CustomShape 8"/>
            <p:cNvSpPr/>
            <p:nvPr/>
          </p:nvSpPr>
          <p:spPr>
            <a:xfrm>
              <a:off x="6552360" y="4356000"/>
              <a:ext cx="935640" cy="1151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b8ff"/>
            </a:solidFill>
            <a:ln w="9360">
              <a:solidFill>
                <a:schemeClr val="tx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4" name="TextShape 9"/>
          <p:cNvSpPr txBox="1"/>
          <p:nvPr/>
        </p:nvSpPr>
        <p:spPr>
          <a:xfrm>
            <a:off x="108000" y="193320"/>
            <a:ext cx="9079560" cy="7963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5" name="TextShape 10"/>
          <p:cNvSpPr txBox="1"/>
          <p:nvPr/>
        </p:nvSpPr>
        <p:spPr>
          <a:xfrm>
            <a:off x="163080" y="1441440"/>
            <a:ext cx="8969400" cy="5580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3039480" y="323280"/>
            <a:ext cx="3565800" cy="5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CURVED GUIDES</a:t>
            </a:r>
            <a:endParaRPr b="0" lang="en-GB" sz="3200" spc="-1" strike="noStrike">
              <a:latin typeface="Arial"/>
            </a:endParaRPr>
          </a:p>
        </p:txBody>
      </p:sp>
      <p:grpSp>
        <p:nvGrpSpPr>
          <p:cNvPr id="217" name="Group 2"/>
          <p:cNvGrpSpPr/>
          <p:nvPr/>
        </p:nvGrpSpPr>
        <p:grpSpPr>
          <a:xfrm>
            <a:off x="648000" y="1331640"/>
            <a:ext cx="5832360" cy="3455640"/>
            <a:chOff x="648000" y="1331640"/>
            <a:chExt cx="5832360" cy="3455640"/>
          </a:xfrm>
        </p:grpSpPr>
        <p:pic>
          <p:nvPicPr>
            <p:cNvPr id="218" name="Picture 12" descr=""/>
            <p:cNvPicPr/>
            <p:nvPr/>
          </p:nvPicPr>
          <p:blipFill>
            <a:blip r:embed="rId1"/>
            <a:stretch/>
          </p:blipFill>
          <p:spPr>
            <a:xfrm>
              <a:off x="1695960" y="1331640"/>
              <a:ext cx="4663080" cy="3010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9" name="CustomShape 3"/>
            <p:cNvSpPr/>
            <p:nvPr/>
          </p:nvSpPr>
          <p:spPr>
            <a:xfrm>
              <a:off x="648000" y="2636640"/>
              <a:ext cx="111060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b8ff"/>
            </a:solidFill>
            <a:ln w="9360">
              <a:solidFill>
                <a:schemeClr val="tx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" name="CustomShape 4"/>
            <p:cNvSpPr/>
            <p:nvPr/>
          </p:nvSpPr>
          <p:spPr>
            <a:xfrm>
              <a:off x="1425600" y="3538800"/>
              <a:ext cx="5054760" cy="624240"/>
            </a:xfrm>
            <a:prstGeom prst="rect">
              <a:avLst/>
            </a:prstGeom>
            <a:solidFill>
              <a:schemeClr val="bg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" name="CustomShape 5"/>
            <p:cNvSpPr/>
            <p:nvPr/>
          </p:nvSpPr>
          <p:spPr>
            <a:xfrm>
              <a:off x="5147280" y="3677400"/>
              <a:ext cx="721800" cy="1109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b8ff"/>
            </a:solidFill>
            <a:ln w="9360">
              <a:solidFill>
                <a:schemeClr val="tx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2" name="CustomShape 6"/>
          <p:cNvSpPr/>
          <p:nvPr/>
        </p:nvSpPr>
        <p:spPr>
          <a:xfrm>
            <a:off x="6130080" y="1611360"/>
            <a:ext cx="1909440" cy="43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…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in McStas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223" name="CustomShape 7"/>
          <p:cNvSpPr/>
          <p:nvPr/>
        </p:nvSpPr>
        <p:spPr>
          <a:xfrm rot="267600">
            <a:off x="1889640" y="4399920"/>
            <a:ext cx="1151640" cy="503640"/>
          </a:xfrm>
          <a:prstGeom prst="rect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8"/>
          <p:cNvSpPr/>
          <p:nvPr/>
        </p:nvSpPr>
        <p:spPr>
          <a:xfrm rot="21091800">
            <a:off x="634320" y="4437720"/>
            <a:ext cx="1151640" cy="503640"/>
          </a:xfrm>
          <a:prstGeom prst="rect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9"/>
          <p:cNvSpPr/>
          <p:nvPr/>
        </p:nvSpPr>
        <p:spPr>
          <a:xfrm rot="1990200">
            <a:off x="4281840" y="5232240"/>
            <a:ext cx="1151640" cy="503640"/>
          </a:xfrm>
          <a:prstGeom prst="rect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10"/>
          <p:cNvSpPr/>
          <p:nvPr/>
        </p:nvSpPr>
        <p:spPr>
          <a:xfrm rot="935400">
            <a:off x="3142440" y="4645440"/>
            <a:ext cx="1151640" cy="503640"/>
          </a:xfrm>
          <a:prstGeom prst="rect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11"/>
          <p:cNvSpPr/>
          <p:nvPr/>
        </p:nvSpPr>
        <p:spPr>
          <a:xfrm>
            <a:off x="5832360" y="2483640"/>
            <a:ext cx="3240000" cy="280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Use straight guides &amp; rotation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2400" spc="-1" strike="noStrike">
              <a:latin typeface="Arial"/>
            </a:endParaRPr>
          </a:p>
          <a:p>
            <a:pPr marL="285840" indent="-28548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Bender.comp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2400" spc="-1" strike="noStrike">
              <a:latin typeface="Arial"/>
            </a:endParaRPr>
          </a:p>
          <a:p>
            <a:pPr marL="285840" indent="-28548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curvedGuide.comp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2400" spc="-1" strike="noStrike">
              <a:latin typeface="Arial"/>
            </a:endParaRPr>
          </a:p>
        </p:txBody>
      </p:sp>
      <p:pic>
        <p:nvPicPr>
          <p:cNvPr id="228" name="Picture 13" descr=""/>
          <p:cNvPicPr/>
          <p:nvPr/>
        </p:nvPicPr>
        <p:blipFill>
          <a:blip r:embed="rId2"/>
          <a:stretch/>
        </p:blipFill>
        <p:spPr>
          <a:xfrm>
            <a:off x="6120360" y="5292000"/>
            <a:ext cx="2640600" cy="791640"/>
          </a:xfrm>
          <a:prstGeom prst="rect">
            <a:avLst/>
          </a:prstGeom>
          <a:ln>
            <a:noFill/>
          </a:ln>
        </p:spPr>
      </p:pic>
      <p:sp>
        <p:nvSpPr>
          <p:cNvPr id="229" name="TextShape 12"/>
          <p:cNvSpPr txBox="1"/>
          <p:nvPr/>
        </p:nvSpPr>
        <p:spPr>
          <a:xfrm>
            <a:off x="108000" y="193320"/>
            <a:ext cx="9079560" cy="7963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0" name="TextShape 13"/>
          <p:cNvSpPr txBox="1"/>
          <p:nvPr/>
        </p:nvSpPr>
        <p:spPr>
          <a:xfrm>
            <a:off x="163080" y="1441440"/>
            <a:ext cx="8969400" cy="5580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2376000" y="395640"/>
            <a:ext cx="4248000" cy="5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3000"/>
              </a:lnSpc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BALLISTIC GUIDE</a:t>
            </a:r>
            <a:endParaRPr b="0" lang="en-GB" sz="3200" spc="-1" strike="noStrike">
              <a:latin typeface="Arial"/>
            </a:endParaRPr>
          </a:p>
        </p:txBody>
      </p:sp>
      <p:pic>
        <p:nvPicPr>
          <p:cNvPr id="232" name="Picture 6" descr=""/>
          <p:cNvPicPr/>
          <p:nvPr/>
        </p:nvPicPr>
        <p:blipFill>
          <a:blip r:embed="rId1"/>
          <a:stretch/>
        </p:blipFill>
        <p:spPr>
          <a:xfrm>
            <a:off x="287640" y="2051640"/>
            <a:ext cx="8280720" cy="2646000"/>
          </a:xfrm>
          <a:prstGeom prst="rect">
            <a:avLst/>
          </a:prstGeom>
          <a:ln>
            <a:noFill/>
          </a:ln>
        </p:spPr>
      </p:pic>
      <p:sp>
        <p:nvSpPr>
          <p:cNvPr id="233" name="Line 2"/>
          <p:cNvSpPr/>
          <p:nvPr/>
        </p:nvSpPr>
        <p:spPr>
          <a:xfrm>
            <a:off x="935640" y="3347640"/>
            <a:ext cx="1080000" cy="28800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Line 3"/>
          <p:cNvSpPr/>
          <p:nvPr/>
        </p:nvSpPr>
        <p:spPr>
          <a:xfrm>
            <a:off x="2015640" y="3635640"/>
            <a:ext cx="1584360" cy="14400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Line 4"/>
          <p:cNvSpPr/>
          <p:nvPr/>
        </p:nvSpPr>
        <p:spPr>
          <a:xfrm flipV="1">
            <a:off x="3600000" y="3635640"/>
            <a:ext cx="3168360" cy="14400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Line 5"/>
          <p:cNvSpPr/>
          <p:nvPr/>
        </p:nvSpPr>
        <p:spPr>
          <a:xfrm flipV="1">
            <a:off x="6696360" y="3275640"/>
            <a:ext cx="1440000" cy="36000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6"/>
          <p:cNvSpPr/>
          <p:nvPr/>
        </p:nvSpPr>
        <p:spPr>
          <a:xfrm>
            <a:off x="2320920" y="5652000"/>
            <a:ext cx="275508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Goal: high flux on sample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238" name="TextShape 7"/>
          <p:cNvSpPr txBox="1"/>
          <p:nvPr/>
        </p:nvSpPr>
        <p:spPr>
          <a:xfrm>
            <a:off x="108000" y="193320"/>
            <a:ext cx="9079560" cy="7963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9" name="TextShape 8"/>
          <p:cNvSpPr txBox="1"/>
          <p:nvPr/>
        </p:nvSpPr>
        <p:spPr>
          <a:xfrm>
            <a:off x="163080" y="1441440"/>
            <a:ext cx="8969400" cy="5580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2823840" y="323280"/>
            <a:ext cx="3344760" cy="5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ELLIPTIC GUIDE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1296000" y="2843640"/>
            <a:ext cx="6480360" cy="1367640"/>
          </a:xfrm>
          <a:prstGeom prst="ellipse">
            <a:avLst/>
          </a:prstGeom>
          <a:noFill/>
          <a:ln w="255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3"/>
          <p:cNvSpPr/>
          <p:nvPr/>
        </p:nvSpPr>
        <p:spPr>
          <a:xfrm>
            <a:off x="1224000" y="3203640"/>
            <a:ext cx="431640" cy="64764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4"/>
          <p:cNvSpPr/>
          <p:nvPr/>
        </p:nvSpPr>
        <p:spPr>
          <a:xfrm>
            <a:off x="7416720" y="3203640"/>
            <a:ext cx="431640" cy="64764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Line 5"/>
          <p:cNvSpPr/>
          <p:nvPr/>
        </p:nvSpPr>
        <p:spPr>
          <a:xfrm>
            <a:off x="1655640" y="3527640"/>
            <a:ext cx="1224360" cy="54000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Line 6"/>
          <p:cNvSpPr/>
          <p:nvPr/>
        </p:nvSpPr>
        <p:spPr>
          <a:xfrm flipV="1">
            <a:off x="2880000" y="3527640"/>
            <a:ext cx="4536360" cy="54000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Line 7"/>
          <p:cNvSpPr/>
          <p:nvPr/>
        </p:nvSpPr>
        <p:spPr>
          <a:xfrm flipV="1">
            <a:off x="5760360" y="3491640"/>
            <a:ext cx="1728000" cy="64800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Line 8"/>
          <p:cNvSpPr/>
          <p:nvPr/>
        </p:nvSpPr>
        <p:spPr>
          <a:xfrm flipH="1" flipV="1">
            <a:off x="1655640" y="3527640"/>
            <a:ext cx="4104720" cy="61200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9"/>
          <p:cNvSpPr/>
          <p:nvPr/>
        </p:nvSpPr>
        <p:spPr>
          <a:xfrm>
            <a:off x="1763640" y="5004000"/>
            <a:ext cx="648900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Few reflections  - for transport loss in reflection cf next session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Focus on samples 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49" name="TextShape 10"/>
          <p:cNvSpPr txBox="1"/>
          <p:nvPr/>
        </p:nvSpPr>
        <p:spPr>
          <a:xfrm>
            <a:off x="108000" y="193320"/>
            <a:ext cx="9079560" cy="7963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TextShape 11"/>
          <p:cNvSpPr txBox="1"/>
          <p:nvPr/>
        </p:nvSpPr>
        <p:spPr>
          <a:xfrm>
            <a:off x="163080" y="1441440"/>
            <a:ext cx="8969400" cy="5580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19" descr=""/>
          <p:cNvPicPr/>
          <p:nvPr/>
        </p:nvPicPr>
        <p:blipFill>
          <a:blip r:embed="rId1"/>
          <a:stretch/>
        </p:blipFill>
        <p:spPr>
          <a:xfrm>
            <a:off x="864000" y="1835640"/>
            <a:ext cx="6501960" cy="3365280"/>
          </a:xfrm>
          <a:prstGeom prst="rect">
            <a:avLst/>
          </a:prstGeom>
          <a:ln>
            <a:noFill/>
          </a:ln>
        </p:spPr>
      </p:pic>
      <p:sp>
        <p:nvSpPr>
          <p:cNvPr id="252" name="CustomShape 1"/>
          <p:cNvSpPr/>
          <p:nvPr/>
        </p:nvSpPr>
        <p:spPr>
          <a:xfrm>
            <a:off x="2535840" y="323280"/>
            <a:ext cx="3344760" cy="5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ELLIPTIC GUIDE</a:t>
            </a:r>
            <a:endParaRPr b="0" lang="en-GB" sz="3200" spc="-1" strike="noStrike">
              <a:latin typeface="Arial"/>
            </a:endParaRPr>
          </a:p>
        </p:txBody>
      </p:sp>
      <p:pic>
        <p:nvPicPr>
          <p:cNvPr id="253" name="Picture 4" descr=""/>
          <p:cNvPicPr/>
          <p:nvPr/>
        </p:nvPicPr>
        <p:blipFill>
          <a:blip r:embed="rId2"/>
          <a:stretch/>
        </p:blipFill>
        <p:spPr>
          <a:xfrm>
            <a:off x="6048360" y="1403640"/>
            <a:ext cx="2425320" cy="1015560"/>
          </a:xfrm>
          <a:prstGeom prst="rect">
            <a:avLst/>
          </a:prstGeom>
          <a:ln>
            <a:noFill/>
          </a:ln>
        </p:spPr>
      </p:pic>
      <p:sp>
        <p:nvSpPr>
          <p:cNvPr id="254" name="CustomShape 2"/>
          <p:cNvSpPr/>
          <p:nvPr/>
        </p:nvSpPr>
        <p:spPr>
          <a:xfrm>
            <a:off x="3314160" y="2519640"/>
            <a:ext cx="1383120" cy="92520"/>
          </a:xfrm>
          <a:custGeom>
            <a:avLst/>
            <a:gdLst/>
            <a:ahLst/>
            <a:rect l="l" t="t" r="r" b="b"/>
            <a:pathLst>
              <a:path w="1383489" h="92958">
                <a:moveTo>
                  <a:pt x="0" y="72280"/>
                </a:moveTo>
                <a:cubicBezTo>
                  <a:pt x="17208" y="68838"/>
                  <a:pt x="34693" y="66572"/>
                  <a:pt x="51623" y="61954"/>
                </a:cubicBezTo>
                <a:cubicBezTo>
                  <a:pt x="72622" y="56226"/>
                  <a:pt x="92227" y="45572"/>
                  <a:pt x="113570" y="41303"/>
                </a:cubicBezTo>
                <a:cubicBezTo>
                  <a:pt x="147985" y="34419"/>
                  <a:pt x="182196" y="26423"/>
                  <a:pt x="216815" y="20652"/>
                </a:cubicBezTo>
                <a:cubicBezTo>
                  <a:pt x="237464" y="17210"/>
                  <a:pt x="257842" y="11073"/>
                  <a:pt x="278763" y="10326"/>
                </a:cubicBezTo>
                <a:cubicBezTo>
                  <a:pt x="450763" y="4182"/>
                  <a:pt x="622914" y="3442"/>
                  <a:pt x="794990" y="0"/>
                </a:cubicBezTo>
                <a:cubicBezTo>
                  <a:pt x="850054" y="3442"/>
                  <a:pt x="905285" y="4835"/>
                  <a:pt x="960183" y="10326"/>
                </a:cubicBezTo>
                <a:cubicBezTo>
                  <a:pt x="1024249" y="16733"/>
                  <a:pt x="978655" y="21194"/>
                  <a:pt x="1032454" y="30977"/>
                </a:cubicBezTo>
                <a:cubicBezTo>
                  <a:pt x="1059753" y="35941"/>
                  <a:pt x="1087611" y="37187"/>
                  <a:pt x="1115051" y="41303"/>
                </a:cubicBezTo>
                <a:cubicBezTo>
                  <a:pt x="1156455" y="47514"/>
                  <a:pt x="1238945" y="61954"/>
                  <a:pt x="1238945" y="61954"/>
                </a:cubicBezTo>
                <a:cubicBezTo>
                  <a:pt x="1308919" y="85282"/>
                  <a:pt x="1223561" y="58878"/>
                  <a:pt x="1342191" y="82606"/>
                </a:cubicBezTo>
                <a:cubicBezTo>
                  <a:pt x="1399253" y="94019"/>
                  <a:pt x="1355063" y="92931"/>
                  <a:pt x="1383489" y="92931"/>
                </a:cubicBezTo>
              </a:path>
            </a:pathLst>
          </a:custGeom>
          <a:noFill/>
          <a:ln w="763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3"/>
          <p:cNvSpPr/>
          <p:nvPr/>
        </p:nvSpPr>
        <p:spPr>
          <a:xfrm flipV="1">
            <a:off x="3240000" y="4550400"/>
            <a:ext cx="1383120" cy="92520"/>
          </a:xfrm>
          <a:custGeom>
            <a:avLst/>
            <a:gdLst/>
            <a:ahLst/>
            <a:rect l="l" t="t" r="r" b="b"/>
            <a:pathLst>
              <a:path w="1383489" h="92958">
                <a:moveTo>
                  <a:pt x="0" y="72280"/>
                </a:moveTo>
                <a:cubicBezTo>
                  <a:pt x="17208" y="68838"/>
                  <a:pt x="34693" y="66572"/>
                  <a:pt x="51623" y="61954"/>
                </a:cubicBezTo>
                <a:cubicBezTo>
                  <a:pt x="72622" y="56226"/>
                  <a:pt x="92227" y="45572"/>
                  <a:pt x="113570" y="41303"/>
                </a:cubicBezTo>
                <a:cubicBezTo>
                  <a:pt x="147985" y="34419"/>
                  <a:pt x="182196" y="26423"/>
                  <a:pt x="216815" y="20652"/>
                </a:cubicBezTo>
                <a:cubicBezTo>
                  <a:pt x="237464" y="17210"/>
                  <a:pt x="257842" y="11073"/>
                  <a:pt x="278763" y="10326"/>
                </a:cubicBezTo>
                <a:cubicBezTo>
                  <a:pt x="450763" y="4182"/>
                  <a:pt x="622914" y="3442"/>
                  <a:pt x="794990" y="0"/>
                </a:cubicBezTo>
                <a:cubicBezTo>
                  <a:pt x="850054" y="3442"/>
                  <a:pt x="905285" y="4835"/>
                  <a:pt x="960183" y="10326"/>
                </a:cubicBezTo>
                <a:cubicBezTo>
                  <a:pt x="1024249" y="16733"/>
                  <a:pt x="978655" y="21194"/>
                  <a:pt x="1032454" y="30977"/>
                </a:cubicBezTo>
                <a:cubicBezTo>
                  <a:pt x="1059753" y="35941"/>
                  <a:pt x="1087611" y="37187"/>
                  <a:pt x="1115051" y="41303"/>
                </a:cubicBezTo>
                <a:cubicBezTo>
                  <a:pt x="1156455" y="47514"/>
                  <a:pt x="1238945" y="61954"/>
                  <a:pt x="1238945" y="61954"/>
                </a:cubicBezTo>
                <a:cubicBezTo>
                  <a:pt x="1308919" y="85282"/>
                  <a:pt x="1223561" y="58878"/>
                  <a:pt x="1342191" y="82606"/>
                </a:cubicBezTo>
                <a:cubicBezTo>
                  <a:pt x="1399253" y="94019"/>
                  <a:pt x="1355063" y="92931"/>
                  <a:pt x="1383489" y="92931"/>
                </a:cubicBezTo>
              </a:path>
            </a:pathLst>
          </a:custGeom>
          <a:noFill/>
          <a:ln w="763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CustomShape 4"/>
          <p:cNvSpPr/>
          <p:nvPr/>
        </p:nvSpPr>
        <p:spPr>
          <a:xfrm>
            <a:off x="936000" y="5435640"/>
            <a:ext cx="6264360" cy="16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Elliptic_guide_gravity( l=50, linxw=5,linyh=5,loutxw=10,loutyh=10, xwidth=0.1,yheight=0.1, R0 = 0.99,Qc=0.0219,alpha=6.07,m=1.0,W=0.003, mvaluesright=marray,mvaluesleft=marray,mvaluestop=marray,mvaluesbottom=marray )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57" name="TextShape 5"/>
          <p:cNvSpPr txBox="1"/>
          <p:nvPr/>
        </p:nvSpPr>
        <p:spPr>
          <a:xfrm>
            <a:off x="108000" y="193320"/>
            <a:ext cx="9079560" cy="7963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TextShape 6"/>
          <p:cNvSpPr txBox="1"/>
          <p:nvPr/>
        </p:nvSpPr>
        <p:spPr>
          <a:xfrm>
            <a:off x="163080" y="1441440"/>
            <a:ext cx="8969400" cy="5580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2535840" y="323280"/>
            <a:ext cx="3344760" cy="5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ELLIPTIC GUIDE</a:t>
            </a:r>
            <a:endParaRPr b="0" lang="en-GB" sz="3200" spc="-1" strike="noStrike">
              <a:latin typeface="Arial"/>
            </a:endParaRPr>
          </a:p>
        </p:txBody>
      </p:sp>
      <p:pic>
        <p:nvPicPr>
          <p:cNvPr id="260" name="Picture 3" descr=""/>
          <p:cNvPicPr/>
          <p:nvPr/>
        </p:nvPicPr>
        <p:blipFill>
          <a:blip r:embed="rId1"/>
          <a:stretch/>
        </p:blipFill>
        <p:spPr>
          <a:xfrm>
            <a:off x="215640" y="1403640"/>
            <a:ext cx="8352720" cy="5471280"/>
          </a:xfrm>
          <a:prstGeom prst="rect">
            <a:avLst/>
          </a:prstGeom>
          <a:ln>
            <a:noFill/>
          </a:ln>
        </p:spPr>
      </p:pic>
      <p:sp>
        <p:nvSpPr>
          <p:cNvPr id="261" name="CustomShape 2"/>
          <p:cNvSpPr/>
          <p:nvPr/>
        </p:nvSpPr>
        <p:spPr>
          <a:xfrm>
            <a:off x="5472360" y="1979640"/>
            <a:ext cx="2304000" cy="3148920"/>
          </a:xfrm>
          <a:prstGeom prst="rect">
            <a:avLst/>
          </a:prstGeom>
          <a:solidFill>
            <a:srgbClr val="6666ff">
              <a:alpha val="48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Gravity compatible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1800" spc="-1" strike="noStrike">
              <a:latin typeface="Arial"/>
            </a:endParaRPr>
          </a:p>
          <a:p>
            <a:pPr marL="285840" indent="-28548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Define your geometry as is convenient to you</a:t>
            </a:r>
            <a:endParaRPr b="0" lang="en-GB" sz="1800" spc="-1" strike="noStrike">
              <a:latin typeface="Arial"/>
            </a:endParaRPr>
          </a:p>
          <a:p>
            <a:pPr marL="285840" indent="-28548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endParaRPr b="0" lang="en-GB" sz="1800" spc="-1" strike="noStrike">
              <a:latin typeface="Arial"/>
            </a:endParaRPr>
          </a:p>
          <a:p>
            <a:pPr marL="285840" indent="-28548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Chop the guide into segments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1800" spc="-1" strike="noStrike">
              <a:latin typeface="Arial"/>
            </a:endParaRPr>
          </a:p>
          <a:p>
            <a:pPr marL="285840" indent="-28548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Define reflectivity for each side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62" name="TextShape 3"/>
          <p:cNvSpPr txBox="1"/>
          <p:nvPr/>
        </p:nvSpPr>
        <p:spPr>
          <a:xfrm>
            <a:off x="108000" y="193320"/>
            <a:ext cx="9079560" cy="7963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TextShape 4"/>
          <p:cNvSpPr txBox="1"/>
          <p:nvPr/>
        </p:nvSpPr>
        <p:spPr>
          <a:xfrm>
            <a:off x="163080" y="1441440"/>
            <a:ext cx="8969400" cy="5580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108000" y="193320"/>
            <a:ext cx="9079560" cy="7963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Arial"/>
              </a:rPr>
              <a:t>OTHER McStas GUIDES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TextShape 2"/>
          <p:cNvSpPr txBox="1"/>
          <p:nvPr/>
        </p:nvSpPr>
        <p:spPr>
          <a:xfrm>
            <a:off x="163080" y="1441440"/>
            <a:ext cx="8969400" cy="5580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pPr marL="228600" indent="-22824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Helvetica Neue"/>
              <a:buChar char="l"/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Elliptic_guide_gravity.comp</a:t>
            </a:r>
            <a:endParaRPr b="0" i="1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Helvetica Neue"/>
              <a:buChar char="l"/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Guide_anyshape.comp</a:t>
            </a:r>
            <a:endParaRPr b="0" i="1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Helvetica Neue"/>
              <a:buChar char="l"/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Guide_channeled.comp </a:t>
            </a:r>
            <a:endParaRPr b="0" i="1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Helvetica Neue"/>
              <a:buChar char="l"/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Guide_curved.comp </a:t>
            </a:r>
            <a:endParaRPr b="0" i="1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Helvetica Neue"/>
              <a:buChar char="l"/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Guide_four_side_10_shells.comp</a:t>
            </a:r>
            <a:endParaRPr b="0" i="1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Helvetica Neue"/>
              <a:buChar char="l"/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Guide_four_side_2_shells.comp </a:t>
            </a:r>
            <a:endParaRPr b="0" i="1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Helvetica Neue"/>
              <a:buChar char="l"/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Guide_four_side.comp</a:t>
            </a:r>
            <a:endParaRPr b="0" i="1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Helvetica Neue"/>
              <a:buChar char="l"/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Guide_gravity.comp</a:t>
            </a:r>
            <a:endParaRPr b="0" i="1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Helvetica Neue"/>
              <a:buChar char="l"/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Guide_honeycomb.comp </a:t>
            </a:r>
            <a:endParaRPr b="0" i="1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Helvetica Neue"/>
              <a:buChar char="l"/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Guide_tapering.comp </a:t>
            </a:r>
            <a:endParaRPr b="0" i="1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Helvetica Neue"/>
              <a:buChar char="l"/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Guide_wavy.comp </a:t>
            </a:r>
            <a:endParaRPr b="0" i="1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Helvetica Neue"/>
              <a:buChar char="l"/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Guide.comp </a:t>
            </a:r>
            <a:endParaRPr b="0" i="1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Helvetica Neue"/>
              <a:buChar char="l"/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Pol_guide_vmirror.comp </a:t>
            </a:r>
            <a:endParaRPr b="0" i="1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endParaRPr b="0" i="1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CustomShape 3"/>
          <p:cNvSpPr/>
          <p:nvPr/>
        </p:nvSpPr>
        <p:spPr>
          <a:xfrm rot="21001200">
            <a:off x="2815200" y="5692680"/>
            <a:ext cx="6336360" cy="639000"/>
          </a:xfrm>
          <a:prstGeom prst="rect">
            <a:avLst/>
          </a:prstGeom>
          <a:solidFill>
            <a:srgbClr val="54839c">
              <a:alpha val="13000"/>
            </a:srgbClr>
          </a:solidFill>
          <a:ln w="38160">
            <a:solidFill>
              <a:srgbClr val="54839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Curious? Lost?  Need help? 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Try $ mcdoc or visit http://mcstas.org/download/components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67" name="CustomShape 4"/>
          <p:cNvSpPr/>
          <p:nvPr/>
        </p:nvSpPr>
        <p:spPr>
          <a:xfrm>
            <a:off x="4464360" y="1691640"/>
            <a:ext cx="3719520" cy="2658600"/>
          </a:xfrm>
          <a:prstGeom prst="rect">
            <a:avLst/>
          </a:prstGeom>
          <a:solidFill>
            <a:srgbClr val="6666ff">
              <a:alpha val="20000"/>
            </a:srgbClr>
          </a:solidFill>
          <a:ln w="25560">
            <a:solidFill>
              <a:srgbClr val="66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93000"/>
              </a:lnSpc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Have fun with elliptic guides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Add gravity to your simulation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Think of fantastic shapes and import their .OFF description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268" name="CustomShape 5"/>
          <p:cNvSpPr/>
          <p:nvPr/>
        </p:nvSpPr>
        <p:spPr>
          <a:xfrm>
            <a:off x="11262960" y="2981520"/>
            <a:ext cx="184320" cy="3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2324880" y="395640"/>
            <a:ext cx="3974040" cy="5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…</a:t>
            </a: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stir and combine…</a:t>
            </a:r>
            <a:endParaRPr b="0" lang="en-GB" sz="3200" spc="-1" strike="noStrike">
              <a:latin typeface="Arial"/>
            </a:endParaRPr>
          </a:p>
        </p:txBody>
      </p:sp>
      <p:pic>
        <p:nvPicPr>
          <p:cNvPr id="270" name="Picture 3" descr=""/>
          <p:cNvPicPr/>
          <p:nvPr/>
        </p:nvPicPr>
        <p:blipFill>
          <a:blip r:embed="rId1"/>
          <a:stretch/>
        </p:blipFill>
        <p:spPr>
          <a:xfrm>
            <a:off x="4176360" y="1691640"/>
            <a:ext cx="4623840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1" name="Picture 2" descr=""/>
          <p:cNvPicPr/>
          <p:nvPr/>
        </p:nvPicPr>
        <p:blipFill>
          <a:blip r:embed="rId2"/>
          <a:stretch/>
        </p:blipFill>
        <p:spPr>
          <a:xfrm rot="20649000">
            <a:off x="68400" y="2350440"/>
            <a:ext cx="4680000" cy="2737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2" name="TextShape 2"/>
          <p:cNvSpPr txBox="1"/>
          <p:nvPr/>
        </p:nvSpPr>
        <p:spPr>
          <a:xfrm>
            <a:off x="108000" y="193320"/>
            <a:ext cx="9079560" cy="7963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3" name="TextShape 3"/>
          <p:cNvSpPr txBox="1"/>
          <p:nvPr/>
        </p:nvSpPr>
        <p:spPr>
          <a:xfrm>
            <a:off x="163080" y="1441440"/>
            <a:ext cx="8969400" cy="5580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108000" y="193320"/>
            <a:ext cx="9079560" cy="7963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5" name="TextShape 2"/>
          <p:cNvSpPr txBox="1"/>
          <p:nvPr/>
        </p:nvSpPr>
        <p:spPr>
          <a:xfrm>
            <a:off x="163080" y="1441440"/>
            <a:ext cx="8969400" cy="5580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roup 1"/>
          <p:cNvGrpSpPr/>
          <p:nvPr/>
        </p:nvGrpSpPr>
        <p:grpSpPr>
          <a:xfrm>
            <a:off x="287640" y="1547640"/>
            <a:ext cx="8640360" cy="3289320"/>
            <a:chOff x="287640" y="1547640"/>
            <a:chExt cx="8640360" cy="3289320"/>
          </a:xfrm>
        </p:grpSpPr>
        <p:pic>
          <p:nvPicPr>
            <p:cNvPr id="277" name="Picture 1" descr=""/>
            <p:cNvPicPr/>
            <p:nvPr/>
          </p:nvPicPr>
          <p:blipFill>
            <a:blip r:embed="rId1"/>
            <a:stretch/>
          </p:blipFill>
          <p:spPr>
            <a:xfrm>
              <a:off x="287640" y="2051640"/>
              <a:ext cx="8640360" cy="2785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8" name="CustomShape 2"/>
            <p:cNvSpPr/>
            <p:nvPr/>
          </p:nvSpPr>
          <p:spPr>
            <a:xfrm>
              <a:off x="1368000" y="2555640"/>
              <a:ext cx="1872000" cy="2016000"/>
            </a:xfrm>
            <a:prstGeom prst="ellipse">
              <a:avLst/>
            </a:prstGeom>
            <a:noFill/>
            <a:ln w="3816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" name="CustomShape 3"/>
            <p:cNvSpPr/>
            <p:nvPr/>
          </p:nvSpPr>
          <p:spPr>
            <a:xfrm>
              <a:off x="5976360" y="2555640"/>
              <a:ext cx="1872000" cy="2016000"/>
            </a:xfrm>
            <a:prstGeom prst="ellipse">
              <a:avLst/>
            </a:prstGeom>
            <a:noFill/>
            <a:ln w="3816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" name="CustomShape 4"/>
            <p:cNvSpPr/>
            <p:nvPr/>
          </p:nvSpPr>
          <p:spPr>
            <a:xfrm>
              <a:off x="3329640" y="1547640"/>
              <a:ext cx="3040200" cy="430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93000"/>
                </a:lnSpc>
              </a:pPr>
              <a:r>
                <a:rPr b="0" lang="en-GB" sz="24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Ex_3_2_ballistic.instr</a:t>
              </a:r>
              <a:endParaRPr b="0" lang="en-GB" sz="2400" spc="-1" strike="noStrike">
                <a:latin typeface="Arial"/>
              </a:endParaRPr>
            </a:p>
          </p:txBody>
        </p:sp>
        <p:sp>
          <p:nvSpPr>
            <p:cNvPr id="281" name="CustomShape 5"/>
            <p:cNvSpPr/>
            <p:nvPr/>
          </p:nvSpPr>
          <p:spPr>
            <a:xfrm>
              <a:off x="2232000" y="3203640"/>
              <a:ext cx="215640" cy="345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93000"/>
                </a:lnSpc>
              </a:pPr>
              <a:r>
                <a:rPr b="0" lang="en-GB" sz="18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1</a:t>
              </a:r>
              <a:endParaRPr b="0" lang="en-GB" sz="1800" spc="-1" strike="noStrike">
                <a:latin typeface="Arial"/>
              </a:endParaRPr>
            </a:p>
          </p:txBody>
        </p:sp>
        <p:sp>
          <p:nvSpPr>
            <p:cNvPr id="282" name="CustomShape 6"/>
            <p:cNvSpPr/>
            <p:nvPr/>
          </p:nvSpPr>
          <p:spPr>
            <a:xfrm>
              <a:off x="4392360" y="3203640"/>
              <a:ext cx="215640" cy="345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93000"/>
                </a:lnSpc>
              </a:pPr>
              <a:r>
                <a:rPr b="0" lang="en-GB" sz="18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2</a:t>
              </a:r>
              <a:endParaRPr b="0" lang="en-GB" sz="1800" spc="-1" strike="noStrike">
                <a:latin typeface="Arial"/>
              </a:endParaRPr>
            </a:p>
          </p:txBody>
        </p:sp>
        <p:sp>
          <p:nvSpPr>
            <p:cNvPr id="283" name="CustomShape 7"/>
            <p:cNvSpPr/>
            <p:nvPr/>
          </p:nvSpPr>
          <p:spPr>
            <a:xfrm>
              <a:off x="6768360" y="3131640"/>
              <a:ext cx="359640" cy="345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93000"/>
                </a:lnSpc>
              </a:pPr>
              <a:r>
                <a:rPr b="0" lang="en-GB" sz="18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3</a:t>
              </a:r>
              <a:endParaRPr b="0" lang="en-GB" sz="1800" spc="-1" strike="noStrike">
                <a:latin typeface="Arial"/>
              </a:endParaRPr>
            </a:p>
          </p:txBody>
        </p:sp>
      </p:grpSp>
      <p:sp>
        <p:nvSpPr>
          <p:cNvPr id="284" name="TextShape 8"/>
          <p:cNvSpPr txBox="1"/>
          <p:nvPr/>
        </p:nvSpPr>
        <p:spPr>
          <a:xfrm>
            <a:off x="163080" y="1441440"/>
            <a:ext cx="8969400" cy="5580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CustomShape 9"/>
          <p:cNvSpPr/>
          <p:nvPr/>
        </p:nvSpPr>
        <p:spPr>
          <a:xfrm>
            <a:off x="792000" y="257400"/>
            <a:ext cx="6336360" cy="5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3000"/>
              </a:lnSpc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Optional: BALLISTIC GUIDE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108000" y="193320"/>
            <a:ext cx="9079560" cy="7963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163080" y="1441440"/>
            <a:ext cx="8969400" cy="5580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Helvetica Neue"/>
              <a:buChar char="l"/>
            </a:pPr>
            <a:r>
              <a:rPr b="0" i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GUIDES</a:t>
            </a:r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2030400" y="2348280"/>
            <a:ext cx="5163840" cy="12978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381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6" name="CustomShape 4"/>
          <p:cNvSpPr/>
          <p:nvPr/>
        </p:nvSpPr>
        <p:spPr>
          <a:xfrm>
            <a:off x="7632720" y="2339640"/>
            <a:ext cx="231480" cy="13838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round/>
          </a:ln>
          <a:effectLst>
            <a:outerShdw blurRad="381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7" name="CustomShape 5"/>
          <p:cNvSpPr/>
          <p:nvPr/>
        </p:nvSpPr>
        <p:spPr>
          <a:xfrm>
            <a:off x="7848720" y="3646440"/>
            <a:ext cx="583920" cy="469800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tx1"/>
            </a:solidFill>
            <a:round/>
          </a:ln>
          <a:effectLst>
            <a:outerShdw blurRad="38100" dir="5400000" dist="23040" rotWithShape="0">
              <a:srgbClr val="000000">
                <a:alpha val="3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>
            <a:off x="329040" y="4366800"/>
            <a:ext cx="925200" cy="35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0800" rIns="100800" tIns="50400" bIns="50400">
            <a:spAutoFit/>
          </a:bodyPr>
          <a:p>
            <a:pPr>
              <a:lnSpc>
                <a:spcPct val="93000"/>
              </a:lnSpc>
            </a:pPr>
            <a:r>
              <a:rPr b="0" lang="en-GB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Source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29" name="CustomShape 7"/>
          <p:cNvSpPr/>
          <p:nvPr/>
        </p:nvSpPr>
        <p:spPr>
          <a:xfrm>
            <a:off x="3462120" y="4366800"/>
            <a:ext cx="810720" cy="61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0800" rIns="100800" tIns="50400" bIns="50400">
            <a:spAutoFit/>
          </a:bodyPr>
          <a:p>
            <a:pPr>
              <a:lnSpc>
                <a:spcPct val="93000"/>
              </a:lnSpc>
            </a:pPr>
            <a:r>
              <a:rPr b="0" lang="en-GB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Guide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1800" spc="-1" strike="noStrike">
              <a:latin typeface="Arial"/>
            </a:endParaRPr>
          </a:p>
        </p:txBody>
      </p:sp>
      <p:pic>
        <p:nvPicPr>
          <p:cNvPr id="130" name="Picture 4" descr=""/>
          <p:cNvPicPr/>
          <p:nvPr/>
        </p:nvPicPr>
        <p:blipFill>
          <a:blip r:embed="rId1"/>
          <a:stretch/>
        </p:blipFill>
        <p:spPr>
          <a:xfrm>
            <a:off x="936000" y="4932000"/>
            <a:ext cx="2201400" cy="1470600"/>
          </a:xfrm>
          <a:prstGeom prst="rect">
            <a:avLst/>
          </a:prstGeom>
          <a:ln>
            <a:noFill/>
          </a:ln>
        </p:spPr>
      </p:pic>
      <p:pic>
        <p:nvPicPr>
          <p:cNvPr id="131" name="Picture 6" descr=""/>
          <p:cNvPicPr/>
          <p:nvPr/>
        </p:nvPicPr>
        <p:blipFill>
          <a:blip r:embed="rId2"/>
          <a:stretch/>
        </p:blipFill>
        <p:spPr>
          <a:xfrm rot="16200000">
            <a:off x="5216760" y="3459240"/>
            <a:ext cx="2274480" cy="4067640"/>
          </a:xfrm>
          <a:prstGeom prst="rect">
            <a:avLst/>
          </a:prstGeom>
          <a:ln>
            <a:noFill/>
          </a:ln>
        </p:spPr>
      </p:pic>
      <p:sp>
        <p:nvSpPr>
          <p:cNvPr id="132" name="CustomShape 8"/>
          <p:cNvSpPr/>
          <p:nvPr/>
        </p:nvSpPr>
        <p:spPr>
          <a:xfrm>
            <a:off x="-16560" y="2195640"/>
            <a:ext cx="1973520" cy="1826640"/>
          </a:xfrm>
          <a:prstGeom prst="irregularSeal1">
            <a:avLst/>
          </a:prstGeom>
          <a:solidFill>
            <a:srgbClr val="ffff00"/>
          </a:solidFill>
          <a:ln>
            <a:noFill/>
          </a:ln>
          <a:effectLst>
            <a:outerShdw blurRad="381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3" name="CustomShape 9"/>
          <p:cNvSpPr/>
          <p:nvPr/>
        </p:nvSpPr>
        <p:spPr>
          <a:xfrm>
            <a:off x="3401280" y="1475640"/>
            <a:ext cx="2637720" cy="43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Neutron Transport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34" name="CustomShape 10"/>
          <p:cNvSpPr/>
          <p:nvPr/>
        </p:nvSpPr>
        <p:spPr>
          <a:xfrm>
            <a:off x="1141200" y="6717600"/>
            <a:ext cx="184320" cy="3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0" y="1187640"/>
            <a:ext cx="8784360" cy="513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b="1" lang="en-GB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Open the instrumentfile Ex_3_1_ballistic.instr 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2800" spc="-1" strike="noStrike">
              <a:latin typeface="Arial"/>
            </a:endParaRPr>
          </a:p>
          <a:p>
            <a:pPr marL="343080" indent="-34272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Look at guide2. What exit(entry) dimensions do guide1 &amp; 3 need?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2800" spc="-1" strike="noStrike">
              <a:latin typeface="Arial"/>
            </a:endParaRPr>
          </a:p>
          <a:p>
            <a:pPr marL="343080" indent="-34272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b="1" lang="en-GB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Insert guide1 </a:t>
            </a: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with an entry opening of w1=0.03m, h1=0.1m, length 3 m at 0.5m from a1</a:t>
            </a:r>
            <a:endParaRPr b="0" lang="en-GB" sz="2800" spc="-1" strike="noStrike">
              <a:latin typeface="Arial"/>
            </a:endParaRPr>
          </a:p>
          <a:p>
            <a:pPr marL="343080" indent="-34272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b="1" lang="en-GB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Insert guide3 </a:t>
            </a: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with an exit opening of w2=0.03, length 3 m at 33.5m from a1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2800" spc="-1" strike="noStrike">
              <a:latin typeface="Arial"/>
            </a:endParaRPr>
          </a:p>
          <a:p>
            <a:pPr marL="343080" indent="-34272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For both guides, use the coating parameters from guide2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2800" spc="-1" strike="noStrike">
              <a:latin typeface="Arial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864000" y="251280"/>
            <a:ext cx="5904360" cy="5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3000"/>
              </a:lnSpc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Optional: BALLISTIC GUIDE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" descr=""/>
          <p:cNvPicPr/>
          <p:nvPr/>
        </p:nvPicPr>
        <p:blipFill>
          <a:blip r:embed="rId1"/>
          <a:stretch/>
        </p:blipFill>
        <p:spPr>
          <a:xfrm>
            <a:off x="504000" y="1224000"/>
            <a:ext cx="3818520" cy="4732200"/>
          </a:xfrm>
          <a:prstGeom prst="rect">
            <a:avLst/>
          </a:prstGeom>
          <a:ln>
            <a:noFill/>
          </a:ln>
        </p:spPr>
      </p:pic>
      <p:sp>
        <p:nvSpPr>
          <p:cNvPr id="289" name="CustomShape 1"/>
          <p:cNvSpPr/>
          <p:nvPr/>
        </p:nvSpPr>
        <p:spPr>
          <a:xfrm flipV="1">
            <a:off x="2016000" y="3600000"/>
            <a:ext cx="1872000" cy="291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b8ff"/>
          </a:solidFill>
          <a:ln w="763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2"/>
          <p:cNvSpPr/>
          <p:nvPr/>
        </p:nvSpPr>
        <p:spPr>
          <a:xfrm flipH="1" flipV="1">
            <a:off x="4031640" y="2015640"/>
            <a:ext cx="1655640" cy="3203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b8ff"/>
          </a:solidFill>
          <a:ln w="763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3"/>
          <p:cNvSpPr/>
          <p:nvPr/>
        </p:nvSpPr>
        <p:spPr>
          <a:xfrm>
            <a:off x="74880" y="6768000"/>
            <a:ext cx="4029120" cy="43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Indicate the number of steps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292" name="CustomShape 4"/>
          <p:cNvSpPr/>
          <p:nvPr/>
        </p:nvSpPr>
        <p:spPr>
          <a:xfrm>
            <a:off x="4320000" y="5463000"/>
            <a:ext cx="4176000" cy="14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Give the interval to be scanned directly in the parameter position in the form: lower_lim, upper_lim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293" name="CustomShape 5"/>
          <p:cNvSpPr/>
          <p:nvPr/>
        </p:nvSpPr>
        <p:spPr>
          <a:xfrm>
            <a:off x="2520000" y="251280"/>
            <a:ext cx="4248000" cy="5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3000"/>
              </a:lnSpc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SCAN FUNCTION 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0" y="1187640"/>
            <a:ext cx="9144720" cy="351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93000"/>
              </a:lnSpc>
            </a:pPr>
            <a:endParaRPr b="0" lang="en-GB" sz="1800" spc="-1" strike="noStrike">
              <a:latin typeface="Arial"/>
            </a:endParaRPr>
          </a:p>
          <a:p>
            <a:pPr marL="285840" indent="-28548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Compile and TRACE to have an </a:t>
            </a:r>
            <a:r>
              <a:rPr b="1" lang="en-GB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overview of the instrument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2400" spc="-1" strike="noStrike">
              <a:latin typeface="Arial"/>
            </a:endParaRPr>
          </a:p>
          <a:p>
            <a:pPr marL="285840" indent="-28548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b="1" lang="en-GB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Run a simulation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and notice the wavelength distribution before and after guide.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2400" spc="-1" strike="noStrike">
              <a:latin typeface="Arial"/>
            </a:endParaRPr>
          </a:p>
          <a:p>
            <a:pPr marL="285840" indent="-28548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b="1" lang="en-GB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Task: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Scan sa_pos between 0 and 1 m in 11 steps. Notice the effect on beam profiles and divergence.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1296000" y="251280"/>
            <a:ext cx="5472360" cy="5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3000"/>
              </a:lnSpc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Optional: BALLISTIC GUIDE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3039480" y="323280"/>
            <a:ext cx="3565800" cy="5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CURVED GUIDES</a:t>
            </a:r>
            <a:endParaRPr b="0" lang="en-GB" sz="3200" spc="-1" strike="noStrike">
              <a:latin typeface="Arial"/>
            </a:endParaRPr>
          </a:p>
        </p:txBody>
      </p:sp>
      <p:grpSp>
        <p:nvGrpSpPr>
          <p:cNvPr id="297" name="Group 2"/>
          <p:cNvGrpSpPr/>
          <p:nvPr/>
        </p:nvGrpSpPr>
        <p:grpSpPr>
          <a:xfrm>
            <a:off x="648000" y="1331640"/>
            <a:ext cx="5832360" cy="3455640"/>
            <a:chOff x="648000" y="1331640"/>
            <a:chExt cx="5832360" cy="3455640"/>
          </a:xfrm>
        </p:grpSpPr>
        <p:pic>
          <p:nvPicPr>
            <p:cNvPr id="298" name="Picture 12" descr=""/>
            <p:cNvPicPr/>
            <p:nvPr/>
          </p:nvPicPr>
          <p:blipFill>
            <a:blip r:embed="rId1"/>
            <a:stretch/>
          </p:blipFill>
          <p:spPr>
            <a:xfrm>
              <a:off x="1695960" y="1331640"/>
              <a:ext cx="4663080" cy="3010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99" name="CustomShape 3"/>
            <p:cNvSpPr/>
            <p:nvPr/>
          </p:nvSpPr>
          <p:spPr>
            <a:xfrm>
              <a:off x="648000" y="2636640"/>
              <a:ext cx="111060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b8ff"/>
            </a:solidFill>
            <a:ln w="9360">
              <a:solidFill>
                <a:schemeClr val="tx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0" name="CustomShape 4"/>
            <p:cNvSpPr/>
            <p:nvPr/>
          </p:nvSpPr>
          <p:spPr>
            <a:xfrm>
              <a:off x="1425600" y="3538800"/>
              <a:ext cx="5054760" cy="624240"/>
            </a:xfrm>
            <a:prstGeom prst="rect">
              <a:avLst/>
            </a:prstGeom>
            <a:solidFill>
              <a:schemeClr val="bg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1" name="CustomShape 5"/>
            <p:cNvSpPr/>
            <p:nvPr/>
          </p:nvSpPr>
          <p:spPr>
            <a:xfrm>
              <a:off x="5147280" y="3677400"/>
              <a:ext cx="721800" cy="1109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b8ff"/>
            </a:solidFill>
            <a:ln w="9360">
              <a:solidFill>
                <a:schemeClr val="tx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2" name="CustomShape 6"/>
          <p:cNvSpPr/>
          <p:nvPr/>
        </p:nvSpPr>
        <p:spPr>
          <a:xfrm>
            <a:off x="6778080" y="1403640"/>
            <a:ext cx="1909440" cy="43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…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in McStas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303" name="CustomShape 7"/>
          <p:cNvSpPr/>
          <p:nvPr/>
        </p:nvSpPr>
        <p:spPr>
          <a:xfrm rot="267600">
            <a:off x="1889640" y="4399920"/>
            <a:ext cx="1151640" cy="503640"/>
          </a:xfrm>
          <a:prstGeom prst="rect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CustomShape 8"/>
          <p:cNvSpPr/>
          <p:nvPr/>
        </p:nvSpPr>
        <p:spPr>
          <a:xfrm rot="21091800">
            <a:off x="634320" y="4437720"/>
            <a:ext cx="1151640" cy="503640"/>
          </a:xfrm>
          <a:prstGeom prst="rect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CustomShape 9"/>
          <p:cNvSpPr/>
          <p:nvPr/>
        </p:nvSpPr>
        <p:spPr>
          <a:xfrm rot="1990200">
            <a:off x="4281840" y="5232240"/>
            <a:ext cx="1151640" cy="503640"/>
          </a:xfrm>
          <a:prstGeom prst="rect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10"/>
          <p:cNvSpPr/>
          <p:nvPr/>
        </p:nvSpPr>
        <p:spPr>
          <a:xfrm rot="935400">
            <a:off x="3142440" y="4645440"/>
            <a:ext cx="1151640" cy="503640"/>
          </a:xfrm>
          <a:prstGeom prst="rect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11"/>
          <p:cNvSpPr/>
          <p:nvPr/>
        </p:nvSpPr>
        <p:spPr>
          <a:xfrm>
            <a:off x="5976360" y="2411640"/>
            <a:ext cx="3240000" cy="280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Use straight guides &amp; rotation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2400" spc="-1" strike="noStrike">
              <a:latin typeface="Arial"/>
            </a:endParaRPr>
          </a:p>
          <a:p>
            <a:pPr marL="285840" indent="-28548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Bender.comp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2400" spc="-1" strike="noStrike">
              <a:latin typeface="Arial"/>
            </a:endParaRPr>
          </a:p>
          <a:p>
            <a:pPr marL="285840" indent="-28548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curvedGuide.comp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2400" spc="-1" strike="noStrike">
              <a:latin typeface="Arial"/>
            </a:endParaRPr>
          </a:p>
        </p:txBody>
      </p:sp>
      <p:pic>
        <p:nvPicPr>
          <p:cNvPr id="308" name="Picture 13" descr=""/>
          <p:cNvPicPr/>
          <p:nvPr/>
        </p:nvPicPr>
        <p:blipFill>
          <a:blip r:embed="rId2"/>
          <a:stretch/>
        </p:blipFill>
        <p:spPr>
          <a:xfrm>
            <a:off x="6120360" y="5292000"/>
            <a:ext cx="2640600" cy="79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287640" y="1259640"/>
            <a:ext cx="8928720" cy="58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Open the instrument file </a:t>
            </a:r>
            <a:r>
              <a:rPr b="1" lang="en-GB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Ex_3_2_curved.instr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given to you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2400" spc="-1" strike="noStrike">
              <a:latin typeface="Arial"/>
            </a:endParaRPr>
          </a:p>
          <a:p>
            <a:pPr marL="343080" indent="-34272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Study the instrument file, notice use of the PREVIOUS keyword</a:t>
            </a:r>
            <a:endParaRPr b="0" lang="en-GB" sz="2400" spc="-1" strike="noStrike">
              <a:latin typeface="Arial"/>
            </a:endParaRPr>
          </a:p>
          <a:p>
            <a:pPr marL="343080" indent="-34272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Notice input parameters of guide m-value, angular rotation of guide segments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2400" spc="-1" strike="noStrike">
              <a:latin typeface="Arial"/>
            </a:endParaRPr>
          </a:p>
          <a:p>
            <a:pPr marL="343080" indent="-34272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Question: What is the relevant rotation angle to achieve a guide curvature of 1 km?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2400" spc="-1" strike="noStrike">
              <a:latin typeface="Arial"/>
            </a:endParaRPr>
          </a:p>
          <a:p>
            <a:pPr marL="343080" indent="-34272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Try performing a TRACE</a:t>
            </a:r>
            <a:endParaRPr b="0" lang="en-GB" sz="2400" spc="-1" strike="noStrike">
              <a:latin typeface="Arial"/>
            </a:endParaRPr>
          </a:p>
          <a:p>
            <a:pPr marL="343080" indent="-34272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Try varying the guide curvature, notice effect on divergence and beam profile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Other curved guides: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Use McDoc -&gt; Component Library Index to look at Guide_curved plus Bender from the McStas lib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3039480" y="323280"/>
            <a:ext cx="3565800" cy="5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CURVED GUIDES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108000" y="193320"/>
            <a:ext cx="9079560" cy="7963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2" name="TextShape 2"/>
          <p:cNvSpPr txBox="1"/>
          <p:nvPr/>
        </p:nvSpPr>
        <p:spPr>
          <a:xfrm>
            <a:off x="163080" y="1441440"/>
            <a:ext cx="8969400" cy="5580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5042880" y="5652000"/>
            <a:ext cx="34560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314" name="CustomShape 2"/>
          <p:cNvSpPr/>
          <p:nvPr/>
        </p:nvSpPr>
        <p:spPr>
          <a:xfrm>
            <a:off x="2664000" y="1835640"/>
            <a:ext cx="3599640" cy="359964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CustomShape 3"/>
          <p:cNvSpPr/>
          <p:nvPr/>
        </p:nvSpPr>
        <p:spPr>
          <a:xfrm>
            <a:off x="3204000" y="2375640"/>
            <a:ext cx="2519640" cy="251964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CustomShape 4"/>
          <p:cNvSpPr/>
          <p:nvPr/>
        </p:nvSpPr>
        <p:spPr>
          <a:xfrm rot="19699800">
            <a:off x="2471760" y="2196720"/>
            <a:ext cx="1919880" cy="393624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Line 5"/>
          <p:cNvSpPr/>
          <p:nvPr/>
        </p:nvSpPr>
        <p:spPr>
          <a:xfrm>
            <a:off x="3384000" y="2195640"/>
            <a:ext cx="2592360" cy="360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8" name="CustomShape 6"/>
          <p:cNvSpPr/>
          <p:nvPr/>
        </p:nvSpPr>
        <p:spPr>
          <a:xfrm rot="19277400">
            <a:off x="3455280" y="3107880"/>
            <a:ext cx="4392000" cy="223200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Line 7"/>
          <p:cNvSpPr/>
          <p:nvPr/>
        </p:nvSpPr>
        <p:spPr>
          <a:xfrm>
            <a:off x="3384000" y="2195640"/>
            <a:ext cx="1080000" cy="1728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Line 8"/>
          <p:cNvSpPr/>
          <p:nvPr/>
        </p:nvSpPr>
        <p:spPr>
          <a:xfrm flipV="1">
            <a:off x="4464000" y="2555640"/>
            <a:ext cx="1440360" cy="1368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CustomShape 9"/>
          <p:cNvSpPr/>
          <p:nvPr/>
        </p:nvSpPr>
        <p:spPr>
          <a:xfrm>
            <a:off x="3458520" y="3059640"/>
            <a:ext cx="34560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322" name="CustomShape 10"/>
          <p:cNvSpPr/>
          <p:nvPr/>
        </p:nvSpPr>
        <p:spPr>
          <a:xfrm>
            <a:off x="5114880" y="3347640"/>
            <a:ext cx="34560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323" name="CustomShape 11"/>
          <p:cNvSpPr/>
          <p:nvPr/>
        </p:nvSpPr>
        <p:spPr>
          <a:xfrm>
            <a:off x="5760360" y="2699640"/>
            <a:ext cx="43164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108000" y="193320"/>
            <a:ext cx="9079560" cy="7963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Arial"/>
              </a:rPr>
              <a:t>STRAIGHT GUIDE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163080" y="1441440"/>
            <a:ext cx="8969400" cy="5580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2592000" y="2051640"/>
            <a:ext cx="4536000" cy="935640"/>
          </a:xfrm>
          <a:prstGeom prst="cube">
            <a:avLst>
              <a:gd name="adj" fmla="val 32054"/>
            </a:avLst>
          </a:prstGeom>
          <a:solidFill>
            <a:srgbClr val="32942a"/>
          </a:solidFill>
          <a:ln w="9360">
            <a:solidFill>
              <a:schemeClr val="tx1"/>
            </a:solidFill>
            <a:round/>
          </a:ln>
          <a:effectLst>
            <a:outerShdw algn="ctr" blurRad="63500" dir="2700000" dist="37674" rotWithShape="0">
              <a:schemeClr val="bg2">
                <a:alpha val="74998"/>
              </a:scheme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8" name="CustomShape 4"/>
          <p:cNvSpPr/>
          <p:nvPr/>
        </p:nvSpPr>
        <p:spPr>
          <a:xfrm>
            <a:off x="359640" y="2490480"/>
            <a:ext cx="1872000" cy="143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2942a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5"/>
          <p:cNvSpPr/>
          <p:nvPr/>
        </p:nvSpPr>
        <p:spPr>
          <a:xfrm>
            <a:off x="7131600" y="1979640"/>
            <a:ext cx="577440" cy="48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h2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40" name="CustomShape 6"/>
          <p:cNvSpPr/>
          <p:nvPr/>
        </p:nvSpPr>
        <p:spPr>
          <a:xfrm>
            <a:off x="2018520" y="2562480"/>
            <a:ext cx="577440" cy="48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h1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41" name="CustomShape 7"/>
          <p:cNvSpPr/>
          <p:nvPr/>
        </p:nvSpPr>
        <p:spPr>
          <a:xfrm rot="18075600">
            <a:off x="6900840" y="2647080"/>
            <a:ext cx="635400" cy="48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w2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42" name="CustomShape 8"/>
          <p:cNvSpPr/>
          <p:nvPr/>
        </p:nvSpPr>
        <p:spPr>
          <a:xfrm>
            <a:off x="4609800" y="3138480"/>
            <a:ext cx="23148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43" name="CustomShape 9"/>
          <p:cNvSpPr/>
          <p:nvPr/>
        </p:nvSpPr>
        <p:spPr>
          <a:xfrm rot="18075600">
            <a:off x="2030040" y="1755360"/>
            <a:ext cx="635400" cy="48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w1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44" name="CustomShape 10"/>
          <p:cNvSpPr/>
          <p:nvPr/>
        </p:nvSpPr>
        <p:spPr>
          <a:xfrm rot="5400000">
            <a:off x="3564000" y="2951640"/>
            <a:ext cx="1944000" cy="4896360"/>
          </a:xfrm>
          <a:prstGeom prst="trapezoid">
            <a:avLst>
              <a:gd name="adj" fmla="val 25000"/>
            </a:avLst>
          </a:prstGeom>
          <a:solidFill>
            <a:srgbClr val="32942a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108000" y="193320"/>
            <a:ext cx="9079560" cy="7963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163080" y="1441440"/>
            <a:ext cx="8969400" cy="5580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7" name="Ex1_fig15.pdf" descr=""/>
          <p:cNvPicPr/>
          <p:nvPr/>
        </p:nvPicPr>
        <p:blipFill>
          <a:blip r:embed="rId1"/>
          <a:srcRect l="0" t="8306" r="402" b="3014"/>
          <a:stretch/>
        </p:blipFill>
        <p:spPr>
          <a:xfrm>
            <a:off x="0" y="1403280"/>
            <a:ext cx="8208720" cy="5393880"/>
          </a:xfrm>
          <a:prstGeom prst="rect">
            <a:avLst/>
          </a:prstGeom>
          <a:ln w="12600">
            <a:noFill/>
          </a:ln>
        </p:spPr>
      </p:pic>
      <p:sp>
        <p:nvSpPr>
          <p:cNvPr id="148" name="CustomShape 3"/>
          <p:cNvSpPr/>
          <p:nvPr/>
        </p:nvSpPr>
        <p:spPr>
          <a:xfrm>
            <a:off x="2160000" y="107280"/>
            <a:ext cx="4536000" cy="935640"/>
          </a:xfrm>
          <a:prstGeom prst="cube">
            <a:avLst>
              <a:gd name="adj" fmla="val 32054"/>
            </a:avLst>
          </a:prstGeom>
          <a:solidFill>
            <a:srgbClr val="32942a"/>
          </a:solidFill>
          <a:ln w="9360">
            <a:solidFill>
              <a:schemeClr val="tx1"/>
            </a:solidFill>
            <a:round/>
          </a:ln>
          <a:effectLst>
            <a:outerShdw algn="ctr" blurRad="63500" dir="2700000" dist="37674" rotWithShape="0">
              <a:schemeClr val="bg2">
                <a:alpha val="74998"/>
              </a:scheme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49" name="CustomShape 4"/>
          <p:cNvSpPr/>
          <p:nvPr/>
        </p:nvSpPr>
        <p:spPr>
          <a:xfrm>
            <a:off x="0" y="539640"/>
            <a:ext cx="1872000" cy="143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2942a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5"/>
          <p:cNvSpPr/>
          <p:nvPr/>
        </p:nvSpPr>
        <p:spPr>
          <a:xfrm>
            <a:off x="6627240" y="107280"/>
            <a:ext cx="577440" cy="48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h2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51" name="CustomShape 6"/>
          <p:cNvSpPr/>
          <p:nvPr/>
        </p:nvSpPr>
        <p:spPr>
          <a:xfrm>
            <a:off x="1658880" y="611640"/>
            <a:ext cx="577440" cy="48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h1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52" name="CustomShape 7"/>
          <p:cNvSpPr/>
          <p:nvPr/>
        </p:nvSpPr>
        <p:spPr>
          <a:xfrm rot="18075600">
            <a:off x="6468840" y="630720"/>
            <a:ext cx="635400" cy="48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w2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53" name="CustomShape 8"/>
          <p:cNvSpPr/>
          <p:nvPr/>
        </p:nvSpPr>
        <p:spPr>
          <a:xfrm rot="18075600">
            <a:off x="1572480" y="-16920"/>
            <a:ext cx="635400" cy="48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w1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54" name="CustomShape 9"/>
          <p:cNvSpPr/>
          <p:nvPr/>
        </p:nvSpPr>
        <p:spPr>
          <a:xfrm>
            <a:off x="4250160" y="1187640"/>
            <a:ext cx="23148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108000" y="193320"/>
            <a:ext cx="9079560" cy="7963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rm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Arial"/>
              </a:rPr>
              <a:t>Supermirror Coating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163080" y="1441440"/>
            <a:ext cx="8969400" cy="5580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7" name="Group 3"/>
          <p:cNvGrpSpPr/>
          <p:nvPr/>
        </p:nvGrpSpPr>
        <p:grpSpPr>
          <a:xfrm>
            <a:off x="863280" y="1475640"/>
            <a:ext cx="2381040" cy="2381040"/>
            <a:chOff x="863280" y="1475640"/>
            <a:chExt cx="2381040" cy="2381040"/>
          </a:xfrm>
        </p:grpSpPr>
        <p:pic>
          <p:nvPicPr>
            <p:cNvPr id="158" name="Picture 9" descr=""/>
            <p:cNvPicPr/>
            <p:nvPr/>
          </p:nvPicPr>
          <p:blipFill>
            <a:blip r:embed="rId1"/>
            <a:stretch/>
          </p:blipFill>
          <p:spPr>
            <a:xfrm>
              <a:off x="863280" y="1475640"/>
              <a:ext cx="2381040" cy="2381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9" name="Line 4"/>
            <p:cNvSpPr/>
            <p:nvPr/>
          </p:nvSpPr>
          <p:spPr>
            <a:xfrm>
              <a:off x="2216520" y="2660400"/>
              <a:ext cx="360" cy="43668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0" name="CustomShape 5"/>
            <p:cNvSpPr/>
            <p:nvPr/>
          </p:nvSpPr>
          <p:spPr>
            <a:xfrm>
              <a:off x="2165040" y="2723040"/>
              <a:ext cx="307440" cy="3452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93000"/>
                </a:lnSpc>
              </a:pPr>
              <a:r>
                <a:rPr b="0" lang="en-GB" sz="180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d</a:t>
              </a:r>
              <a:endParaRPr b="0" lang="en-GB" sz="1800" spc="-1" strike="noStrike">
                <a:latin typeface="Arial"/>
              </a:endParaRPr>
            </a:p>
          </p:txBody>
        </p:sp>
      </p:grpSp>
      <p:pic>
        <p:nvPicPr>
          <p:cNvPr id="161" name="Picture 2" descr=""/>
          <p:cNvPicPr/>
          <p:nvPr/>
        </p:nvPicPr>
        <p:blipFill>
          <a:blip r:embed="rId2"/>
          <a:stretch/>
        </p:blipFill>
        <p:spPr>
          <a:xfrm>
            <a:off x="2016000" y="3852000"/>
            <a:ext cx="1751400" cy="935640"/>
          </a:xfrm>
          <a:prstGeom prst="rect">
            <a:avLst/>
          </a:prstGeom>
          <a:ln>
            <a:noFill/>
          </a:ln>
        </p:spPr>
      </p:pic>
      <p:pic>
        <p:nvPicPr>
          <p:cNvPr id="162" name="Picture 2" descr=""/>
          <p:cNvPicPr/>
          <p:nvPr/>
        </p:nvPicPr>
        <p:blipFill>
          <a:blip r:embed="rId3"/>
          <a:stretch/>
        </p:blipFill>
        <p:spPr>
          <a:xfrm>
            <a:off x="720000" y="4188960"/>
            <a:ext cx="1223640" cy="526680"/>
          </a:xfrm>
          <a:prstGeom prst="rect">
            <a:avLst/>
          </a:prstGeom>
          <a:ln>
            <a:noFill/>
          </a:ln>
        </p:spPr>
      </p:pic>
      <p:pic>
        <p:nvPicPr>
          <p:cNvPr id="163" name="Picture 15" descr=""/>
          <p:cNvPicPr/>
          <p:nvPr/>
        </p:nvPicPr>
        <p:blipFill>
          <a:blip r:embed="rId4"/>
          <a:stretch/>
        </p:blipFill>
        <p:spPr>
          <a:xfrm>
            <a:off x="4608360" y="1619640"/>
            <a:ext cx="4104000" cy="719640"/>
          </a:xfrm>
          <a:prstGeom prst="rect">
            <a:avLst/>
          </a:prstGeom>
          <a:ln>
            <a:noFill/>
          </a:ln>
        </p:spPr>
      </p:pic>
      <p:grpSp>
        <p:nvGrpSpPr>
          <p:cNvPr id="164" name="Group 6"/>
          <p:cNvGrpSpPr/>
          <p:nvPr/>
        </p:nvGrpSpPr>
        <p:grpSpPr>
          <a:xfrm>
            <a:off x="4464360" y="2555640"/>
            <a:ext cx="3888000" cy="3456000"/>
            <a:chOff x="4464360" y="2555640"/>
            <a:chExt cx="3888000" cy="3456000"/>
          </a:xfrm>
        </p:grpSpPr>
        <p:pic>
          <p:nvPicPr>
            <p:cNvPr id="165" name="Picture 19" descr=""/>
            <p:cNvPicPr/>
            <p:nvPr/>
          </p:nvPicPr>
          <p:blipFill>
            <a:blip r:embed="rId5"/>
            <a:stretch/>
          </p:blipFill>
          <p:spPr>
            <a:xfrm>
              <a:off x="4519080" y="2555640"/>
              <a:ext cx="3833280" cy="3456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6" name="CustomShape 7"/>
            <p:cNvSpPr/>
            <p:nvPr/>
          </p:nvSpPr>
          <p:spPr>
            <a:xfrm>
              <a:off x="4645440" y="3063240"/>
              <a:ext cx="344160" cy="344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93000"/>
                </a:lnSpc>
              </a:pPr>
              <a:r>
                <a:rPr b="0" lang="en-GB" sz="180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R</a:t>
              </a:r>
              <a:endParaRPr b="0" lang="en-GB" sz="1800" spc="-1" strike="noStrike">
                <a:latin typeface="Arial"/>
              </a:endParaRPr>
            </a:p>
          </p:txBody>
        </p:sp>
        <p:pic>
          <p:nvPicPr>
            <p:cNvPr id="167" name="Picture 21" descr=""/>
            <p:cNvPicPr/>
            <p:nvPr/>
          </p:nvPicPr>
          <p:blipFill>
            <a:blip r:embed="rId6"/>
            <a:stretch/>
          </p:blipFill>
          <p:spPr>
            <a:xfrm>
              <a:off x="4464360" y="3033360"/>
              <a:ext cx="386640" cy="346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8" name="Picture 22" descr=""/>
            <p:cNvPicPr/>
            <p:nvPr/>
          </p:nvPicPr>
          <p:blipFill>
            <a:blip r:embed="rId7"/>
            <a:stretch/>
          </p:blipFill>
          <p:spPr>
            <a:xfrm>
              <a:off x="6097680" y="2873520"/>
              <a:ext cx="454320" cy="189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24" descr=""/>
            <p:cNvPicPr/>
            <p:nvPr/>
          </p:nvPicPr>
          <p:blipFill>
            <a:blip r:embed="rId8"/>
            <a:stretch/>
          </p:blipFill>
          <p:spPr>
            <a:xfrm>
              <a:off x="7022160" y="3893040"/>
              <a:ext cx="977040" cy="8611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0" name="CustomShape 8"/>
            <p:cNvSpPr/>
            <p:nvPr/>
          </p:nvSpPr>
          <p:spPr>
            <a:xfrm>
              <a:off x="5397120" y="3697560"/>
              <a:ext cx="109440" cy="253440"/>
            </a:xfrm>
            <a:prstGeom prst="rect">
              <a:avLst/>
            </a:prstGeom>
            <a:solidFill>
              <a:schemeClr val="bg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" name="CustomShape 9"/>
            <p:cNvSpPr/>
            <p:nvPr/>
          </p:nvSpPr>
          <p:spPr>
            <a:xfrm>
              <a:off x="5835960" y="3380400"/>
              <a:ext cx="109440" cy="253440"/>
            </a:xfrm>
            <a:prstGeom prst="rect">
              <a:avLst/>
            </a:prstGeom>
            <a:solidFill>
              <a:schemeClr val="bg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" name="CustomShape 10"/>
            <p:cNvSpPr/>
            <p:nvPr/>
          </p:nvSpPr>
          <p:spPr>
            <a:xfrm>
              <a:off x="6274800" y="3697560"/>
              <a:ext cx="109440" cy="253440"/>
            </a:xfrm>
            <a:prstGeom prst="rect">
              <a:avLst/>
            </a:prstGeom>
            <a:solidFill>
              <a:schemeClr val="bg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" name="CustomShape 11"/>
            <p:cNvSpPr/>
            <p:nvPr/>
          </p:nvSpPr>
          <p:spPr>
            <a:xfrm>
              <a:off x="6823440" y="3380400"/>
              <a:ext cx="109440" cy="253440"/>
            </a:xfrm>
            <a:prstGeom prst="rect">
              <a:avLst/>
            </a:prstGeom>
            <a:solidFill>
              <a:schemeClr val="bg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" name="CustomShape 12"/>
            <p:cNvSpPr/>
            <p:nvPr/>
          </p:nvSpPr>
          <p:spPr>
            <a:xfrm>
              <a:off x="4903200" y="5600160"/>
              <a:ext cx="2797920" cy="380160"/>
            </a:xfrm>
            <a:prstGeom prst="rect">
              <a:avLst/>
            </a:prstGeom>
            <a:solidFill>
              <a:schemeClr val="bg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5" name="CustomShape 13"/>
            <p:cNvSpPr/>
            <p:nvPr/>
          </p:nvSpPr>
          <p:spPr>
            <a:xfrm>
              <a:off x="4574160" y="3443760"/>
              <a:ext cx="273960" cy="1648800"/>
            </a:xfrm>
            <a:prstGeom prst="rect">
              <a:avLst/>
            </a:prstGeom>
            <a:solidFill>
              <a:schemeClr val="bg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76" name="Picture 23" descr=""/>
            <p:cNvPicPr/>
            <p:nvPr/>
          </p:nvPicPr>
          <p:blipFill>
            <a:blip r:embed="rId9"/>
            <a:stretch/>
          </p:blipFill>
          <p:spPr>
            <a:xfrm>
              <a:off x="6768720" y="5536800"/>
              <a:ext cx="299520" cy="18972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77" name="Picture 31" descr=""/>
          <p:cNvPicPr/>
          <p:nvPr/>
        </p:nvPicPr>
        <p:blipFill>
          <a:blip r:embed="rId10"/>
          <a:stretch/>
        </p:blipFill>
        <p:spPr>
          <a:xfrm>
            <a:off x="864000" y="5220000"/>
            <a:ext cx="2463480" cy="1028520"/>
          </a:xfrm>
          <a:prstGeom prst="rect">
            <a:avLst/>
          </a:prstGeom>
          <a:ln>
            <a:noFill/>
          </a:ln>
        </p:spPr>
      </p:pic>
      <p:pic>
        <p:nvPicPr>
          <p:cNvPr id="178" name="Picture 33" descr=""/>
          <p:cNvPicPr/>
          <p:nvPr/>
        </p:nvPicPr>
        <p:blipFill>
          <a:blip r:embed="rId11"/>
          <a:stretch/>
        </p:blipFill>
        <p:spPr>
          <a:xfrm>
            <a:off x="8280720" y="5436000"/>
            <a:ext cx="329760" cy="418680"/>
          </a:xfrm>
          <a:prstGeom prst="rect">
            <a:avLst/>
          </a:prstGeom>
          <a:ln>
            <a:noFill/>
          </a:ln>
        </p:spPr>
      </p:pic>
      <p:pic>
        <p:nvPicPr>
          <p:cNvPr id="179" name="Picture 2" descr=""/>
          <p:cNvPicPr/>
          <p:nvPr/>
        </p:nvPicPr>
        <p:blipFill>
          <a:blip r:embed="rId12"/>
          <a:stretch/>
        </p:blipFill>
        <p:spPr>
          <a:xfrm>
            <a:off x="5832360" y="5724000"/>
            <a:ext cx="507600" cy="418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108000" y="193320"/>
            <a:ext cx="9079560" cy="7963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163080" y="1441440"/>
            <a:ext cx="8969400" cy="5580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Ex1_fig15.pdf" descr=""/>
          <p:cNvPicPr/>
          <p:nvPr/>
        </p:nvPicPr>
        <p:blipFill>
          <a:blip r:embed="rId1"/>
          <a:srcRect l="0" t="8306" r="402" b="3014"/>
          <a:stretch/>
        </p:blipFill>
        <p:spPr>
          <a:xfrm>
            <a:off x="0" y="1403280"/>
            <a:ext cx="8208720" cy="5393880"/>
          </a:xfrm>
          <a:prstGeom prst="rect">
            <a:avLst/>
          </a:prstGeom>
          <a:ln w="12600">
            <a:noFill/>
          </a:ln>
        </p:spPr>
      </p:pic>
      <p:sp>
        <p:nvSpPr>
          <p:cNvPr id="183" name="CustomShape 3"/>
          <p:cNvSpPr/>
          <p:nvPr/>
        </p:nvSpPr>
        <p:spPr>
          <a:xfrm>
            <a:off x="2160000" y="107280"/>
            <a:ext cx="4536000" cy="935640"/>
          </a:xfrm>
          <a:prstGeom prst="cube">
            <a:avLst>
              <a:gd name="adj" fmla="val 32054"/>
            </a:avLst>
          </a:prstGeom>
          <a:solidFill>
            <a:srgbClr val="32942a"/>
          </a:solidFill>
          <a:ln w="9360">
            <a:solidFill>
              <a:schemeClr val="tx1"/>
            </a:solidFill>
            <a:round/>
          </a:ln>
          <a:effectLst>
            <a:outerShdw algn="ctr" blurRad="63500" dir="2700000" dist="37674" rotWithShape="0">
              <a:schemeClr val="bg2">
                <a:alpha val="74998"/>
              </a:scheme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84" name="CustomShape 4"/>
          <p:cNvSpPr/>
          <p:nvPr/>
        </p:nvSpPr>
        <p:spPr>
          <a:xfrm>
            <a:off x="0" y="539640"/>
            <a:ext cx="1872000" cy="143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2942a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5"/>
          <p:cNvSpPr/>
          <p:nvPr/>
        </p:nvSpPr>
        <p:spPr>
          <a:xfrm>
            <a:off x="6627240" y="107280"/>
            <a:ext cx="577440" cy="48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h2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86" name="CustomShape 6"/>
          <p:cNvSpPr/>
          <p:nvPr/>
        </p:nvSpPr>
        <p:spPr>
          <a:xfrm>
            <a:off x="1658880" y="611640"/>
            <a:ext cx="577440" cy="48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h1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87" name="CustomShape 7"/>
          <p:cNvSpPr/>
          <p:nvPr/>
        </p:nvSpPr>
        <p:spPr>
          <a:xfrm rot="18075600">
            <a:off x="6468840" y="630720"/>
            <a:ext cx="635400" cy="48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w2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88" name="CustomShape 8"/>
          <p:cNvSpPr/>
          <p:nvPr/>
        </p:nvSpPr>
        <p:spPr>
          <a:xfrm rot="18075600">
            <a:off x="1572480" y="-16920"/>
            <a:ext cx="635400" cy="48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w1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89" name="CustomShape 9"/>
          <p:cNvSpPr/>
          <p:nvPr/>
        </p:nvSpPr>
        <p:spPr>
          <a:xfrm>
            <a:off x="4250160" y="1187640"/>
            <a:ext cx="23148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3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90" name="CustomShape 10"/>
          <p:cNvSpPr/>
          <p:nvPr/>
        </p:nvSpPr>
        <p:spPr>
          <a:xfrm>
            <a:off x="359640" y="2411640"/>
            <a:ext cx="1151640" cy="43164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11"/>
          <p:cNvSpPr/>
          <p:nvPr/>
        </p:nvSpPr>
        <p:spPr>
          <a:xfrm>
            <a:off x="287640" y="4788000"/>
            <a:ext cx="1151640" cy="208800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108000" y="193320"/>
            <a:ext cx="9079560" cy="7963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Arial"/>
              </a:rPr>
              <a:t>   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TextShape 2"/>
          <p:cNvSpPr txBox="1"/>
          <p:nvPr/>
        </p:nvSpPr>
        <p:spPr>
          <a:xfrm>
            <a:off x="163080" y="1441440"/>
            <a:ext cx="8969400" cy="5580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Helvetica Neue"/>
              <a:buChar char="l"/>
            </a:pPr>
            <a:r>
              <a:rPr b="0" i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Wanna try?</a:t>
            </a:r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575640" y="6084000"/>
            <a:ext cx="9079560" cy="7963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i="1" lang="en-US" sz="4400" spc="-1" strike="noStrike">
                <a:solidFill>
                  <a:srgbClr val="000000"/>
                </a:solidFill>
                <a:latin typeface="Arial"/>
                <a:ea typeface="Arial"/>
              </a:rPr>
              <a:t>Ex_3_1_ballistic.instr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163080" y="1441440"/>
            <a:ext cx="8969400" cy="5580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pPr marL="285840" indent="-285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Study the instrumentfile, notice use of the DECLARE and INITIALIZE sections</a:t>
            </a:r>
            <a:endParaRPr b="0" i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Notice the use of Source_gen to describe the PSI cold source</a:t>
            </a:r>
            <a:endParaRPr b="0" i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Notice the input parameter sa_pos, to vary the guide – sample position distance.</a:t>
            </a:r>
            <a:endParaRPr b="0" i="1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i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b="1" i="1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Insert a 30 m long guide at  3.5 meters from a1. Straight guide with a with of 5 cm an d height 15 cm. </a:t>
            </a:r>
            <a:endParaRPr b="0" i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b="1" i="1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Use R0=R0, Qc=Qc, alpha = alpha, m = M, W =W</a:t>
            </a:r>
            <a:endParaRPr b="0" i="1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Simulate</a:t>
            </a:r>
            <a:endParaRPr b="0" i="1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359640" y="179280"/>
            <a:ext cx="9079560" cy="796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>
              <a:lnSpc>
                <a:spcPct val="90000"/>
              </a:lnSpc>
            </a:pPr>
            <a:r>
              <a:rPr b="1" i="1" lang="en-GB" sz="4400" spc="-1" strike="noStrike">
                <a:solidFill>
                  <a:srgbClr val="000000"/>
                </a:solidFill>
                <a:latin typeface="Arial"/>
                <a:ea typeface="Arial"/>
              </a:rPr>
              <a:t>A simple, straight guide</a:t>
            </a:r>
            <a:endParaRPr b="0" lang="en-GB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108000" y="193320"/>
            <a:ext cx="9079560" cy="7963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163080" y="1441440"/>
            <a:ext cx="8969400" cy="5580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Helvetica Neue"/>
              <a:buChar char="l"/>
            </a:pPr>
            <a:r>
              <a:rPr b="0" i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GUIDE DESIGN</a:t>
            </a:r>
            <a:endParaRPr b="0" i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2030400" y="2348280"/>
            <a:ext cx="5163840" cy="12978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381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0" name="CustomShape 4"/>
          <p:cNvSpPr/>
          <p:nvPr/>
        </p:nvSpPr>
        <p:spPr>
          <a:xfrm>
            <a:off x="7632720" y="2339640"/>
            <a:ext cx="231480" cy="13838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round/>
          </a:ln>
          <a:effectLst>
            <a:outerShdw blurRad="381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1" name="CustomShape 5"/>
          <p:cNvSpPr/>
          <p:nvPr/>
        </p:nvSpPr>
        <p:spPr>
          <a:xfrm>
            <a:off x="7848720" y="3646440"/>
            <a:ext cx="583920" cy="469800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tx1"/>
            </a:solidFill>
            <a:round/>
          </a:ln>
          <a:effectLst>
            <a:outerShdw blurRad="38100" dir="5400000" dist="23040" rotWithShape="0">
              <a:srgbClr val="000000">
                <a:alpha val="3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2" name="CustomShape 6"/>
          <p:cNvSpPr/>
          <p:nvPr/>
        </p:nvSpPr>
        <p:spPr>
          <a:xfrm>
            <a:off x="329040" y="4366800"/>
            <a:ext cx="925200" cy="35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0800" rIns="100800" tIns="50400" bIns="50400">
            <a:spAutoFit/>
          </a:bodyPr>
          <a:p>
            <a:pPr>
              <a:lnSpc>
                <a:spcPct val="93000"/>
              </a:lnSpc>
            </a:pPr>
            <a:r>
              <a:rPr b="0" lang="en-GB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Source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03" name="CustomShape 7"/>
          <p:cNvSpPr/>
          <p:nvPr/>
        </p:nvSpPr>
        <p:spPr>
          <a:xfrm>
            <a:off x="3462120" y="4366800"/>
            <a:ext cx="810720" cy="61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0800" rIns="100800" tIns="50400" bIns="50400">
            <a:spAutoFit/>
          </a:bodyPr>
          <a:p>
            <a:pPr>
              <a:lnSpc>
                <a:spcPct val="93000"/>
              </a:lnSpc>
            </a:pPr>
            <a:r>
              <a:rPr b="0" lang="en-GB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Guide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204" name="CustomShape 8"/>
          <p:cNvSpPr/>
          <p:nvPr/>
        </p:nvSpPr>
        <p:spPr>
          <a:xfrm>
            <a:off x="-16560" y="2195640"/>
            <a:ext cx="1973520" cy="1826640"/>
          </a:xfrm>
          <a:prstGeom prst="irregularSeal1">
            <a:avLst/>
          </a:prstGeom>
          <a:solidFill>
            <a:srgbClr val="ffff00"/>
          </a:solidFill>
          <a:ln>
            <a:noFill/>
          </a:ln>
          <a:effectLst>
            <a:outerShdw blurRad="381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ORNL_2018</Template>
  <TotalTime>36922</TotalTime>
  <Application>LibreOffice/6.1.5.2$Linux_X86_64 LibreOffice_project/10$Build-2</Application>
  <Words>710</Words>
  <Paragraphs>142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/>
  <dc:description/>
  <dc:language>en-GB</dc:language>
  <cp:lastModifiedBy/>
  <cp:lastPrinted>1601-01-01T00:00:00Z</cp:lastPrinted>
  <dcterms:modified xsi:type="dcterms:W3CDTF">2019-02-21T12:04:40Z</dcterms:modified>
  <cp:revision>169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16.0016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Custom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27</vt:i4>
  </property>
</Properties>
</file>