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9" r:id="rId4"/>
    <p:sldId id="257" r:id="rId5"/>
    <p:sldId id="259" r:id="rId6"/>
    <p:sldId id="264" r:id="rId7"/>
    <p:sldId id="266" r:id="rId8"/>
    <p:sldId id="263" r:id="rId9"/>
    <p:sldId id="271" r:id="rId10"/>
    <p:sldId id="272" r:id="rId11"/>
    <p:sldId id="262" r:id="rId12"/>
    <p:sldId id="273" r:id="rId13"/>
    <p:sldId id="261" r:id="rId14"/>
    <p:sldId id="270" r:id="rId15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3E"/>
    <a:srgbClr val="8C7021"/>
    <a:srgbClr val="65A755"/>
    <a:srgbClr val="C1DCC1"/>
    <a:srgbClr val="006901"/>
    <a:srgbClr val="567DA4"/>
    <a:srgbClr val="0D1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04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82880" y="428508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7746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828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Pictur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040" y="1371600"/>
            <a:ext cx="6994440" cy="557784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040" y="1371600"/>
            <a:ext cx="6994440" cy="557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82880" y="1371600"/>
            <a:ext cx="8961120" cy="557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8000" y="193320"/>
            <a:ext cx="9071280" cy="369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828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557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774680" y="428508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74680" y="1371600"/>
            <a:ext cx="43729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82880" y="4285080"/>
            <a:ext cx="8961120" cy="2660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000" y="193320"/>
            <a:ext cx="9071280" cy="795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8961120" cy="55778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588960" y="302040"/>
            <a:ext cx="9071280" cy="126180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588960" y="1769760"/>
            <a:ext cx="9071280" cy="4384080"/>
          </a:xfrm>
          <a:prstGeom prst="rect">
            <a:avLst/>
          </a:prstGeom>
          <a:noFill/>
          <a:ln>
            <a:noFill/>
          </a:ln>
        </p:spPr>
      </p:sp>
      <p:pic>
        <p:nvPicPr>
          <p:cNvPr id="4" name="Picture 3"/>
          <p:cNvPicPr/>
          <p:nvPr/>
        </p:nvPicPr>
        <p:blipFill>
          <a:blip r:embed="rId14"/>
          <a:stretch>
            <a:fillRect/>
          </a:stretch>
        </p:blipFill>
        <p:spPr>
          <a:xfrm>
            <a:off x="9228960" y="36720"/>
            <a:ext cx="935640" cy="744084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68400" y="7313040"/>
            <a:ext cx="7314840" cy="24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 err="1">
                <a:latin typeface="Arial"/>
              </a:rPr>
              <a:t>Bariloche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 err="1">
                <a:latin typeface="Arial"/>
              </a:rPr>
              <a:t>McStas</a:t>
            </a:r>
            <a:r>
              <a:rPr lang="en-US" sz="1200" dirty="0">
                <a:latin typeface="Arial"/>
              </a:rPr>
              <a:t> school Feb 2016 – </a:t>
            </a:r>
            <a:r>
              <a:rPr lang="en-US" sz="1200" dirty="0" smtClean="0">
                <a:latin typeface="Arial"/>
              </a:rPr>
              <a:t>C KLAUSER</a:t>
            </a:r>
            <a:r>
              <a:rPr lang="en-US" sz="1200" smtClean="0">
                <a:latin typeface="Arial"/>
              </a:rPr>
              <a:t>– SANS </a:t>
            </a:r>
            <a:r>
              <a:rPr lang="en-US" sz="1200" dirty="0">
                <a:latin typeface="Arial"/>
              </a:rPr>
              <a:t>- </a:t>
            </a:r>
            <a:fld id="{F622905F-0F67-49C8-9B44-F9C56EAC50B6}" type="slidenum">
              <a:rPr lang="en-US" sz="1200">
                <a:latin typeface="Arial"/>
              </a:rPr>
              <a:t>‹#›</a:t>
            </a:fld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15"/>
          <a:stretch>
            <a:fillRect/>
          </a:stretch>
        </p:blipFill>
        <p:spPr>
          <a:xfrm>
            <a:off x="7308720" y="7028280"/>
            <a:ext cx="606240" cy="529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6"/>
          <a:stretch>
            <a:fillRect/>
          </a:stretch>
        </p:blipFill>
        <p:spPr>
          <a:xfrm>
            <a:off x="7914960" y="7027200"/>
            <a:ext cx="1314000" cy="5331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7"/>
          <a:stretch>
            <a:fillRect/>
          </a:stretch>
        </p:blipFill>
        <p:spPr>
          <a:xfrm>
            <a:off x="6760080" y="701172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9" name="Line 6"/>
          <p:cNvSpPr/>
          <p:nvPr/>
        </p:nvSpPr>
        <p:spPr>
          <a:xfrm>
            <a:off x="186480" y="1127880"/>
            <a:ext cx="8869680" cy="0"/>
          </a:xfrm>
          <a:prstGeom prst="line">
            <a:avLst/>
          </a:prstGeom>
          <a:ln w="54720">
            <a:solidFill>
              <a:srgbClr val="6666FF"/>
            </a:solidFill>
            <a:round/>
            <a:tailEnd type="triangle" w="med" len="med"/>
          </a:ln>
        </p:spPr>
      </p:sp>
      <p:pic>
        <p:nvPicPr>
          <p:cNvPr id="10" name="Picture 9"/>
          <p:cNvPicPr/>
          <p:nvPr/>
        </p:nvPicPr>
        <p:blipFill>
          <a:blip r:embed="rId18"/>
          <a:stretch>
            <a:fillRect/>
          </a:stretch>
        </p:blipFill>
        <p:spPr>
          <a:xfrm>
            <a:off x="6400800" y="7027200"/>
            <a:ext cx="319680" cy="4708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r.nist.gov/resources/activation/" TargetMode="External"/><Relationship Id="rId4" Type="http://schemas.openxmlformats.org/officeDocument/2006/relationships/hyperlink" Target="http://sld-calculator.appspot.com/" TargetMode="External"/><Relationship Id="rId5" Type="http://schemas.openxmlformats.org/officeDocument/2006/relationships/hyperlink" Target="http://smallangl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ill.eu/instruments-support/instruments-groups/groups/lss/more/world-directory-of-sans-instruments/%23c64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MC_Stas_2016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09" y="-204969"/>
            <a:ext cx="10080625" cy="2732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83794"/>
            <a:ext cx="9293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9.5  Small Angle Neutron Scattering </a:t>
            </a:r>
            <a:endParaRPr lang="en-US" sz="4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097" y="3385617"/>
            <a:ext cx="4804872" cy="341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Revisit Monitors: </a:t>
            </a:r>
            <a:r>
              <a:rPr lang="en-US" sz="3200" dirty="0" err="1" smtClean="0"/>
              <a:t>PSD_monitor_rad.comp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82880" y="1371600"/>
            <a:ext cx="9206924" cy="55778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COMPONENT </a:t>
            </a:r>
            <a:r>
              <a:rPr lang="en-US" dirty="0" err="1"/>
              <a:t>M</a:t>
            </a:r>
            <a:r>
              <a:rPr lang="en-US" dirty="0" err="1" smtClean="0"/>
              <a:t>y_monitor</a:t>
            </a:r>
            <a:r>
              <a:rPr lang="en-US" dirty="0" smtClean="0"/>
              <a:t> = </a:t>
            </a:r>
            <a:r>
              <a:rPr lang="en-US" dirty="0" err="1" smtClean="0"/>
              <a:t>PSD_monitor_rad</a:t>
            </a:r>
            <a:r>
              <a:rPr lang="en-US" dirty="0" smtClean="0"/>
              <a:t>(</a:t>
            </a:r>
          </a:p>
          <a:p>
            <a:r>
              <a:rPr lang="en-US" dirty="0" smtClean="0"/>
              <a:t>					  nr=124, filename=“</a:t>
            </a:r>
            <a:r>
              <a:rPr lang="en-US" dirty="0" err="1" smtClean="0"/>
              <a:t>detector_image.dat</a:t>
            </a:r>
            <a:r>
              <a:rPr lang="en-US" dirty="0" smtClean="0"/>
              <a:t>”, </a:t>
            </a:r>
          </a:p>
          <a:p>
            <a:r>
              <a:rPr lang="en-US" dirty="0"/>
              <a:t>	</a:t>
            </a:r>
            <a:r>
              <a:rPr lang="en-US" dirty="0" smtClean="0"/>
              <a:t>				    </a:t>
            </a:r>
            <a:r>
              <a:rPr lang="en-US" dirty="0" err="1" smtClean="0"/>
              <a:t>filename_av</a:t>
            </a:r>
            <a:r>
              <a:rPr lang="en-US" dirty="0" smtClean="0"/>
              <a:t>=“</a:t>
            </a:r>
            <a:r>
              <a:rPr lang="en-US" dirty="0" err="1" smtClean="0"/>
              <a:t>radial_averag.dat</a:t>
            </a:r>
            <a:r>
              <a:rPr lang="en-US" dirty="0" smtClean="0"/>
              <a:t>”, max=1)</a:t>
            </a:r>
          </a:p>
          <a:p>
            <a:r>
              <a:rPr lang="en-US" dirty="0" smtClean="0"/>
              <a:t>AT (0, 0, 12) RELATIVE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38849"/>
            <a:ext cx="78994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77" y="4750355"/>
            <a:ext cx="3584366" cy="25463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52362" y="6308891"/>
            <a:ext cx="0" cy="885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00" y="4520383"/>
            <a:ext cx="3261544" cy="3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08000" y="193320"/>
            <a:ext cx="9071280" cy="796320"/>
          </a:xfrm>
        </p:spPr>
        <p:txBody>
          <a:bodyPr/>
          <a:lstStyle/>
          <a:p>
            <a:pPr algn="ctr"/>
            <a:r>
              <a:rPr lang="en-US" sz="3200" dirty="0" smtClean="0"/>
              <a:t>SANS Q MONITOR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7" y="1494842"/>
            <a:ext cx="3584366" cy="25463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7788" y="1513953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I(r) and I(q) profiles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140555" y="2289776"/>
            <a:ext cx="50387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Input Parameters</a:t>
            </a:r>
          </a:p>
          <a:p>
            <a:endParaRPr lang="en-US" dirty="0"/>
          </a:p>
          <a:p>
            <a:r>
              <a:rPr lang="en-US" dirty="0" err="1" smtClean="0"/>
              <a:t>RadiusDetector</a:t>
            </a:r>
            <a:r>
              <a:rPr lang="en-US" dirty="0" smtClean="0"/>
              <a:t> 		[m]</a:t>
            </a:r>
          </a:p>
          <a:p>
            <a:r>
              <a:rPr lang="en-US" dirty="0" err="1" smtClean="0"/>
              <a:t>DistanceFromSample</a:t>
            </a:r>
            <a:r>
              <a:rPr lang="en-US" dirty="0" smtClean="0"/>
              <a:t> 	[m]</a:t>
            </a:r>
          </a:p>
          <a:p>
            <a:r>
              <a:rPr lang="en-US" dirty="0" err="1" smtClean="0"/>
              <a:t>NumberOfBins</a:t>
            </a:r>
            <a:endParaRPr lang="en-US" dirty="0" smtClean="0"/>
          </a:p>
          <a:p>
            <a:r>
              <a:rPr lang="en-US" dirty="0" err="1" smtClean="0"/>
              <a:t>LambdaMin</a:t>
            </a:r>
            <a:r>
              <a:rPr lang="en-US" dirty="0" smtClean="0"/>
              <a:t>			[AA]</a:t>
            </a:r>
          </a:p>
          <a:p>
            <a:endParaRPr lang="en-US" dirty="0"/>
          </a:p>
          <a:p>
            <a:r>
              <a:rPr lang="en-US" dirty="0" err="1" smtClean="0"/>
              <a:t>Rfilename</a:t>
            </a:r>
            <a:r>
              <a:rPr lang="en-US" dirty="0" smtClean="0"/>
              <a:t>			string</a:t>
            </a:r>
          </a:p>
          <a:p>
            <a:r>
              <a:rPr lang="en-US" dirty="0" err="1" smtClean="0"/>
              <a:t>qFilename</a:t>
            </a:r>
            <a:r>
              <a:rPr lang="en-US" dirty="0" smtClean="0"/>
              <a:t>			string</a:t>
            </a:r>
          </a:p>
          <a:p>
            <a:r>
              <a:rPr lang="en-US" dirty="0" err="1" smtClean="0"/>
              <a:t>Restore_neutron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2362" y="3053378"/>
            <a:ext cx="0" cy="885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4" y="4280259"/>
            <a:ext cx="3164945" cy="27886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91004" y="4849482"/>
            <a:ext cx="66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I(q)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1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EXERCICE 9.5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20808366">
            <a:off x="4341105" y="5969432"/>
            <a:ext cx="5010159" cy="923330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Curious? Lost?  Need help?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Try $ </a:t>
            </a:r>
            <a:r>
              <a:rPr lang="en-US" dirty="0" err="1">
                <a:solidFill>
                  <a:srgbClr val="000000"/>
                </a:solidFill>
              </a:rPr>
              <a:t>mcdoc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smtClean="0">
                <a:solidFill>
                  <a:srgbClr val="000000"/>
                </a:solidFill>
              </a:rPr>
              <a:t>visit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05955"/>
            <a:ext cx="9001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Open the file </a:t>
            </a:r>
            <a:r>
              <a:rPr lang="en-US" sz="2000" dirty="0" smtClean="0"/>
              <a:t>Ex_9_5_SANS.instr </a:t>
            </a:r>
            <a:r>
              <a:rPr lang="en-US" sz="2000" dirty="0"/>
              <a:t>given to you.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Study the file. Notice the two instrument parameters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Insert a </a:t>
            </a:r>
            <a:r>
              <a:rPr lang="en-US" sz="2000" dirty="0" err="1" smtClean="0"/>
              <a:t>Sans_spheres_sample</a:t>
            </a:r>
            <a:endParaRPr lang="en-US" sz="20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(R = 100, Phi = 1e-3, </a:t>
            </a:r>
            <a:r>
              <a:rPr lang="en-US" sz="2000" dirty="0" err="1"/>
              <a:t>Delta_rho</a:t>
            </a:r>
            <a:r>
              <a:rPr lang="en-US" sz="2000" dirty="0"/>
              <a:t> = 0.6, </a:t>
            </a:r>
            <a:r>
              <a:rPr lang="en-US" sz="2000" dirty="0" err="1"/>
              <a:t>sigma_abs</a:t>
            </a:r>
            <a:r>
              <a:rPr lang="en-US" sz="2000" dirty="0"/>
              <a:t> = 0, 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xwidth</a:t>
            </a:r>
            <a:r>
              <a:rPr lang="en-US" sz="2000" dirty="0"/>
              <a:t>=0.01, </a:t>
            </a:r>
            <a:r>
              <a:rPr lang="en-US" sz="2000" dirty="0" err="1"/>
              <a:t>yheight</a:t>
            </a:r>
            <a:r>
              <a:rPr lang="en-US" sz="2000" dirty="0"/>
              <a:t>=0.01, </a:t>
            </a:r>
            <a:r>
              <a:rPr lang="en-US" sz="2000" dirty="0" err="1"/>
              <a:t>zdepth</a:t>
            </a:r>
            <a:r>
              <a:rPr lang="en-US" sz="2000" dirty="0"/>
              <a:t>=0.01, </a:t>
            </a:r>
            <a:r>
              <a:rPr lang="en-US" sz="2000" dirty="0" err="1"/>
              <a:t>focus_r</a:t>
            </a:r>
            <a:r>
              <a:rPr lang="en-US" sz="2000" dirty="0" smtClean="0"/>
              <a:t>=?, </a:t>
            </a:r>
            <a:r>
              <a:rPr lang="en-US" sz="2000" dirty="0" err="1"/>
              <a:t>target_z</a:t>
            </a:r>
            <a:r>
              <a:rPr lang="en-US" sz="2000" dirty="0" smtClean="0"/>
              <a:t>=?)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Insert </a:t>
            </a:r>
            <a:r>
              <a:rPr lang="en-US" sz="2000" dirty="0" smtClean="0"/>
              <a:t>a </a:t>
            </a:r>
            <a:r>
              <a:rPr lang="en-US" sz="2000" dirty="0" err="1" smtClean="0"/>
              <a:t>PSD_monitor_rad</a:t>
            </a:r>
            <a:r>
              <a:rPr lang="en-US" sz="2000" dirty="0" smtClean="0"/>
              <a:t> 0.0001m behind the </a:t>
            </a:r>
            <a:r>
              <a:rPr lang="en-US" sz="2000" dirty="0" err="1" smtClean="0"/>
              <a:t>beamstop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rmax</a:t>
            </a:r>
            <a:r>
              <a:rPr lang="en-US" sz="2000" dirty="0"/>
              <a:t>=0.2, nr=200, </a:t>
            </a:r>
            <a:r>
              <a:rPr lang="en-US" sz="2000" dirty="0" smtClean="0"/>
              <a:t>give filenames)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the instrument parameters to complete the components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Run a simulation with 1e7 neutrons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Plot the I</a:t>
            </a:r>
            <a:r>
              <a:rPr lang="en-US" sz="2000" dirty="0" smtClean="0"/>
              <a:t>(r) </a:t>
            </a:r>
            <a:r>
              <a:rPr lang="en-US" sz="2000" dirty="0"/>
              <a:t>curve.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Change the sample-detector distance. </a:t>
            </a:r>
            <a:endParaRPr lang="en-US" sz="2000" dirty="0" smtClean="0"/>
          </a:p>
          <a:p>
            <a:pPr lvl="1"/>
            <a:r>
              <a:rPr lang="en-US" sz="2000" dirty="0" smtClean="0"/>
              <a:t>What </a:t>
            </a:r>
            <a:r>
              <a:rPr lang="en-US" sz="2000" dirty="0" smtClean="0"/>
              <a:t>do you observe?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636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/>
          </p:nvPr>
        </p:nvSpPr>
        <p:spPr>
          <a:xfrm>
            <a:off x="182880" y="1673896"/>
            <a:ext cx="8372904" cy="4708982"/>
          </a:xfrm>
          <a:prstGeom prst="rect">
            <a:avLst/>
          </a:prstGeom>
          <a:solidFill>
            <a:srgbClr val="567DA4">
              <a:alpha val="27000"/>
            </a:srgbClr>
          </a:solidFill>
          <a:ln w="25400">
            <a:solidFill>
              <a:srgbClr val="567DA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 more information? </a:t>
            </a:r>
          </a:p>
          <a:p>
            <a:r>
              <a:rPr lang="en-US" dirty="0" smtClean="0"/>
              <a:t>Plan on doing a </a:t>
            </a:r>
            <a:r>
              <a:rPr lang="en-US" dirty="0"/>
              <a:t>SANS experiment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2"/>
              </a:rPr>
              <a:t>Visit the SANS world directory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Neutron scattering length densities</a:t>
            </a:r>
          </a:p>
          <a:p>
            <a:r>
              <a:rPr lang="en-US" dirty="0" smtClean="0">
                <a:hlinkClick r:id="rId3"/>
              </a:rPr>
              <a:t>https://www.ncnr.nist.gov/resources/activation/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http://sld-calculator.appspot.com/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Small angle scattering, various resources, animations and tutorials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http://smallangle.org/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41" y="2868994"/>
            <a:ext cx="3980780" cy="1533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WHAT IS SANS?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0" y="2384235"/>
            <a:ext cx="9071280" cy="272247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r>
              <a:rPr lang="en-US" sz="2400" b="1" dirty="0" smtClean="0"/>
              <a:t>S</a:t>
            </a:r>
            <a:r>
              <a:rPr lang="en-US" sz="2400" dirty="0" smtClean="0"/>
              <a:t>mall </a:t>
            </a:r>
            <a:r>
              <a:rPr lang="en-US" sz="2400" b="1" dirty="0" smtClean="0"/>
              <a:t>A</a:t>
            </a:r>
            <a:r>
              <a:rPr lang="en-US" sz="2400" dirty="0" smtClean="0"/>
              <a:t>ngle </a:t>
            </a:r>
            <a:r>
              <a:rPr lang="en-US" sz="2400" b="1" dirty="0" smtClean="0"/>
              <a:t>N</a:t>
            </a:r>
            <a:r>
              <a:rPr lang="en-US" sz="2400" dirty="0" smtClean="0"/>
              <a:t>eutron </a:t>
            </a:r>
            <a:r>
              <a:rPr lang="en-US" sz="2400" b="1" dirty="0" smtClean="0"/>
              <a:t>S</a:t>
            </a:r>
            <a:r>
              <a:rPr lang="en-US" sz="2400" dirty="0" smtClean="0"/>
              <a:t>cattering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Elastic Scattering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 angle -&gt; small q  -&gt; big r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Gain information on the molecular scale 10</a:t>
            </a:r>
            <a:r>
              <a:rPr lang="en-US" sz="2400" dirty="0" smtClean="0"/>
              <a:t>-100Å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Low signal to noise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Contrast </a:t>
            </a:r>
            <a:r>
              <a:rPr lang="en-US" sz="2400" dirty="0" smtClean="0"/>
              <a:t>method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Instrument requirements: good collimation, long flight distance after detector.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8000" y="6113007"/>
            <a:ext cx="8779555" cy="830997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Still not enough? </a:t>
            </a:r>
            <a:r>
              <a:rPr lang="en-US" sz="2400" dirty="0" err="1" smtClean="0"/>
              <a:t>Wanna</a:t>
            </a:r>
            <a:r>
              <a:rPr lang="en-US" sz="2400" dirty="0" smtClean="0"/>
              <a:t> learn more? </a:t>
            </a:r>
            <a:r>
              <a:rPr lang="en-US" sz="2400" dirty="0"/>
              <a:t>Check </a:t>
            </a:r>
            <a:r>
              <a:rPr lang="en-US" sz="2400" dirty="0" smtClean="0"/>
              <a:t>out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http://</a:t>
            </a:r>
            <a:r>
              <a:rPr lang="en-US" sz="2400" dirty="0" err="1"/>
              <a:t>smallangle.org</a:t>
            </a:r>
            <a:r>
              <a:rPr lang="en-US" sz="2400" dirty="0"/>
              <a:t>/content/Learning-About-SAS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08" y="1379461"/>
            <a:ext cx="1793947" cy="64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421" y="1206232"/>
            <a:ext cx="2227700" cy="15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18" y="193320"/>
            <a:ext cx="9071280" cy="796320"/>
          </a:xfrm>
        </p:spPr>
        <p:txBody>
          <a:bodyPr/>
          <a:lstStyle/>
          <a:p>
            <a:pPr algn="ctr"/>
            <a:r>
              <a:rPr lang="en-US" sz="3200" dirty="0" smtClean="0"/>
              <a:t>SANS Sample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484777"/>
            <a:ext cx="4227853" cy="36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40" y="3690046"/>
            <a:ext cx="3576115" cy="137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536" y="1308591"/>
            <a:ext cx="74045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SANS method can be used for many samples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Specific sample: Molecule + Liquid (buffer solution)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Isotropic scattering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540" y="35774"/>
            <a:ext cx="10080625" cy="7559675"/>
            <a:chOff x="2048410" y="2301836"/>
            <a:chExt cx="5949164" cy="3346405"/>
          </a:xfrm>
        </p:grpSpPr>
        <p:pic>
          <p:nvPicPr>
            <p:cNvPr id="8" name="Picture 7" descr="ILL_SANS_instrument_D11_6_Detector_image_20M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10" y="2301836"/>
              <a:ext cx="5949164" cy="33464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79292" y="5263073"/>
              <a:ext cx="1573228" cy="369332"/>
            </a:xfrm>
            <a:prstGeom prst="rect">
              <a:avLst/>
            </a:prstGeom>
            <a:solidFill>
              <a:srgbClr val="0D133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ILL.FR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SCATTERING LENGTH DENSITY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88003" y="4704363"/>
            <a:ext cx="665704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Look up Scattering Length Densities at: </a:t>
            </a:r>
          </a:p>
          <a:p>
            <a:r>
              <a:rPr lang="en-US" sz="2400" dirty="0"/>
              <a:t>http://</a:t>
            </a:r>
            <a:r>
              <a:rPr lang="en-US" sz="2400" dirty="0" err="1"/>
              <a:t>sld-calculator.appspot.com</a:t>
            </a:r>
            <a:r>
              <a:rPr lang="en-US" sz="2400" dirty="0"/>
              <a:t>/</a:t>
            </a:r>
            <a:endParaRPr lang="en-US" sz="2400" dirty="0" smtClean="0"/>
          </a:p>
          <a:p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www.ncnr.nist.gov</a:t>
            </a:r>
            <a:r>
              <a:rPr lang="en-US" sz="2400" dirty="0"/>
              <a:t>/resources/activation/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1" y="2719277"/>
            <a:ext cx="2438400" cy="116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744" y="1324138"/>
            <a:ext cx="778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the scattering power of a material (e.g. molecule)</a:t>
            </a:r>
          </a:p>
          <a:p>
            <a:r>
              <a:rPr lang="en-US" sz="2400" dirty="0" smtClean="0"/>
              <a:t>Length scale larger than atomic dimension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05078" y="2174171"/>
            <a:ext cx="2468090" cy="2192639"/>
            <a:chOff x="6001568" y="2787238"/>
            <a:chExt cx="2468090" cy="2192639"/>
          </a:xfrm>
        </p:grpSpPr>
        <p:sp>
          <p:nvSpPr>
            <p:cNvPr id="8" name="Oval 7"/>
            <p:cNvSpPr/>
            <p:nvPr/>
          </p:nvSpPr>
          <p:spPr>
            <a:xfrm>
              <a:off x="6458768" y="278723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40858" y="3303477"/>
              <a:ext cx="914400" cy="914400"/>
            </a:xfrm>
            <a:prstGeom prst="ellipse">
              <a:avLst/>
            </a:prstGeom>
            <a:solidFill>
              <a:srgbClr val="8C7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81040" y="406547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01568" y="3608277"/>
              <a:ext cx="914400" cy="914400"/>
            </a:xfrm>
            <a:prstGeom prst="ellipse">
              <a:avLst/>
            </a:prstGeom>
            <a:solidFill>
              <a:srgbClr val="2A4D3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55258" y="324443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9636" y="6145242"/>
            <a:ext cx="488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McStas</a:t>
            </a:r>
            <a:r>
              <a:rPr lang="en-US" sz="2400" dirty="0" smtClean="0"/>
              <a:t>: </a:t>
            </a:r>
            <a:r>
              <a:rPr lang="en-US" sz="2400" dirty="0" err="1" smtClean="0"/>
              <a:t>Monodisperse</a:t>
            </a:r>
            <a:r>
              <a:rPr lang="en-US" sz="2400" dirty="0" smtClean="0"/>
              <a:t> samples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69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12" y="-238106"/>
            <a:ext cx="9071280" cy="1478712"/>
          </a:xfrm>
        </p:spPr>
        <p:txBody>
          <a:bodyPr/>
          <a:lstStyle/>
          <a:p>
            <a:pPr algn="l"/>
            <a:r>
              <a:rPr lang="en-US" sz="3200" b="1" dirty="0" err="1" smtClean="0"/>
              <a:t>Sans_Spheres.comp</a:t>
            </a:r>
            <a:endParaRPr lang="en-US" sz="3200" b="1" dirty="0"/>
          </a:p>
        </p:txBody>
      </p:sp>
      <p:sp>
        <p:nvSpPr>
          <p:cNvPr id="4" name="Can 3"/>
          <p:cNvSpPr/>
          <p:nvPr/>
        </p:nvSpPr>
        <p:spPr>
          <a:xfrm>
            <a:off x="8111533" y="24454"/>
            <a:ext cx="914400" cy="1216152"/>
          </a:xfrm>
          <a:prstGeom prst="can">
            <a:avLst/>
          </a:prstGeom>
          <a:solidFill>
            <a:srgbClr val="65A75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60595" y="102137"/>
            <a:ext cx="914400" cy="914400"/>
          </a:xfrm>
          <a:prstGeom prst="ellipse">
            <a:avLst/>
          </a:prstGeom>
          <a:solidFill>
            <a:srgbClr val="65A755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545074" y="0"/>
            <a:ext cx="1216152" cy="1216152"/>
          </a:xfrm>
          <a:prstGeom prst="cube">
            <a:avLst/>
          </a:prstGeom>
          <a:solidFill>
            <a:srgbClr val="65A75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5" y="1240606"/>
            <a:ext cx="7564150" cy="56013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621650" y="457199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3525" y="914959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1750" y="602704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96679" y="457199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39392" y="556128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3246" y="933960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60273" y="816596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24700" y="723997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97256" y="457199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35660" y="742156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97535" y="358832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24700" y="377832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5798" y="596651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41242" y="788455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14443" y="311694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5012" y="1574106"/>
            <a:ext cx="7906521" cy="123018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012" y="2804289"/>
            <a:ext cx="7906521" cy="1230183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012" y="4034472"/>
            <a:ext cx="7906521" cy="2807435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49079" y="609599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41166" y="523895"/>
            <a:ext cx="171979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543" y="4628056"/>
            <a:ext cx="5155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 you don’t like spheres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17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320"/>
            <a:ext cx="9071280" cy="796320"/>
          </a:xfrm>
        </p:spPr>
        <p:txBody>
          <a:bodyPr/>
          <a:lstStyle/>
          <a:p>
            <a:pPr algn="ctr"/>
            <a:r>
              <a:rPr lang="en-US" sz="3200" dirty="0" smtClean="0"/>
              <a:t>MORE SANS SAMPLES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18160" y="3822827"/>
            <a:ext cx="8961120" cy="3002706"/>
          </a:xfrm>
        </p:spPr>
        <p:txBody>
          <a:bodyPr numCol="2"/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SANS_AnySamp.comp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SANS_DebyeS.comp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SANSCylinders.comp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SANSEllipticCylinders.comp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SANSGuinier.comp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SANSLiposomes.comp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SANSNanodiscs.comp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SANSNanodiscsFast.comp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SANSNanodiscsWithTags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SANSNanodiscsWithTagsFast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SANSPDB.comp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SANSPDBFAST.comp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SANSShells.comp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SANSSpheres.comp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0694" y="1512357"/>
            <a:ext cx="4409831" cy="830997"/>
          </a:xfrm>
          <a:prstGeom prst="rect">
            <a:avLst/>
          </a:prstGeom>
          <a:solidFill>
            <a:srgbClr val="567DA4">
              <a:alpha val="35000"/>
            </a:srgb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Sample form: Box only</a:t>
            </a:r>
            <a:endParaRPr lang="en-US" sz="2400" dirty="0"/>
          </a:p>
          <a:p>
            <a:r>
              <a:rPr lang="en-US" sz="2400" dirty="0" smtClean="0"/>
              <a:t>Particle concentration: MOLAR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6597" y="1303904"/>
            <a:ext cx="4041632" cy="23083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Try ellipsoidal and </a:t>
            </a:r>
          </a:p>
          <a:p>
            <a:pPr algn="ctr"/>
            <a:r>
              <a:rPr lang="en-US" sz="2400" dirty="0" smtClean="0"/>
              <a:t>cylindrical particles </a:t>
            </a:r>
          </a:p>
          <a:p>
            <a:pPr algn="ctr"/>
            <a:r>
              <a:rPr lang="en-US" sz="2400" dirty="0" smtClean="0"/>
              <a:t>-or-</a:t>
            </a:r>
          </a:p>
          <a:p>
            <a:pPr algn="ctr"/>
            <a:r>
              <a:rPr lang="en-US" sz="2400" dirty="0" smtClean="0"/>
              <a:t>Elliptic cylinders</a:t>
            </a:r>
          </a:p>
          <a:p>
            <a:pPr algn="ctr"/>
            <a:r>
              <a:rPr lang="en-US" sz="2400" dirty="0" smtClean="0"/>
              <a:t>Go for </a:t>
            </a:r>
            <a:r>
              <a:rPr lang="en-US" sz="2400" dirty="0" err="1" smtClean="0"/>
              <a:t>Nanodiscs</a:t>
            </a:r>
            <a:r>
              <a:rPr lang="en-US" sz="2400" dirty="0" smtClean="0"/>
              <a:t> and Liposomes</a:t>
            </a:r>
          </a:p>
        </p:txBody>
      </p:sp>
      <p:sp>
        <p:nvSpPr>
          <p:cNvPr id="8" name="TextBox 7"/>
          <p:cNvSpPr txBox="1"/>
          <p:nvPr/>
        </p:nvSpPr>
        <p:spPr>
          <a:xfrm rot="21000903">
            <a:off x="4732871" y="6365825"/>
            <a:ext cx="4470529" cy="646331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As always, more info at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</p:spTree>
    <p:extLst>
      <p:ext uri="{BB962C8B-B14F-4D97-AF65-F5344CB8AC3E}">
        <p14:creationId xmlns:p14="http://schemas.microsoft.com/office/powerpoint/2010/main" val="363789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SANSCurve.comp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2400" dirty="0" err="1" smtClean="0"/>
              <a:t>Mimick</a:t>
            </a:r>
            <a:r>
              <a:rPr lang="en-US" sz="2400" dirty="0" smtClean="0"/>
              <a:t> the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a sample: Feed I(q) curve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537"/>
            <a:ext cx="10080625" cy="3656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5207217"/>
            <a:ext cx="1448713" cy="500643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704795">
            <a:off x="-318374" y="3284210"/>
            <a:ext cx="4483877" cy="256013"/>
          </a:xfrm>
          <a:prstGeom prst="rightArrow">
            <a:avLst>
              <a:gd name="adj1" fmla="val 50000"/>
              <a:gd name="adj2" fmla="val 24166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375</Words>
  <Application>Microsoft Macintosh PowerPoint</Application>
  <PresentationFormat>Custom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SANS?</vt:lpstr>
      <vt:lpstr>SANS Sample</vt:lpstr>
      <vt:lpstr>PowerPoint Presentation</vt:lpstr>
      <vt:lpstr>SCATTERING LENGTH DENSITY</vt:lpstr>
      <vt:lpstr>Sans_Spheres.comp</vt:lpstr>
      <vt:lpstr>PowerPoint Presentation</vt:lpstr>
      <vt:lpstr>MORE SANS SAMPLES </vt:lpstr>
      <vt:lpstr>SANSCurve.comp</vt:lpstr>
      <vt:lpstr>Revisit Monitors: PSD_monitor_rad.comp </vt:lpstr>
      <vt:lpstr>PowerPoint Presentation</vt:lpstr>
      <vt:lpstr>PowerPoint Presentation</vt:lpstr>
      <vt:lpstr>EXERCICE 9.5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Christine</cp:lastModifiedBy>
  <cp:revision>89</cp:revision>
  <dcterms:modified xsi:type="dcterms:W3CDTF">2016-02-17T17:46:24Z</dcterms:modified>
</cp:coreProperties>
</file>