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83.png" ContentType="image/png"/>
  <Override PartName="/ppt/media/image80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1.png" ContentType="image/png"/>
  <Override PartName="/ppt/media/image68.png" ContentType="image/png"/>
  <Override PartName="/ppt/media/image69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3.jpeg" ContentType="image/jpeg"/>
  <Override PartName="/ppt/media/image62.png" ContentType="image/png"/>
  <Override PartName="/ppt/media/image72.png" ContentType="image/png"/>
  <Override PartName="/ppt/media/image60.tiff" ContentType="image/tiff"/>
  <Override PartName="/ppt/media/image59.tiff" ContentType="image/tiff"/>
  <Override PartName="/ppt/media/image57.tiff" ContentType="image/tiff"/>
  <Override PartName="/ppt/media/image56.tiff" ContentType="image/tiff"/>
  <Override PartName="/ppt/media/image54.tiff" ContentType="image/tiff"/>
  <Override PartName="/ppt/media/image53.tiff" ContentType="image/tiff"/>
  <Override PartName="/ppt/media/image49.tiff" ContentType="image/tiff"/>
  <Override PartName="/ppt/media/image82.png" ContentType="image/png"/>
  <Override PartName="/ppt/media/image48.tiff" ContentType="image/tiff"/>
  <Override PartName="/ppt/media/image43.png" ContentType="image/png"/>
  <Override PartName="/ppt/media/image64.tiff" ContentType="image/tiff"/>
  <Override PartName="/ppt/media/image36.tiff" ContentType="image/tiff"/>
  <Override PartName="/ppt/media/image33.png" ContentType="image/png"/>
  <Override PartName="/ppt/media/image38.png" ContentType="image/png"/>
  <Override PartName="/ppt/media/image50.tiff" ContentType="image/tiff"/>
  <Override PartName="/ppt/media/image32.png" ContentType="image/png"/>
  <Override PartName="/ppt/media/image45.png" ContentType="image/png"/>
  <Override PartName="/ppt/media/image30.png" ContentType="image/png"/>
  <Override PartName="/ppt/media/image44.png" ContentType="image/png"/>
  <Override PartName="/ppt/media/image27.tiff" ContentType="image/tiff"/>
  <Override PartName="/ppt/media/image26.png" ContentType="image/png"/>
  <Override PartName="/ppt/media/image77.png" ContentType="image/png"/>
  <Override PartName="/ppt/media/image22.png" ContentType="image/png"/>
  <Override PartName="/ppt/media/image55.tiff" ContentType="image/tiff"/>
  <Override PartName="/ppt/media/image31.png" ContentType="image/png"/>
  <Override PartName="/ppt/media/image37.png" ContentType="image/png"/>
  <Override PartName="/ppt/media/image24.png" ContentType="image/png"/>
  <Override PartName="/ppt/media/image21.png" ContentType="image/png"/>
  <Override PartName="/ppt/media/image61.png" ContentType="image/png"/>
  <Override PartName="/ppt/media/image28.tiff" ContentType="image/tiff"/>
  <Override PartName="/ppt/media/image20.png" ContentType="image/png"/>
  <Override PartName="/ppt/media/image19.png" ContentType="image/png"/>
  <Override PartName="/ppt/media/image42.png" ContentType="image/png"/>
  <Override PartName="/ppt/media/image81.png" ContentType="image/png"/>
  <Override PartName="/ppt/media/image78.tiff" ContentType="image/tiff"/>
  <Override PartName="/ppt/media/image17.jpeg" ContentType="image/jpeg"/>
  <Override PartName="/ppt/media/image14.png" ContentType="image/png"/>
  <Override PartName="/ppt/media/image41.tiff" ContentType="image/tiff"/>
  <Override PartName="/ppt/media/image52.tiff" ContentType="image/tiff"/>
  <Override PartName="/ppt/media/image16.png" ContentType="image/png"/>
  <Override PartName="/ppt/media/image13.png" ContentType="image/png"/>
  <Override PartName="/ppt/media/image46.png" ContentType="image/png"/>
  <Override PartName="/ppt/media/image23.png" ContentType="image/png"/>
  <Override PartName="/ppt/media/image12.png" ContentType="image/png"/>
  <Override PartName="/ppt/media/image39.png" ContentType="image/png"/>
  <Override PartName="/ppt/media/image35.png" ContentType="image/png"/>
  <Override PartName="/ppt/media/image11.png" ContentType="image/png"/>
  <Override PartName="/ppt/media/image9.png" ContentType="image/png"/>
  <Override PartName="/ppt/media/image15.png" ContentType="image/png"/>
  <Override PartName="/ppt/media/image51.tiff" ContentType="image/tiff"/>
  <Override PartName="/ppt/media/image29.png" ContentType="image/png"/>
  <Override PartName="/ppt/media/image8.png" ContentType="image/png"/>
  <Override PartName="/ppt/media/image40.png" ContentType="image/png"/>
  <Override PartName="/ppt/media/image34.png" ContentType="image/png"/>
  <Override PartName="/ppt/media/image6.png" ContentType="image/png"/>
  <Override PartName="/ppt/media/image58.tiff" ContentType="image/tiff"/>
  <Override PartName="/ppt/media/image10.jpeg" ContentType="image/jpeg"/>
  <Override PartName="/ppt/media/image25.tiff" ContentType="image/tiff"/>
  <Override PartName="/ppt/media/image5.png" ContentType="image/png"/>
  <Override PartName="/ppt/media/image18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79.png" ContentType="image/png"/>
  <Override PartName="/ppt/media/image47.png" ContentType="image/png"/>
  <Override PartName="/ppt/media/image70.png" ContentType="image/png"/>
  <Override PartName="/ppt/media/image2.png" ContentType="image/png"/>
  <Override PartName="/ppt/media/image1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0071100" cy="75565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77432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165680" y="1371600"/>
            <a:ext cx="6994440" cy="557784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65680" y="1371600"/>
            <a:ext cx="6994440" cy="5577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182880" y="1371600"/>
            <a:ext cx="8960760" cy="557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108000" y="193320"/>
            <a:ext cx="6548760" cy="369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182880" y="1371600"/>
            <a:ext cx="8960760" cy="557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77432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77432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165680" y="1371600"/>
            <a:ext cx="6994440" cy="557784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65680" y="1371600"/>
            <a:ext cx="6994440" cy="5577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08000" y="193320"/>
            <a:ext cx="6548760" cy="369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8288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5577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774320" y="428508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6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8288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774320" y="1371600"/>
            <a:ext cx="43725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82880" y="4285080"/>
            <a:ext cx="8960760" cy="2660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1.jp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228960" y="36720"/>
            <a:ext cx="935280" cy="7440480"/>
          </a:xfrm>
          <a:prstGeom prst="rect">
            <a:avLst/>
          </a:prstGeom>
          <a:ln w="12600">
            <a:noFill/>
          </a:ln>
        </p:spPr>
      </p:pic>
      <p:pic>
        <p:nvPicPr>
          <p:cNvPr id="1" name="image2.png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08720" y="7028280"/>
            <a:ext cx="605880" cy="529560"/>
          </a:xfrm>
          <a:prstGeom prst="rect">
            <a:avLst/>
          </a:prstGeom>
          <a:ln w="12600">
            <a:noFill/>
          </a:ln>
        </p:spPr>
      </p:pic>
      <p:pic>
        <p:nvPicPr>
          <p:cNvPr id="2" name="image3.png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914960" y="7027200"/>
            <a:ext cx="1313640" cy="532800"/>
          </a:xfrm>
          <a:prstGeom prst="rect">
            <a:avLst/>
          </a:prstGeom>
          <a:ln w="12600">
            <a:noFill/>
          </a:ln>
        </p:spPr>
      </p:pic>
      <p:pic>
        <p:nvPicPr>
          <p:cNvPr id="3" name="image4.png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6760080" y="7011720"/>
            <a:ext cx="548280" cy="548280"/>
          </a:xfrm>
          <a:prstGeom prst="rect">
            <a:avLst/>
          </a:prstGeom>
          <a:ln w="12600">
            <a:noFill/>
          </a:ln>
        </p:spPr>
      </p:pic>
      <p:sp>
        <p:nvSpPr>
          <p:cNvPr id="4" name="Line 1"/>
          <p:cNvSpPr/>
          <p:nvPr/>
        </p:nvSpPr>
        <p:spPr>
          <a:xfrm>
            <a:off x="186120" y="1127520"/>
            <a:ext cx="8870040" cy="360"/>
          </a:xfrm>
          <a:prstGeom prst="line">
            <a:avLst/>
          </a:prstGeom>
          <a:ln w="54720">
            <a:solidFill>
              <a:srgbClr val="6666ff"/>
            </a:solidFill>
            <a:round/>
            <a:tailEnd len="med" type="triangle" w="med"/>
          </a:ln>
        </p:spPr>
      </p:sp>
      <p:pic>
        <p:nvPicPr>
          <p:cNvPr id="5" name="image5.png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6400800" y="7027200"/>
            <a:ext cx="319320" cy="470520"/>
          </a:xfrm>
          <a:prstGeom prst="rect">
            <a:avLst/>
          </a:prstGeom>
          <a:ln w="12600">
            <a:noFill/>
          </a:ln>
        </p:spPr>
      </p:pic>
      <p:sp>
        <p:nvSpPr>
          <p:cNvPr id="6" name="CustomShape 2"/>
          <p:cNvSpPr/>
          <p:nvPr/>
        </p:nvSpPr>
        <p:spPr>
          <a:xfrm>
            <a:off x="376200" y="7250040"/>
            <a:ext cx="5222520" cy="272160"/>
          </a:xfrm>
          <a:prstGeom prst="rect">
            <a:avLst/>
          </a:prstGeom>
          <a:noFill/>
          <a:ln w="12600">
            <a:noFill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</a:rPr>
              <a:t>Bariloche McStas school Feb 2016 – P Willendrup – 9.2 Samples: PowderN</a:t>
            </a:r>
            <a:endParaRPr/>
          </a:p>
        </p:txBody>
      </p:sp>
      <p:sp>
        <p:nvSpPr>
          <p:cNvPr id="7" name="CustomShape 3"/>
          <p:cNvSpPr/>
          <p:nvPr/>
        </p:nvSpPr>
        <p:spPr>
          <a:xfrm>
            <a:off x="108000" y="193320"/>
            <a:ext cx="6548760" cy="79596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Common introduction to task 9.2-3 Samples: PowderN &amp; Single_crystal</a:t>
            </a:r>
            <a:endParaRPr/>
          </a:p>
        </p:txBody>
      </p:sp>
      <p:pic>
        <p:nvPicPr>
          <p:cNvPr id="8" name="logo_MC_Stas_2016-03.png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6678720" y="193320"/>
            <a:ext cx="2528280" cy="795960"/>
          </a:xfrm>
          <a:prstGeom prst="rect">
            <a:avLst/>
          </a:prstGeom>
          <a:ln w="12600">
            <a:noFill/>
          </a:ln>
        </p:spPr>
      </p:pic>
      <p:pic>
        <p:nvPicPr>
          <p:cNvPr id="9" name="logo_MC_Stas_2016-03.png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36080" y="4661640"/>
            <a:ext cx="7376400" cy="2322720"/>
          </a:xfrm>
          <a:prstGeom prst="rect">
            <a:avLst/>
          </a:prstGeom>
          <a:ln w="12600">
            <a:noFill/>
          </a:ln>
        </p:spPr>
      </p:pic>
      <p:sp>
        <p:nvSpPr>
          <p:cNvPr id="10" name="PlaceHolder 4"/>
          <p:cNvSpPr>
            <a:spLocks noGrp="1"/>
          </p:cNvSpPr>
          <p:nvPr>
            <p:ph type="sldNum"/>
          </p:nvPr>
        </p:nvSpPr>
        <p:spPr>
          <a:xfrm>
            <a:off x="558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11" name="PlaceHolder 5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6336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63360" cy="4382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1.jp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228960" y="36720"/>
            <a:ext cx="935280" cy="7440480"/>
          </a:xfrm>
          <a:prstGeom prst="rect">
            <a:avLst/>
          </a:prstGeom>
          <a:ln w="12600">
            <a:noFill/>
          </a:ln>
        </p:spPr>
      </p:pic>
      <p:pic>
        <p:nvPicPr>
          <p:cNvPr id="48" name="image2.png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08720" y="7028280"/>
            <a:ext cx="605880" cy="529560"/>
          </a:xfrm>
          <a:prstGeom prst="rect">
            <a:avLst/>
          </a:prstGeom>
          <a:ln w="12600">
            <a:noFill/>
          </a:ln>
        </p:spPr>
      </p:pic>
      <p:pic>
        <p:nvPicPr>
          <p:cNvPr id="49" name="image3.png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914960" y="7027200"/>
            <a:ext cx="1313640" cy="532800"/>
          </a:xfrm>
          <a:prstGeom prst="rect">
            <a:avLst/>
          </a:prstGeom>
          <a:ln w="12600">
            <a:noFill/>
          </a:ln>
        </p:spPr>
      </p:pic>
      <p:pic>
        <p:nvPicPr>
          <p:cNvPr id="50" name="image4.png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6760080" y="7011720"/>
            <a:ext cx="548280" cy="548280"/>
          </a:xfrm>
          <a:prstGeom prst="rect">
            <a:avLst/>
          </a:prstGeom>
          <a:ln w="12600">
            <a:noFill/>
          </a:ln>
        </p:spPr>
      </p:pic>
      <p:sp>
        <p:nvSpPr>
          <p:cNvPr id="51" name="Line 1"/>
          <p:cNvSpPr/>
          <p:nvPr/>
        </p:nvSpPr>
        <p:spPr>
          <a:xfrm>
            <a:off x="186120" y="1127520"/>
            <a:ext cx="8870040" cy="360"/>
          </a:xfrm>
          <a:prstGeom prst="line">
            <a:avLst/>
          </a:prstGeom>
          <a:ln w="54720">
            <a:solidFill>
              <a:srgbClr val="6666ff"/>
            </a:solidFill>
            <a:round/>
            <a:tailEnd len="med" type="triangle" w="med"/>
          </a:ln>
        </p:spPr>
      </p:sp>
      <p:pic>
        <p:nvPicPr>
          <p:cNvPr id="52" name="image5.png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6400800" y="7027200"/>
            <a:ext cx="319320" cy="470520"/>
          </a:xfrm>
          <a:prstGeom prst="rect">
            <a:avLst/>
          </a:prstGeom>
          <a:ln w="12600"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376200" y="7250040"/>
            <a:ext cx="5222520" cy="272160"/>
          </a:xfrm>
          <a:prstGeom prst="rect">
            <a:avLst/>
          </a:prstGeom>
          <a:noFill/>
          <a:ln w="12600">
            <a:noFill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</a:rPr>
              <a:t>Bariloche McStas school Feb 2016 – P Willendrup – 9.2 Samples: PowderN</a:t>
            </a:r>
            <a:endParaRPr/>
          </a:p>
        </p:txBody>
      </p:sp>
      <p:sp>
        <p:nvSpPr>
          <p:cNvPr id="54" name="CustomShape 3"/>
          <p:cNvSpPr/>
          <p:nvPr/>
        </p:nvSpPr>
        <p:spPr>
          <a:xfrm>
            <a:off x="108000" y="193320"/>
            <a:ext cx="6548760" cy="79596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Common introduction to task 9.2-3 Samples: PowderN &amp; Single_crystal</a:t>
            </a:r>
            <a:endParaRPr/>
          </a:p>
        </p:txBody>
      </p:sp>
      <p:pic>
        <p:nvPicPr>
          <p:cNvPr id="55" name="logo_MC_Stas_2016-03.png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6678720" y="193320"/>
            <a:ext cx="2528280" cy="795960"/>
          </a:xfrm>
          <a:prstGeom prst="rect">
            <a:avLst/>
          </a:prstGeom>
          <a:ln w="12600">
            <a:noFill/>
          </a:ln>
        </p:spPr>
      </p:pic>
      <p:pic>
        <p:nvPicPr>
          <p:cNvPr id="56" name="logo_MC_Stas_2016-03.png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36080" y="4661640"/>
            <a:ext cx="7376400" cy="2322720"/>
          </a:xfrm>
          <a:prstGeom prst="rect">
            <a:avLst/>
          </a:prstGeom>
          <a:ln w="12600">
            <a:noFill/>
          </a:ln>
        </p:spPr>
      </p:pic>
      <p:pic>
        <p:nvPicPr>
          <p:cNvPr id="57" name="image1.jpg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9228960" y="36720"/>
            <a:ext cx="935280" cy="7440480"/>
          </a:xfrm>
          <a:prstGeom prst="rect">
            <a:avLst/>
          </a:prstGeom>
          <a:ln w="12600">
            <a:noFill/>
          </a:ln>
        </p:spPr>
      </p:pic>
      <p:pic>
        <p:nvPicPr>
          <p:cNvPr id="58" name="image2.png" descr=""/>
          <p:cNvPicPr/>
          <p:nvPr/>
        </p:nvPicPr>
        <p:blipFill>
          <a:blip r:embed="rId10"/>
          <a:stretch>
            <a:fillRect/>
          </a:stretch>
        </p:blipFill>
        <p:spPr>
          <a:xfrm>
            <a:off x="7308720" y="7028280"/>
            <a:ext cx="605880" cy="529560"/>
          </a:xfrm>
          <a:prstGeom prst="rect">
            <a:avLst/>
          </a:prstGeom>
          <a:ln w="12600">
            <a:noFill/>
          </a:ln>
        </p:spPr>
      </p:pic>
      <p:pic>
        <p:nvPicPr>
          <p:cNvPr id="59" name="image3.png" descr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914960" y="7027200"/>
            <a:ext cx="1313640" cy="532800"/>
          </a:xfrm>
          <a:prstGeom prst="rect">
            <a:avLst/>
          </a:prstGeom>
          <a:ln w="12600">
            <a:noFill/>
          </a:ln>
        </p:spPr>
      </p:pic>
      <p:pic>
        <p:nvPicPr>
          <p:cNvPr id="60" name="image4.png" descr=""/>
          <p:cNvPicPr/>
          <p:nvPr/>
        </p:nvPicPr>
        <p:blipFill>
          <a:blip r:embed="rId12"/>
          <a:stretch>
            <a:fillRect/>
          </a:stretch>
        </p:blipFill>
        <p:spPr>
          <a:xfrm>
            <a:off x="6760080" y="7011720"/>
            <a:ext cx="548280" cy="548280"/>
          </a:xfrm>
          <a:prstGeom prst="rect">
            <a:avLst/>
          </a:prstGeom>
          <a:ln w="12600">
            <a:noFill/>
          </a:ln>
        </p:spPr>
      </p:pic>
      <p:sp>
        <p:nvSpPr>
          <p:cNvPr id="61" name="Line 4"/>
          <p:cNvSpPr/>
          <p:nvPr/>
        </p:nvSpPr>
        <p:spPr>
          <a:xfrm>
            <a:off x="186120" y="1127520"/>
            <a:ext cx="8870040" cy="360"/>
          </a:xfrm>
          <a:prstGeom prst="line">
            <a:avLst/>
          </a:prstGeom>
          <a:ln w="54720">
            <a:solidFill>
              <a:srgbClr val="6666ff"/>
            </a:solidFill>
            <a:round/>
            <a:tailEnd len="med" type="triangle" w="med"/>
          </a:ln>
        </p:spPr>
      </p:sp>
      <p:pic>
        <p:nvPicPr>
          <p:cNvPr id="62" name="image5.png" descr=""/>
          <p:cNvPicPr/>
          <p:nvPr/>
        </p:nvPicPr>
        <p:blipFill>
          <a:blip r:embed="rId13"/>
          <a:stretch>
            <a:fillRect/>
          </a:stretch>
        </p:blipFill>
        <p:spPr>
          <a:xfrm>
            <a:off x="6400800" y="7027200"/>
            <a:ext cx="319320" cy="470520"/>
          </a:xfrm>
          <a:prstGeom prst="rect">
            <a:avLst/>
          </a:prstGeom>
          <a:ln w="12600">
            <a:noFill/>
          </a:ln>
        </p:spPr>
      </p:pic>
      <p:sp>
        <p:nvSpPr>
          <p:cNvPr id="63" name="PlaceHolder 5"/>
          <p:cNvSpPr>
            <a:spLocks noGrp="1"/>
          </p:cNvSpPr>
          <p:nvPr>
            <p:ph type="title"/>
          </p:nvPr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Click to edit the title text formatTitle Text</a:t>
            </a:r>
            <a:endParaRPr/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Seventh Outline LevelBody Level One</a:t>
            </a:r>
            <a:endParaRPr/>
          </a:p>
          <a:p>
            <a:pPr lvl="1">
              <a:lnSpc>
                <a:spcPct val="100000"/>
              </a:lnSpc>
              <a:buSzPct val="75000"/>
              <a:buFont typeface="Helvetica"/>
              <a:buChar char="-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Body Level Two</a:t>
            </a:r>
            <a:endParaRPr/>
          </a:p>
          <a:p>
            <a:pPr lvl="2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Body Level Three</a:t>
            </a:r>
            <a:endParaRPr/>
          </a:p>
          <a:p>
            <a:pPr lvl="3">
              <a:lnSpc>
                <a:spcPct val="100000"/>
              </a:lnSpc>
              <a:buSzPct val="75000"/>
              <a:buFont typeface="Helvetica"/>
              <a:buChar char="-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Body Level Four</a:t>
            </a:r>
            <a:endParaRPr/>
          </a:p>
          <a:p>
            <a:pPr lvl="4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Body Level Five</a:t>
            </a:r>
            <a:endParaRPr/>
          </a:p>
        </p:txBody>
      </p:sp>
      <p:sp>
        <p:nvSpPr>
          <p:cNvPr id="65" name="PlaceHolder 7"/>
          <p:cNvSpPr>
            <a:spLocks noGrp="1"/>
          </p:cNvSpPr>
          <p:nvPr>
            <p:ph type="sldNum"/>
          </p:nvPr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66" name="CustomShape 8"/>
          <p:cNvSpPr/>
          <p:nvPr/>
        </p:nvSpPr>
        <p:spPr>
          <a:xfrm>
            <a:off x="378000" y="7250040"/>
            <a:ext cx="4507560" cy="272160"/>
          </a:xfrm>
          <a:prstGeom prst="rect">
            <a:avLst/>
          </a:prstGeom>
          <a:noFill/>
          <a:ln w="12600">
            <a:noFill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</a:rPr>
              <a:t>Bariloche McStas school Feb 2016 – P Willendrup – McStas intro</a:t>
            </a:r>
            <a:endParaRPr/>
          </a:p>
        </p:txBody>
      </p:sp>
      <p:pic>
        <p:nvPicPr>
          <p:cNvPr id="67" name="logo_MC_Stas_2016-03.png" descr=""/>
          <p:cNvPicPr/>
          <p:nvPr/>
        </p:nvPicPr>
        <p:blipFill>
          <a:blip r:embed="rId14"/>
          <a:stretch>
            <a:fillRect/>
          </a:stretch>
        </p:blipFill>
        <p:spPr>
          <a:xfrm>
            <a:off x="6678720" y="193320"/>
            <a:ext cx="2528280" cy="795960"/>
          </a:xfrm>
          <a:prstGeom prst="rect">
            <a:avLst/>
          </a:prstGeom>
          <a:ln w="1260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5.tiff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tiff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7.tiff"/><Relationship Id="rId2" Type="http://schemas.openxmlformats.org/officeDocument/2006/relationships/image" Target="../media/image28.tiff"/><Relationship Id="rId3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tif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tiff"/><Relationship Id="rId8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8.tiff"/><Relationship Id="rId2" Type="http://schemas.openxmlformats.org/officeDocument/2006/relationships/image" Target="../media/image49.tiff"/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tiff"/><Relationship Id="rId6" Type="http://schemas.openxmlformats.org/officeDocument/2006/relationships/image" Target="../media/image53.tiff"/><Relationship Id="rId7" Type="http://schemas.openxmlformats.org/officeDocument/2006/relationships/image" Target="../media/image54.tiff"/><Relationship Id="rId8" Type="http://schemas.openxmlformats.org/officeDocument/2006/relationships/image" Target="../media/image55.tiff"/><Relationship Id="rId9" Type="http://schemas.openxmlformats.org/officeDocument/2006/relationships/image" Target="../media/image56.tiff"/><Relationship Id="rId10" Type="http://schemas.openxmlformats.org/officeDocument/2006/relationships/image" Target="../media/image57.tiff"/><Relationship Id="rId11" Type="http://schemas.openxmlformats.org/officeDocument/2006/relationships/image" Target="../media/image58.tiff"/><Relationship Id="rId12" Type="http://schemas.openxmlformats.org/officeDocument/2006/relationships/image" Target="../media/image59.tiff"/><Relationship Id="rId13" Type="http://schemas.openxmlformats.org/officeDocument/2006/relationships/image" Target="../media/image60.tiff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jpeg"/><Relationship Id="rId17" Type="http://schemas.openxmlformats.org/officeDocument/2006/relationships/image" Target="../media/image64.tiff"/><Relationship Id="rId18" Type="http://schemas.openxmlformats.org/officeDocument/2006/relationships/image" Target="../media/image65.png"/><Relationship Id="rId19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58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03" name="pasted-image.tif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2320" y="2123280"/>
            <a:ext cx="1644480" cy="2273040"/>
          </a:xfrm>
          <a:prstGeom prst="rect">
            <a:avLst/>
          </a:prstGeom>
          <a:ln w="12600">
            <a:noFill/>
          </a:ln>
        </p:spPr>
      </p:pic>
      <p:pic>
        <p:nvPicPr>
          <p:cNvPr id="104" name="Potassium_Humate_Shiny_Powder.pn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05240" y="2171520"/>
            <a:ext cx="3367440" cy="18957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Debye-Scherrer cones</a:t>
            </a:r>
            <a:endParaRPr/>
          </a:p>
        </p:txBody>
      </p:sp>
      <p:sp>
        <p:nvSpPr>
          <p:cNvPr id="186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7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88" name="PreviewScreenSnapz015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75120" y="1418400"/>
            <a:ext cx="8734680" cy="3554280"/>
          </a:xfrm>
          <a:prstGeom prst="rect">
            <a:avLst/>
          </a:prstGeom>
          <a:ln w="12600">
            <a:noFill/>
          </a:ln>
        </p:spPr>
      </p:pic>
      <p:pic>
        <p:nvPicPr>
          <p:cNvPr id="189" name="pasted-image.pn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83560" y="5365440"/>
            <a:ext cx="8159040" cy="1269000"/>
          </a:xfrm>
          <a:prstGeom prst="rect">
            <a:avLst/>
          </a:prstGeom>
          <a:ln w="12600">
            <a:noFill/>
          </a:ln>
        </p:spPr>
      </p:pic>
      <p:sp>
        <p:nvSpPr>
          <p:cNvPr id="190" name="CustomShape 4"/>
          <p:cNvSpPr/>
          <p:nvPr/>
        </p:nvSpPr>
        <p:spPr>
          <a:xfrm>
            <a:off x="7715160" y="6099120"/>
            <a:ext cx="1269720" cy="52272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Input for the PowderN</a:t>
            </a:r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68400" y="7211520"/>
            <a:ext cx="33948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193" name="CustomShape 3"/>
          <p:cNvSpPr/>
          <p:nvPr/>
        </p:nvSpPr>
        <p:spPr>
          <a:xfrm>
            <a:off x="89280" y="1393200"/>
            <a:ext cx="9892080" cy="59486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TITLE *Corundum-Al2O3-[R3-CH] Graafsma, H.;Souhassou, M.;Harkem[1998] [corundum saphire:blue, ruby:red]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CELL 4.757000 4.757000 12.987700 90.000000 90.000000 120.000000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SPCGRP R -3 C   TRIGONAL STRUCTURE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ATOM AL 1 0.000000 0.000000 0.352110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ATOM O  1 0.306260 0.306260 0.250000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SCATTERING FACTOR  COEFFICIENTS: AL     F= 0.345 CM-12 ; O      F= 0.581 CM-12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Reference: Acta Crystallographica B (1998) 54, 193-195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Physical parameters: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sigma_coh 15.683  coherent scattering cross section for Al2O3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sigma_inc 0.0188  incoherent scattering cross section for Al2O3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sigma_abs 0.4625  absorption scattering cross section for Al2O3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density   4.05    in [g/cm^3]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weight    101.96  in [g/mol] for Al2O3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multiplicity 6    in [Al2O3/unit cell]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Vc        254.52  volume of unit cell in [A^3]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T_m       2273    melting temperature in [K]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T_b       3773    boiling temperature in [K]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lattice_a 4.757   lattice parameter a in [Angs]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lattice_c 12.9877 lattice parameter c in [Angs]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lattice_cc 120    lattice angle gamma in [deg]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Format parameters: Lazy format &lt;http://icsd.ill.fr&gt;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column_j 17 multiplicity 'j'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column_d 6  d-spacing 'd' in [Angs]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column_F 13 norm of scattering factor |F|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column_h 1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column_k 2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 column_l 3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# H  K   L  THETA  2THETA D VALUE  1/D**2 SIN2*1000  H  K   L INTENSITY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/F(HKL)/       A(HKL)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B(HKL) PHA.ANG. MULT   LPG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1  0   1   6.35  12.71   4.5175  0.0490    12.25   1  0   1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367.0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4.1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-4.08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 0.00  180.00  6  82.14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0  0   3   7.10  14.20   4.0467  0.0611    15.27   0  0   3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110.0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4.3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4.32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 0.00    0.00  2  66.01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0  1   2   7.57  15.13   3.7972  0.0694    17.34   0  1   2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10.9 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0.8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0.84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	</a:t>
            </a: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      0.00    0.00  6  58.18</a:t>
            </a:r>
            <a:endParaRPr/>
          </a:p>
          <a:p>
            <a:pPr>
              <a:lnSpc>
                <a:spcPct val="100000"/>
              </a:lnSpc>
            </a:pPr>
            <a:r>
              <a:rPr lang="en-US" sz="1100">
                <a:solidFill>
                  <a:srgbClr val="9a403e"/>
                </a:solidFill>
                <a:latin typeface="Arial"/>
                <a:ea typeface="Arial"/>
              </a:rPr>
              <a:t>…</a:t>
            </a:r>
            <a:endParaRPr/>
          </a:p>
        </p:txBody>
      </p:sp>
      <p:sp>
        <p:nvSpPr>
          <p:cNvPr id="194" name="TextShape 4"/>
          <p:cNvSpPr txBox="1"/>
          <p:nvPr/>
        </p:nvSpPr>
        <p:spPr>
          <a:xfrm>
            <a:off x="6117480" y="1233000"/>
            <a:ext cx="3486960" cy="504360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Laz + Lau datafiles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3f6797"/>
                </a:solidFill>
                <a:latin typeface="Arial"/>
                <a:ea typeface="Arial"/>
              </a:rPr>
              <a:t>header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+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9a403e"/>
                </a:solidFill>
                <a:latin typeface="Arial"/>
                <a:ea typeface="Arial"/>
              </a:rPr>
              <a:t>reflection list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Can be used with PowderN, Isotropic_Sqw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Where to get these files…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$MCSTAS/data</a:t>
            </a:r>
            <a:endParaRPr/>
          </a:p>
          <a:p>
            <a:pPr lvl="1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Windows: c:\mcstas-2.2a\lib\data</a:t>
            </a:r>
            <a:endParaRPr/>
          </a:p>
          <a:p>
            <a:pPr lvl="1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Linux: /usr/(local)/share/mcstas/2.2a/data</a:t>
            </a:r>
            <a:endParaRPr/>
          </a:p>
          <a:p>
            <a:pPr lvl="1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OS X: /Applications/McStas-2.2a/Contents/Resources/mcstas/2.2a/data</a:t>
            </a:r>
            <a:endParaRPr/>
          </a:p>
          <a:p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- Or make your own via</a:t>
            </a:r>
            <a:endParaRPr/>
          </a:p>
          <a:p>
            <a:pPr lvl="1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Finding a CIF file for the given structure</a:t>
            </a:r>
            <a:endParaRPr/>
          </a:p>
          <a:p>
            <a:pPr lvl="2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e.g. from ICSD </a:t>
            </a:r>
            <a:r>
              <a:rPr lang="en-US" sz="2000" u="sng">
                <a:solidFill>
                  <a:srgbClr val="0000ff"/>
                </a:solidFill>
                <a:latin typeface="Arial"/>
                <a:ea typeface="Arial"/>
              </a:rPr>
              <a:t>http://icsd.fiz-karlsruhe.de</a:t>
            </a:r>
            <a:endParaRPr/>
          </a:p>
          <a:p>
            <a:pPr lvl="1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Process it using</a:t>
            </a:r>
            <a:endParaRPr/>
          </a:p>
          <a:p>
            <a:pPr lvl="2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cif2hkl at </a:t>
            </a:r>
            <a:r>
              <a:rPr lang="en-US" sz="2000" u="sng">
                <a:solidFill>
                  <a:srgbClr val="0000ff"/>
                </a:solidFill>
                <a:latin typeface="Arial"/>
                <a:ea typeface="Arial"/>
              </a:rPr>
              <a:t>http://barns.ill.fr/cif2hkl.html</a:t>
            </a:r>
            <a:endParaRPr/>
          </a:p>
          <a:p>
            <a:pPr lvl="2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</a:rPr>
              <a:t>Crystallographica, using the guide </a:t>
            </a:r>
            <a:endParaRPr/>
          </a:p>
          <a:p>
            <a:pPr lvl="3"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000" u="sng">
                <a:solidFill>
                  <a:srgbClr val="0000ff"/>
                </a:solidFill>
                <a:latin typeface="Arial"/>
                <a:ea typeface="Arial"/>
              </a:rPr>
              <a:t>https://github.com/McStasMcXtrace/McCode/wiki/Single-crystal---and-generating-its-input</a:t>
            </a:r>
            <a:endParaRPr/>
          </a:p>
        </p:txBody>
      </p:sp>
      <p:sp>
        <p:nvSpPr>
          <p:cNvPr id="197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Laue diffractometers</a:t>
            </a: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182880" y="1371600"/>
            <a:ext cx="8960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for single crystal diffraction</a:t>
            </a:r>
            <a:endParaRPr/>
          </a:p>
        </p:txBody>
      </p:sp>
      <p:sp>
        <p:nvSpPr>
          <p:cNvPr id="200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201" name="diffracto.pd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971280" y="1466280"/>
            <a:ext cx="8076600" cy="4920480"/>
          </a:xfrm>
          <a:prstGeom prst="rect">
            <a:avLst/>
          </a:prstGeom>
          <a:ln w="12600">
            <a:noFill/>
          </a:ln>
        </p:spPr>
      </p:pic>
      <p:pic>
        <p:nvPicPr>
          <p:cNvPr id="202" name="pasted-image.pn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44560" y="4868280"/>
            <a:ext cx="7553160" cy="272520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Powder diffractometers</a:t>
            </a:r>
            <a:endParaRPr/>
          </a:p>
        </p:txBody>
      </p:sp>
      <p:sp>
        <p:nvSpPr>
          <p:cNvPr id="204" name="TextShape 2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05" name="CustomShape 3"/>
          <p:cNvSpPr/>
          <p:nvPr/>
        </p:nvSpPr>
        <p:spPr>
          <a:xfrm>
            <a:off x="182880" y="1371600"/>
            <a:ext cx="8960760" cy="79596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for powder diffraction</a:t>
            </a:r>
            <a:endParaRPr/>
          </a:p>
        </p:txBody>
      </p:sp>
      <p:pic>
        <p:nvPicPr>
          <p:cNvPr id="206" name="Pdiffracto.pd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51240" y="1214640"/>
            <a:ext cx="8514360" cy="4865040"/>
          </a:xfrm>
          <a:prstGeom prst="rect">
            <a:avLst/>
          </a:prstGeom>
          <a:ln w="12600">
            <a:noFill/>
          </a:ln>
        </p:spPr>
      </p:pic>
      <p:pic>
        <p:nvPicPr>
          <p:cNvPr id="207" name="pasted-image.tif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-2396160" y="4720680"/>
            <a:ext cx="11557080" cy="28378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You will now simulate both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Exercise 9.2 on powders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Exercise 9.3 on single crystals</a:t>
            </a:r>
            <a:endParaRPr/>
          </a:p>
        </p:txBody>
      </p:sp>
      <p:sp>
        <p:nvSpPr>
          <p:cNvPr id="210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9.2 PowderN - intro</a:t>
            </a:r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3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214" name="pasted-image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35520" y="1645920"/>
            <a:ext cx="9399960" cy="5094720"/>
          </a:xfrm>
          <a:prstGeom prst="rect">
            <a:avLst/>
          </a:prstGeom>
          <a:ln w="63360">
            <a:solidFill>
              <a:srgbClr val="000000"/>
            </a:solidFill>
            <a:miter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9.2 PowderN - construct a simple instrument file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17" name="CustomShape 3"/>
          <p:cNvSpPr/>
          <p:nvPr/>
        </p:nvSpPr>
        <p:spPr>
          <a:xfrm>
            <a:off x="453600" y="1691640"/>
            <a:ext cx="8805960" cy="5816880"/>
          </a:xfrm>
          <a:prstGeom prst="rect">
            <a:avLst/>
          </a:prstGeom>
          <a:solidFill>
            <a:srgbClr val="ffffff"/>
          </a:solidFill>
          <a:ln w="63360">
            <a:solidFill>
              <a:srgbClr val="000000"/>
            </a:solidFill>
            <a:miter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/************************************************************************************************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Instrument: powder_simple.instr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%Description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A powder scattering example.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%Parameters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lambda: [Angs] incoming neutron wavelength (monochromatic)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material: [Angs] Powder structure file (lazy/fullprof/crystallographica) ************************************************************************************************/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DEFINE INSTRUMENT </a:t>
            </a:r>
            <a:r>
              <a:rPr b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powder_simple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=2.36, </a:t>
            </a:r>
            <a:r>
              <a:rPr b="1" lang="en-US" sz="1300">
                <a:solidFill>
                  <a:srgbClr val="000000"/>
                </a:solidFill>
                <a:latin typeface="Times New Roman"/>
                <a:ea typeface="Times New Roman"/>
              </a:rPr>
              <a:t>string 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material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</a:t>
            </a:r>
            <a:r>
              <a:rPr lang="en-US" sz="1300">
                <a:solidFill>
                  <a:srgbClr val="ff40ff"/>
                </a:solidFill>
                <a:latin typeface="Times New Roman"/>
                <a:ea typeface="Times New Roman"/>
              </a:rPr>
              <a:t>"Na2Ca3Al2F14.laz"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TRACE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Source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Source_simple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(dist=1, radius=0.01, focus_xw=0.01, focus_yh=0.01, lambda0=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, dlambda=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*0.01)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(0,0,0) ABSOLUTE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powder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PowderN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(reflections = 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material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, radius = 0.005, yheight = 0.05)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(0,0,0.5) RELATIVE PREVIOUS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banana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Monitor_nD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(xwidth=1, yheight=0.3, options="banana ; theta limits=[10,130] bins=240 ; y bins=50”)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(0,0,0) RELATIVE PREVIOUS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END </a:t>
            </a:r>
            <a:endParaRPr/>
          </a:p>
        </p:txBody>
      </p:sp>
      <p:sp>
        <p:nvSpPr>
          <p:cNvPr id="218" name="CustomShape 4"/>
          <p:cNvSpPr/>
          <p:nvPr/>
        </p:nvSpPr>
        <p:spPr>
          <a:xfrm>
            <a:off x="689760" y="1266120"/>
            <a:ext cx="5230080" cy="36468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Construct the below instrument file using mcgui…. 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140">
                <a:solidFill>
                  <a:srgbClr val="000000"/>
                </a:solidFill>
                <a:latin typeface="Arial"/>
                <a:ea typeface="Arial"/>
              </a:rPr>
              <a:t>9.2 - PowderN and datafiles</a:t>
            </a:r>
            <a:endParaRPr/>
          </a:p>
        </p:txBody>
      </p:sp>
      <p:sp>
        <p:nvSpPr>
          <p:cNvPr id="220" name="TextShape 2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21" name="CustomShape 3"/>
          <p:cNvSpPr/>
          <p:nvPr/>
        </p:nvSpPr>
        <p:spPr>
          <a:xfrm>
            <a:off x="187200" y="1559160"/>
            <a:ext cx="9624960" cy="4325400"/>
          </a:xfrm>
          <a:prstGeom prst="rect">
            <a:avLst/>
          </a:prstGeom>
          <a:solidFill>
            <a:srgbClr val="ffffff"/>
          </a:solidFill>
          <a:ln w="63360">
            <a:solidFill>
              <a:srgbClr val="000000"/>
            </a:solidFill>
            <a:miter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The equations from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Squires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 relating to powders have been directly implemented in the </a:t>
            </a:r>
            <a:r>
              <a:rPr b="1"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PowderN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component.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This handles single, coherent scattering and many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-spacing structure factors, with absorption correction and incoherent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elastic scattering. However, no multiple or inelastic scattering is taken into account,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which the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Isotropic_Sqw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component can cope with, in its powder mode (see exercise 9.4).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In the example at hand, we present a usage example which produces so-called Debye-Scherrer rings from a structure factor list.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The model geometry is shown in the </a:t>
            </a:r>
            <a:r>
              <a:rPr b="1"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left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 figure on next page, and the 2D ideal diffraction detector in the </a:t>
            </a:r>
            <a:r>
              <a:rPr b="1"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right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 figure on next page,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for a Na</a:t>
            </a:r>
            <a:r>
              <a:rPr lang="en-US" sz="1400" baseline="-10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Ca</a:t>
            </a:r>
            <a:r>
              <a:rPr lang="en-US" sz="1400" baseline="-1000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Al</a:t>
            </a:r>
            <a:r>
              <a:rPr lang="en-US" sz="1400" baseline="-10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sz="1400" baseline="-10000">
                <a:solidFill>
                  <a:srgbClr val="000000"/>
                </a:solidFill>
                <a:latin typeface="Times New Roman"/>
                <a:ea typeface="Times New Roman"/>
              </a:rPr>
              <a:t>14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reference powder. The choice of the material may be any file adapted from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Lazy/Pulverix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implemented in the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ICSD database and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Fullprof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(extension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.laz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) or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Crystallographica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(extension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.lau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also used for crystals). Currently, </a:t>
            </a: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McStas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includes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a material data base of about 70 powder and crystal definitions commonly used in neutron scattering. These can be listed from the </a:t>
            </a:r>
            <a:endParaRPr/>
          </a:p>
          <a:p>
            <a:pPr>
              <a:lnSpc>
                <a:spcPct val="100000"/>
              </a:lnSpc>
            </a:pPr>
            <a:r>
              <a:rPr i="1" lang="en-US" sz="1400">
                <a:solidFill>
                  <a:srgbClr val="000000"/>
                </a:solidFill>
                <a:latin typeface="Times New Roman"/>
                <a:ea typeface="Times New Roman"/>
              </a:rPr>
              <a:t>McGUI/Help/Component Library Index </a:t>
            </a: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menu item, and you may easily add your own materials. The material volume may be a box, 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a sphere and a cylinder, which all can be bulk or hollow geometries, including concentric arrangements, which we will hear about in</a:t>
            </a:r>
            <a:endParaRPr/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Times New Roman"/>
              </a:rPr>
              <a:t>exercise 11.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9.2 Perform simulations</a:t>
            </a:r>
            <a:endParaRPr/>
          </a:p>
        </p:txBody>
      </p:sp>
      <p:sp>
        <p:nvSpPr>
          <p:cNvPr id="223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4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225" name="pasted-image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2000" y="3279600"/>
            <a:ext cx="9746640" cy="4149360"/>
          </a:xfrm>
          <a:prstGeom prst="rect">
            <a:avLst/>
          </a:prstGeom>
          <a:ln w="12600">
            <a:noFill/>
          </a:ln>
        </p:spPr>
      </p:pic>
      <p:sp>
        <p:nvSpPr>
          <p:cNvPr id="226" name="CustomShape 4"/>
          <p:cNvSpPr/>
          <p:nvPr/>
        </p:nvSpPr>
        <p:spPr>
          <a:xfrm>
            <a:off x="514440" y="1240560"/>
            <a:ext cx="8258040" cy="201060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Please run your newly created instrument file in trace mode and simulation mode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to see output like the ones below.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Investigate how the peak positions change with varied wavelength, try +/1 Å in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wavelength.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Also try choosing another material from your MCSTAS/data directory.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Caution!</a:t>
            </a:r>
            <a:endParaRPr/>
          </a:p>
        </p:txBody>
      </p:sp>
      <p:sp>
        <p:nvSpPr>
          <p:cNvPr id="106" name="TextShape 2"/>
          <p:cNvSpPr txBox="1"/>
          <p:nvPr/>
        </p:nvSpPr>
        <p:spPr>
          <a:xfrm>
            <a:off x="140760" y="993240"/>
            <a:ext cx="8960760" cy="55695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We start by a few-slide </a:t>
            </a:r>
            <a:r>
              <a:rPr b="1" i="1" lang="en-US" sz="3200">
                <a:solidFill>
                  <a:srgbClr val="000000"/>
                </a:solidFill>
                <a:latin typeface="Arial"/>
                <a:ea typeface="Arial"/>
              </a:rPr>
              <a:t>hand-waving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introduction to scattering from condensed matter / crystallography which are disciplines in their own right… </a:t>
            </a:r>
            <a:r>
              <a:rPr b="1" lang="en-US" sz="3200">
                <a:solidFill>
                  <a:srgbClr val="000000"/>
                </a:solidFill>
                <a:latin typeface="Arial"/>
                <a:ea typeface="Arial"/>
              </a:rPr>
              <a:t>:-)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</a:rPr>
              <a:t>Fasten your seat belts! </a:t>
            </a:r>
            <a:endParaRPr/>
          </a:p>
        </p:txBody>
      </p:sp>
      <p:sp>
        <p:nvSpPr>
          <p:cNvPr id="107" name="TextShape 3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08" name="pasted-image.tif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746520" y="3257640"/>
            <a:ext cx="1749240" cy="1528560"/>
          </a:xfrm>
          <a:prstGeom prst="rect">
            <a:avLst/>
          </a:prstGeom>
          <a:ln w="12600">
            <a:noFill/>
          </a:ln>
        </p:spPr>
      </p:pic>
      <p:pic>
        <p:nvPicPr>
          <p:cNvPr id="109" name="pasted-image.tif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474720" y="5701320"/>
            <a:ext cx="2292480" cy="14734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9.2 Optional extras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9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30" name="CustomShape 4"/>
          <p:cNvSpPr/>
          <p:nvPr/>
        </p:nvSpPr>
        <p:spPr>
          <a:xfrm>
            <a:off x="436680" y="1240560"/>
            <a:ext cx="8111520" cy="255852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As a final optional PowderN exercise, try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Decreasing and increasing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Comment on the results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What is the effect of changing the sample size?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Comment on the results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9.3 Single_crystal - intro</a:t>
            </a:r>
            <a:endParaRPr/>
          </a:p>
        </p:txBody>
      </p:sp>
      <p:sp>
        <p:nvSpPr>
          <p:cNvPr id="232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3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34" name="CustomShape 4"/>
          <p:cNvSpPr/>
          <p:nvPr/>
        </p:nvSpPr>
        <p:spPr>
          <a:xfrm>
            <a:off x="230400" y="2333520"/>
            <a:ext cx="9609840" cy="3275280"/>
          </a:xfrm>
          <a:prstGeom prst="rect">
            <a:avLst/>
          </a:prstGeom>
          <a:solidFill>
            <a:srgbClr val="ffffff"/>
          </a:solidFill>
          <a:ln w="63360">
            <a:solidFill>
              <a:srgbClr val="000000"/>
            </a:solidFill>
            <a:miter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Times New Roman"/>
                <a:ea typeface="Times New Roman"/>
              </a:rPr>
              <a:t>When the sample is a single crystal, the averaging on many crystallites that is responsible for the scattering rings in a powder does not apply. </a:t>
            </a: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Times New Roman"/>
                <a:ea typeface="Times New Roman"/>
              </a:rPr>
              <a:t>The Bragg law is still valid, but similarly as a mirror, each atomic plane selects a single reflected monochromatic ray. As there are many structural planes available, a polychromatic neutron beam will be scattered as a large number of distinct rays, forming spots on detectors. </a:t>
            </a: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Times New Roman"/>
                <a:ea typeface="Times New Roman"/>
              </a:rPr>
              <a:t>This happens in the monochromators as discussed during the session on optics, but in this case only one reflection of interest is used, the others are scattered around, generating background. 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6" name="TextShape 2"/>
          <p:cNvSpPr txBox="1"/>
          <p:nvPr/>
        </p:nvSpPr>
        <p:spPr>
          <a:xfrm>
            <a:off x="108360" y="193320"/>
            <a:ext cx="907092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Single_crystal</a:t>
            </a:r>
            <a:endParaRPr/>
          </a:p>
        </p:txBody>
      </p:sp>
      <p:sp>
        <p:nvSpPr>
          <p:cNvPr id="237" name="TextShape 3"/>
          <p:cNvSpPr txBox="1"/>
          <p:nvPr/>
        </p:nvSpPr>
        <p:spPr>
          <a:xfrm>
            <a:off x="68760" y="7211520"/>
            <a:ext cx="339480" cy="348840"/>
          </a:xfrm>
          <a:prstGeom prst="rect">
            <a:avLst/>
          </a:prstGeom>
        </p:spPr>
      </p:sp>
      <p:pic>
        <p:nvPicPr>
          <p:cNvPr id="238" name="Image65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748040" y="4008600"/>
            <a:ext cx="4374360" cy="3470040"/>
          </a:xfrm>
          <a:prstGeom prst="rect">
            <a:avLst/>
          </a:prstGeom>
          <a:ln w="12600">
            <a:noFill/>
          </a:ln>
        </p:spPr>
      </p:pic>
      <p:pic>
        <p:nvPicPr>
          <p:cNvPr id="239" name="Image66.png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6680" y="4160880"/>
            <a:ext cx="4449240" cy="3242880"/>
          </a:xfrm>
          <a:prstGeom prst="rect">
            <a:avLst/>
          </a:prstGeom>
          <a:ln w="12600"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397440" y="1239480"/>
            <a:ext cx="7592760" cy="333936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000000"/>
                </a:solidFill>
                <a:latin typeface="Times New Roman"/>
                <a:ea typeface="Times New Roman"/>
              </a:rPr>
              <a:t>Properties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baseline="31000">
                <a:solidFill>
                  <a:srgbClr val="000000"/>
                </a:solidFill>
                <a:latin typeface="OpenSymbol"/>
                <a:ea typeface="OpenSymbol"/>
              </a:rPr>
              <a:t>●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Thick, flat single crystal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- multiple scattering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- absorption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baseline="31000">
                <a:solidFill>
                  <a:srgbClr val="000000"/>
                </a:solidFill>
                <a:latin typeface="OpenSymbol"/>
                <a:ea typeface="OpenSymbol"/>
              </a:rPr>
              <a:t>●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- incoherent scattering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baseline="31000">
                <a:solidFill>
                  <a:srgbClr val="000000"/>
                </a:solidFill>
                <a:latin typeface="OpenSymbol"/>
                <a:ea typeface="OpenSymbol"/>
              </a:rPr>
              <a:t>●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Mosaic, isotropic (anisotropic around sample lattice axes)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baseline="31000">
                <a:solidFill>
                  <a:srgbClr val="000000"/>
                </a:solidFill>
                <a:latin typeface="OpenSymbol"/>
                <a:ea typeface="OpenSymbol"/>
              </a:rPr>
              <a:t>●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Variance of lattice parameter</a:t>
            </a:r>
            <a:r>
              <a:rPr i="1" lang="en-US" sz="2400">
                <a:solidFill>
                  <a:srgbClr val="000000"/>
                </a:solidFill>
                <a:latin typeface="Times New Roman"/>
                <a:ea typeface="Times New Roman"/>
              </a:rPr>
              <a:t> Δd/d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=0 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9.3 Single_crystal - construct a simple instrument file</a:t>
            </a:r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3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44" name="CustomShape 4"/>
          <p:cNvSpPr/>
          <p:nvPr/>
        </p:nvSpPr>
        <p:spPr>
          <a:xfrm>
            <a:off x="1235880" y="920880"/>
            <a:ext cx="5230080" cy="364680"/>
          </a:xfrm>
          <a:prstGeom prst="rect">
            <a:avLst/>
          </a:prstGeom>
          <a:solidFill>
            <a:srgbClr val="ffffff"/>
          </a:solidFill>
          <a:ln w="63360">
            <a:solidFill>
              <a:srgbClr val="000000"/>
            </a:solidFill>
            <a:miter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Construct the below instrument file using mcgui…. </a:t>
            </a:r>
            <a:endParaRPr/>
          </a:p>
        </p:txBody>
      </p:sp>
      <p:sp>
        <p:nvSpPr>
          <p:cNvPr id="245" name="CustomShape 5"/>
          <p:cNvSpPr/>
          <p:nvPr/>
        </p:nvSpPr>
        <p:spPr>
          <a:xfrm>
            <a:off x="298800" y="1297800"/>
            <a:ext cx="9473400" cy="5725440"/>
          </a:xfrm>
          <a:prstGeom prst="rect">
            <a:avLst/>
          </a:prstGeom>
          <a:solidFill>
            <a:srgbClr val="ffffff"/>
          </a:solidFill>
          <a:ln w="63360">
            <a:solidFill>
              <a:srgbClr val="000000"/>
            </a:solidFill>
            <a:miter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/************************************************************************************************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Instrument: single_crystal.instr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%Description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A single crystal scattering example.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%Parameters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* lambda: [Angs] neutron wavelength selected by the monochromator ************************************************************************************************/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DEFINE INSTRUMENT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single_crystal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=1, </a:t>
            </a:r>
            <a:r>
              <a:rPr b="1" lang="en-US" sz="1300">
                <a:solidFill>
                  <a:srgbClr val="000000"/>
                </a:solidFill>
                <a:latin typeface="Times New Roman"/>
                <a:ea typeface="Times New Roman"/>
              </a:rPr>
              <a:t>string 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material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</a:t>
            </a:r>
            <a:r>
              <a:rPr lang="en-US" sz="1300">
                <a:solidFill>
                  <a:srgbClr val="ff40ff"/>
                </a:solidFill>
                <a:latin typeface="Times New Roman"/>
                <a:ea typeface="Times New Roman"/>
              </a:rPr>
              <a:t>"C_graphite.lau"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TRACE</a:t>
            </a: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Source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Source_simple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(dist=1, radius=0.01, focus_xw=0.01, focus_yh=0.01, lambda0=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dlambda=0.2*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Lambda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),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(0,0,0) ABSOLUTE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SX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Single_crystal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xwidth = 0.002, yheight = 0.1, zdepth = 0.1, mosaic = 30, reflections = </a:t>
            </a:r>
            <a:r>
              <a:rPr i="1" lang="en-US" sz="1300">
                <a:solidFill>
                  <a:srgbClr val="ff2500"/>
                </a:solidFill>
                <a:latin typeface="Times New Roman"/>
                <a:ea typeface="Times New Roman"/>
              </a:rPr>
              <a:t>material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, barns=0, ax=0, ay=2.14,az=­1.24,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bx=0, by=0, bz= 2.47, cx=6.71,cy=0, cz= 0, absorption = 0.014, incoherent = 0.004)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(0,0,0.5) RELATIVE PREVIOUS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ROTATED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(0,45,0) RELATIVE PREVIOUS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COMPONENT </a:t>
            </a:r>
            <a:r>
              <a:rPr lang="en-US" sz="1300">
                <a:solidFill>
                  <a:srgbClr val="ff2500"/>
                </a:solidFill>
                <a:latin typeface="Times New Roman"/>
                <a:ea typeface="Times New Roman"/>
              </a:rPr>
              <a:t>banana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en-US" sz="1300">
                <a:solidFill>
                  <a:srgbClr val="018000"/>
                </a:solidFill>
                <a:latin typeface="Times New Roman"/>
                <a:ea typeface="Times New Roman"/>
              </a:rPr>
              <a:t>Monitor_nD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(xwidth=1, yheight=1, options="banana ; theta limits=[10,130] bins=240 ; y bins=100")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AT </a:t>
            </a:r>
            <a:r>
              <a:rPr lang="en-US" sz="1300">
                <a:solidFill>
                  <a:srgbClr val="000000"/>
                </a:solidFill>
                <a:latin typeface="Times New Roman"/>
                <a:ea typeface="Times New Roman"/>
              </a:rPr>
              <a:t>(0,0,0.5) RELATIVE Source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solidFill>
                  <a:srgbClr val="0433ff"/>
                </a:solidFill>
                <a:latin typeface="Times New Roman"/>
                <a:ea typeface="Times New Roman"/>
              </a:rPr>
              <a:t>END 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3259">
                <a:solidFill>
                  <a:srgbClr val="000000"/>
                </a:solidFill>
                <a:latin typeface="Arial"/>
                <a:ea typeface="Arial"/>
              </a:rPr>
              <a:t>9.3 Single_crystal input parameters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8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249" name="CustomShape 4"/>
          <p:cNvSpPr/>
          <p:nvPr/>
        </p:nvSpPr>
        <p:spPr>
          <a:xfrm>
            <a:off x="3960" y="1814760"/>
            <a:ext cx="10063080" cy="5531040"/>
          </a:xfrm>
          <a:prstGeom prst="rect">
            <a:avLst/>
          </a:prstGeom>
          <a:solidFill>
            <a:srgbClr val="ffffff"/>
          </a:solidFill>
          <a:ln w="25560">
            <a:solidFill>
              <a:srgbClr val="4f81bd"/>
            </a:solidFill>
            <a:round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b="1" i="1" lang="en-US" sz="2100">
                <a:solidFill>
                  <a:srgbClr val="000000"/>
                </a:solidFill>
                <a:latin typeface="Arial"/>
                <a:ea typeface="Arial"/>
              </a:rPr>
              <a:t>Single_crystal </a:t>
            </a: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component is used the same way as the </a:t>
            </a:r>
            <a:r>
              <a:rPr i="1" lang="en-US" sz="2100">
                <a:solidFill>
                  <a:srgbClr val="000000"/>
                </a:solidFill>
                <a:latin typeface="Arial"/>
                <a:ea typeface="Arial"/>
              </a:rPr>
              <a:t>PowderN</a:t>
            </a: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, but only accepts </a:t>
            </a:r>
            <a:r>
              <a:rPr i="1" lang="en-US" sz="2100">
                <a:solidFill>
                  <a:srgbClr val="000000"/>
                </a:solidFill>
                <a:latin typeface="Arial"/>
                <a:ea typeface="Arial"/>
              </a:rPr>
              <a:t>.lau </a:t>
            </a: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type files from e.g. </a:t>
            </a:r>
            <a:r>
              <a:rPr i="1" lang="en-US" sz="2100">
                <a:solidFill>
                  <a:srgbClr val="000000"/>
                </a:solidFill>
                <a:latin typeface="Arial"/>
                <a:ea typeface="Arial"/>
              </a:rPr>
              <a:t>Crystallographica</a:t>
            </a: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This component models coherent and incoherent elastic scattering, with multiple scattering and secondary absorption.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The material volume may be a box, a sphere and a cylinder, which all can be bulk or hollow geometries, including concentric arrangements.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The instrument geometry resembles the previous one for PowderN, now with a tilted graphite plate at the sample. As expected, the scattering shows a number of spots, which each select a single wavelength. The central spot is the direct, transmitted beam.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Currently, McStas does not provide simple ways to add inelastic scattering on top of a mono-crystalline structure, even though there is a way to simulate the neutron scattering on a a simple phonon dispersion. 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9.3 Perform simulations</a:t>
            </a:r>
            <a:endParaRPr/>
          </a:p>
        </p:txBody>
      </p:sp>
      <p:sp>
        <p:nvSpPr>
          <p:cNvPr id="251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Now perform trace to see that all looks OK, then a simulation that should give you output like this: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2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253" name="pasted-image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17200" y="2533320"/>
            <a:ext cx="5892120" cy="52131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9.3 Optional extras</a:t>
            </a:r>
            <a:endParaRPr/>
          </a:p>
        </p:txBody>
      </p:sp>
      <p:sp>
        <p:nvSpPr>
          <p:cNvPr id="255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Create an instrument input parameter </a:t>
            </a:r>
            <a:r>
              <a:rPr i="1" lang="en-US" sz="3200">
                <a:solidFill>
                  <a:srgbClr val="000000"/>
                </a:solidFill>
                <a:latin typeface="Arial"/>
                <a:ea typeface="Arial"/>
              </a:rPr>
              <a:t>omega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to allow rotating the sample.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Perform a </a:t>
            </a:r>
            <a:r>
              <a:rPr i="1" lang="en-US" sz="3200">
                <a:solidFill>
                  <a:srgbClr val="000000"/>
                </a:solidFill>
                <a:latin typeface="Arial"/>
                <a:ea typeface="Arial"/>
              </a:rPr>
              <a:t>scan and look in the subfolders how the spots move on the detector.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</a:rPr>
              <a:t>Also try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Helvetica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Decreasing and increasing the wavelength spread</a:t>
            </a:r>
            <a:endParaRPr/>
          </a:p>
          <a:p>
            <a:pPr lvl="1">
              <a:lnSpc>
                <a:spcPct val="100000"/>
              </a:lnSpc>
              <a:buFont typeface="Helvetica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Comment on the results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/>
          </a:p>
        </p:txBody>
      </p:sp>
      <p:sp>
        <p:nvSpPr>
          <p:cNvPr id="256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</a:rPr>
              <a:t>9.3 Optional extras</a:t>
            </a:r>
            <a:endParaRPr/>
          </a:p>
        </p:txBody>
      </p:sp>
      <p:sp>
        <p:nvSpPr>
          <p:cNvPr id="258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An additional complex geometry enables to use any point set to describe the material volume (</a:t>
            </a:r>
            <a:r>
              <a:rPr i="1" lang="en-US" sz="2100">
                <a:solidFill>
                  <a:srgbClr val="000000"/>
                </a:solidFill>
                <a:latin typeface="Arial"/>
                <a:ea typeface="Arial"/>
              </a:rPr>
              <a:t>geomview </a:t>
            </a: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OFF file).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</a:rPr>
              <a:t>Try the same simulations with an OFF file from the MCSTAS/data directory</a:t>
            </a:r>
            <a:endParaRPr/>
          </a:p>
        </p:txBody>
      </p:sp>
      <p:sp>
        <p:nvSpPr>
          <p:cNvPr id="259" name="TextShape 3"/>
          <p:cNvSpPr txBox="1"/>
          <p:nvPr/>
        </p:nvSpPr>
        <p:spPr>
          <a:xfrm>
            <a:off x="68400" y="7211520"/>
            <a:ext cx="35676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24080" y="62244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500">
                <a:solidFill>
                  <a:srgbClr val="000000"/>
                </a:solidFill>
                <a:latin typeface="Arial"/>
                <a:ea typeface="Arial"/>
              </a:rPr>
              <a:t>Others explains the details much better than myself, e.g.: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11" name="pasted-image.pd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0400" y="3553560"/>
            <a:ext cx="2582280" cy="3526200"/>
          </a:xfrm>
          <a:prstGeom prst="rect">
            <a:avLst/>
          </a:prstGeom>
          <a:ln w="12600">
            <a:noFill/>
          </a:ln>
        </p:spPr>
      </p:pic>
      <p:sp>
        <p:nvSpPr>
          <p:cNvPr id="112" name="TextShape 2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009">
                <a:solidFill>
                  <a:srgbClr val="000000"/>
                </a:solidFill>
                <a:latin typeface="Arial"/>
                <a:ea typeface="Arial"/>
              </a:rPr>
              <a:t>Sources of further reading….</a:t>
            </a:r>
            <a:endParaRPr/>
          </a:p>
        </p:txBody>
      </p:sp>
      <p:sp>
        <p:nvSpPr>
          <p:cNvPr id="113" name="TextShape 3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14" name="pasted-image.pd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01000" y="1884960"/>
            <a:ext cx="7219440" cy="1498680"/>
          </a:xfrm>
          <a:prstGeom prst="rect">
            <a:avLst/>
          </a:prstGeom>
          <a:ln w="12600">
            <a:noFill/>
          </a:ln>
        </p:spPr>
      </p:pic>
      <p:pic>
        <p:nvPicPr>
          <p:cNvPr id="115" name="pasted-image.pdf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996880" y="2358720"/>
            <a:ext cx="4432680" cy="5736600"/>
          </a:xfrm>
          <a:prstGeom prst="rect">
            <a:avLst/>
          </a:prstGeom>
          <a:ln w="12600">
            <a:noFill/>
          </a:ln>
        </p:spPr>
      </p:pic>
      <p:pic>
        <p:nvPicPr>
          <p:cNvPr id="116" name="pasted-image.pdf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849040" y="3553560"/>
            <a:ext cx="3928320" cy="185184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08000" y="193320"/>
            <a:ext cx="644004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Single neutron elastic scattering on individual nucleus</a:t>
            </a:r>
            <a:endParaRPr/>
          </a:p>
        </p:txBody>
      </p:sp>
      <p:sp>
        <p:nvSpPr>
          <p:cNvPr id="118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9" name="TextShape 3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20" name="PreviewScreenSnapz014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3000" y="1199160"/>
            <a:ext cx="8476920" cy="5115600"/>
          </a:xfrm>
          <a:prstGeom prst="rect">
            <a:avLst/>
          </a:prstGeom>
          <a:ln w="12600">
            <a:noFill/>
          </a:ln>
        </p:spPr>
      </p:pic>
      <p:pic>
        <p:nvPicPr>
          <p:cNvPr id="121" name="pasted-image.pd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6720" y="6447240"/>
            <a:ext cx="6011280" cy="8175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reviewScreenSnapz016.png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23280" y="1266120"/>
            <a:ext cx="4627440" cy="6310080"/>
          </a:xfrm>
          <a:prstGeom prst="rect">
            <a:avLst/>
          </a:prstGeom>
          <a:ln w="12600">
            <a:noFill/>
          </a:ln>
        </p:spPr>
      </p:pic>
      <p:pic>
        <p:nvPicPr>
          <p:cNvPr id="123" name="pasted-image.tif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76960" y="7253280"/>
            <a:ext cx="962280" cy="309600"/>
          </a:xfrm>
          <a:prstGeom prst="rect">
            <a:avLst/>
          </a:prstGeom>
          <a:ln w="12600">
            <a:noFill/>
          </a:ln>
        </p:spPr>
      </p:pic>
      <p:pic>
        <p:nvPicPr>
          <p:cNvPr id="124" name="pasted-image.png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83280" y="2671560"/>
            <a:ext cx="190800" cy="174240"/>
          </a:xfrm>
          <a:prstGeom prst="rect">
            <a:avLst/>
          </a:prstGeom>
          <a:ln w="12600">
            <a:noFill/>
          </a:ln>
        </p:spPr>
      </p:pic>
      <p:pic>
        <p:nvPicPr>
          <p:cNvPr id="125" name="pasted-image.png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196520" y="1325520"/>
            <a:ext cx="209160" cy="190800"/>
          </a:xfrm>
          <a:prstGeom prst="rect">
            <a:avLst/>
          </a:prstGeom>
          <a:ln w="12600">
            <a:noFill/>
          </a:ln>
        </p:spPr>
      </p:pic>
      <p:pic>
        <p:nvPicPr>
          <p:cNvPr id="126" name="pasted-image.png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3214800" y="2678400"/>
            <a:ext cx="269280" cy="269280"/>
          </a:xfrm>
          <a:prstGeom prst="rect">
            <a:avLst/>
          </a:prstGeom>
          <a:ln w="12600">
            <a:noFill/>
          </a:ln>
        </p:spPr>
      </p:pic>
      <p:pic>
        <p:nvPicPr>
          <p:cNvPr id="127" name="pasted-image.png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4122360" y="2053800"/>
            <a:ext cx="269280" cy="269280"/>
          </a:xfrm>
          <a:prstGeom prst="rect">
            <a:avLst/>
          </a:prstGeom>
          <a:ln w="12600">
            <a:noFill/>
          </a:ln>
        </p:spPr>
      </p:pic>
      <p:pic>
        <p:nvPicPr>
          <p:cNvPr id="128" name="pasted-image.tiff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4483800" y="1266120"/>
            <a:ext cx="312480" cy="967680"/>
          </a:xfrm>
          <a:prstGeom prst="rect">
            <a:avLst/>
          </a:prstGeom>
          <a:ln w="12600">
            <a:noFill/>
          </a:ln>
        </p:spPr>
      </p:pic>
      <p:sp>
        <p:nvSpPr>
          <p:cNvPr id="129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Interference of elastic scattering from a lattice of nuclei (crystal/crystallite)</a:t>
            </a:r>
            <a:endParaRPr/>
          </a:p>
        </p:txBody>
      </p:sp>
      <p:sp>
        <p:nvSpPr>
          <p:cNvPr id="130" name="TextShape 2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Interference of elastic scattering from a lattice of nuclei (crystal/crystallite)</a:t>
            </a:r>
            <a:endParaRPr/>
          </a:p>
        </p:txBody>
      </p:sp>
      <p:sp>
        <p:nvSpPr>
          <p:cNvPr id="132" name="TextShape 2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33" name="pasted-image.pd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14680" y="4665600"/>
            <a:ext cx="4012560" cy="622800"/>
          </a:xfrm>
          <a:prstGeom prst="rect">
            <a:avLst/>
          </a:prstGeom>
          <a:ln w="12600">
            <a:noFill/>
          </a:ln>
        </p:spPr>
      </p:pic>
      <p:pic>
        <p:nvPicPr>
          <p:cNvPr id="134" name="pasted-image.pd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964320" y="5922360"/>
            <a:ext cx="1313640" cy="380520"/>
          </a:xfrm>
          <a:prstGeom prst="rect">
            <a:avLst/>
          </a:prstGeom>
          <a:ln w="12600">
            <a:noFill/>
          </a:ln>
        </p:spPr>
      </p:pic>
      <p:pic>
        <p:nvPicPr>
          <p:cNvPr id="135" name="pasted-image.pdf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36160" y="1424160"/>
            <a:ext cx="3240360" cy="2370960"/>
          </a:xfrm>
          <a:prstGeom prst="rect">
            <a:avLst/>
          </a:prstGeom>
          <a:ln w="12600">
            <a:noFill/>
          </a:ln>
        </p:spPr>
      </p:pic>
      <p:pic>
        <p:nvPicPr>
          <p:cNvPr id="136" name="pasted-image.pdf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285440" y="2489760"/>
            <a:ext cx="4347000" cy="435600"/>
          </a:xfrm>
          <a:prstGeom prst="rect">
            <a:avLst/>
          </a:prstGeom>
          <a:ln w="12600">
            <a:noFill/>
          </a:ln>
        </p:spPr>
      </p:pic>
      <p:pic>
        <p:nvPicPr>
          <p:cNvPr id="137" name="pasted-image.pdf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2259360" y="4180320"/>
            <a:ext cx="4655160" cy="371520"/>
          </a:xfrm>
          <a:prstGeom prst="rect">
            <a:avLst/>
          </a:prstGeom>
          <a:ln w="12600">
            <a:noFill/>
          </a:ln>
        </p:spPr>
      </p:pic>
      <p:pic>
        <p:nvPicPr>
          <p:cNvPr id="138" name="pasted-image.pdf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2259360" y="5643360"/>
            <a:ext cx="5262840" cy="1162440"/>
          </a:xfrm>
          <a:prstGeom prst="rect">
            <a:avLst/>
          </a:prstGeom>
          <a:ln w="12600">
            <a:noFill/>
          </a:ln>
        </p:spPr>
      </p:pic>
      <p:sp>
        <p:nvSpPr>
          <p:cNvPr id="139" name="CustomShape 3"/>
          <p:cNvSpPr/>
          <p:nvPr/>
        </p:nvSpPr>
        <p:spPr>
          <a:xfrm>
            <a:off x="5410800" y="4366800"/>
            <a:ext cx="2432520" cy="721800"/>
          </a:xfrm>
          <a:prstGeom prst="rect">
            <a:avLst/>
          </a:prstGeom>
          <a:noFill/>
          <a:ln w="25560">
            <a:solidFill>
              <a:srgbClr val="4f81bd"/>
            </a:solidFill>
            <a:round/>
            <a:headEnd len="med" type="triangle" w="med"/>
          </a:ln>
        </p:spPr>
      </p:sp>
      <p:sp>
        <p:nvSpPr>
          <p:cNvPr id="140" name="CustomShape 4"/>
          <p:cNvSpPr/>
          <p:nvPr/>
        </p:nvSpPr>
        <p:spPr>
          <a:xfrm>
            <a:off x="7115400" y="5070960"/>
            <a:ext cx="1654560" cy="363960"/>
          </a:xfrm>
          <a:prstGeom prst="rect">
            <a:avLst/>
          </a:prstGeom>
          <a:noFill/>
          <a:ln w="12600">
            <a:noFill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Structure factor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From single crystal / crystallite to powder….</a:t>
            </a:r>
            <a:endParaRPr/>
          </a:p>
        </p:txBody>
      </p:sp>
      <p:sp>
        <p:nvSpPr>
          <p:cNvPr id="142" name="TextShape 2"/>
          <p:cNvSpPr txBox="1"/>
          <p:nvPr/>
        </p:nvSpPr>
        <p:spPr>
          <a:xfrm>
            <a:off x="170280" y="1486080"/>
            <a:ext cx="2005560" cy="5115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Single crystal     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44" name="pasted-image.tif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8280" y="2291040"/>
            <a:ext cx="1644480" cy="2273040"/>
          </a:xfrm>
          <a:prstGeom prst="rect">
            <a:avLst/>
          </a:prstGeom>
          <a:ln w="12600"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2871360" y="1266120"/>
            <a:ext cx="3054960" cy="10591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buSzPct val="45000"/>
              <a:buFont typeface="Helvetica"/>
              <a:buChar char="l"/>
            </a:pPr>
            <a:r>
              <a:rPr lang="en-US" sz="2150">
                <a:solidFill>
                  <a:srgbClr val="000000"/>
                </a:solidFill>
                <a:latin typeface="Arial"/>
                <a:ea typeface="Arial"/>
              </a:rPr>
              <a:t>Polycrystal with a little disorder, i.e. a </a:t>
            </a:r>
            <a:r>
              <a:rPr i="1" lang="en-US" sz="2150">
                <a:solidFill>
                  <a:srgbClr val="000000"/>
                </a:solidFill>
                <a:latin typeface="Arial"/>
                <a:ea typeface="Arial"/>
              </a:rPr>
              <a:t>preferred orientation, texture</a:t>
            </a:r>
            <a:endParaRPr/>
          </a:p>
        </p:txBody>
      </p:sp>
      <p:pic>
        <p:nvPicPr>
          <p:cNvPr id="146" name="pasted-image.tiff" descr=""/>
          <p:cNvPicPr/>
          <p:nvPr/>
        </p:nvPicPr>
        <p:blipFill>
          <a:blip r:embed="rId2"/>
          <a:stretch>
            <a:fillRect/>
          </a:stretch>
        </p:blipFill>
        <p:spPr>
          <a:xfrm rot="21074400">
            <a:off x="3291840" y="2900160"/>
            <a:ext cx="369360" cy="510480"/>
          </a:xfrm>
          <a:prstGeom prst="rect">
            <a:avLst/>
          </a:prstGeom>
          <a:ln w="12600">
            <a:noFill/>
          </a:ln>
        </p:spPr>
      </p:pic>
      <p:pic>
        <p:nvPicPr>
          <p:cNvPr id="147" name="pasted-image.tiff" descr=""/>
          <p:cNvPicPr/>
          <p:nvPr/>
        </p:nvPicPr>
        <p:blipFill>
          <a:blip r:embed="rId3"/>
          <a:stretch>
            <a:fillRect/>
          </a:stretch>
        </p:blipFill>
        <p:spPr>
          <a:xfrm rot="1065000">
            <a:off x="3776760" y="2644920"/>
            <a:ext cx="359280" cy="496440"/>
          </a:xfrm>
          <a:prstGeom prst="rect">
            <a:avLst/>
          </a:prstGeom>
          <a:ln w="12600">
            <a:noFill/>
          </a:ln>
        </p:spPr>
      </p:pic>
      <p:pic>
        <p:nvPicPr>
          <p:cNvPr id="148" name="pasted-image.tiff" descr=""/>
          <p:cNvPicPr/>
          <p:nvPr/>
        </p:nvPicPr>
        <p:blipFill>
          <a:blip r:embed="rId4"/>
          <a:stretch>
            <a:fillRect/>
          </a:stretch>
        </p:blipFill>
        <p:spPr>
          <a:xfrm rot="21400800">
            <a:off x="4016160" y="3179520"/>
            <a:ext cx="369360" cy="510480"/>
          </a:xfrm>
          <a:prstGeom prst="rect">
            <a:avLst/>
          </a:prstGeom>
          <a:ln w="12600">
            <a:noFill/>
          </a:ln>
        </p:spPr>
      </p:pic>
      <p:pic>
        <p:nvPicPr>
          <p:cNvPr id="149" name="pasted-image.tiff" descr=""/>
          <p:cNvPicPr/>
          <p:nvPr/>
        </p:nvPicPr>
        <p:blipFill>
          <a:blip r:embed="rId5"/>
          <a:stretch>
            <a:fillRect/>
          </a:stretch>
        </p:blipFill>
        <p:spPr>
          <a:xfrm rot="961800">
            <a:off x="3469680" y="3363840"/>
            <a:ext cx="417960" cy="577800"/>
          </a:xfrm>
          <a:prstGeom prst="rect">
            <a:avLst/>
          </a:prstGeom>
          <a:ln w="12600">
            <a:noFill/>
          </a:ln>
        </p:spPr>
      </p:pic>
      <p:pic>
        <p:nvPicPr>
          <p:cNvPr id="150" name="pasted-image.tiff" descr=""/>
          <p:cNvPicPr/>
          <p:nvPr/>
        </p:nvPicPr>
        <p:blipFill>
          <a:blip r:embed="rId6"/>
          <a:stretch>
            <a:fillRect/>
          </a:stretch>
        </p:blipFill>
        <p:spPr>
          <a:xfrm rot="20859600">
            <a:off x="3883680" y="3800160"/>
            <a:ext cx="362520" cy="501120"/>
          </a:xfrm>
          <a:prstGeom prst="rect">
            <a:avLst/>
          </a:prstGeom>
          <a:ln w="12600">
            <a:noFill/>
          </a:ln>
        </p:spPr>
      </p:pic>
      <p:pic>
        <p:nvPicPr>
          <p:cNvPr id="151" name="pasted-image.tiff" descr=""/>
          <p:cNvPicPr/>
          <p:nvPr/>
        </p:nvPicPr>
        <p:blipFill>
          <a:blip r:embed="rId7"/>
          <a:stretch>
            <a:fillRect/>
          </a:stretch>
        </p:blipFill>
        <p:spPr>
          <a:xfrm rot="370800">
            <a:off x="4406040" y="3948120"/>
            <a:ext cx="352440" cy="487440"/>
          </a:xfrm>
          <a:prstGeom prst="rect">
            <a:avLst/>
          </a:prstGeom>
          <a:ln w="12600">
            <a:noFill/>
          </a:ln>
        </p:spPr>
      </p:pic>
      <p:pic>
        <p:nvPicPr>
          <p:cNvPr id="152" name="pasted-image.tiff" descr=""/>
          <p:cNvPicPr/>
          <p:nvPr/>
        </p:nvPicPr>
        <p:blipFill>
          <a:blip r:embed="rId8"/>
          <a:stretch>
            <a:fillRect/>
          </a:stretch>
        </p:blipFill>
        <p:spPr>
          <a:xfrm rot="20937000">
            <a:off x="4205160" y="4490280"/>
            <a:ext cx="362520" cy="501120"/>
          </a:xfrm>
          <a:prstGeom prst="rect">
            <a:avLst/>
          </a:prstGeom>
          <a:ln w="12600">
            <a:noFill/>
          </a:ln>
        </p:spPr>
      </p:pic>
      <p:pic>
        <p:nvPicPr>
          <p:cNvPr id="153" name="pasted-image.tiff" descr=""/>
          <p:cNvPicPr/>
          <p:nvPr/>
        </p:nvPicPr>
        <p:blipFill>
          <a:blip r:embed="rId9"/>
          <a:stretch>
            <a:fillRect/>
          </a:stretch>
        </p:blipFill>
        <p:spPr>
          <a:xfrm rot="1137600">
            <a:off x="3664080" y="4256280"/>
            <a:ext cx="410400" cy="567000"/>
          </a:xfrm>
          <a:prstGeom prst="rect">
            <a:avLst/>
          </a:prstGeom>
          <a:ln w="12600">
            <a:noFill/>
          </a:ln>
        </p:spPr>
      </p:pic>
      <p:pic>
        <p:nvPicPr>
          <p:cNvPr id="154" name="pasted-image.tiff" descr=""/>
          <p:cNvPicPr/>
          <p:nvPr/>
        </p:nvPicPr>
        <p:blipFill>
          <a:blip r:embed="rId10"/>
          <a:stretch>
            <a:fillRect/>
          </a:stretch>
        </p:blipFill>
        <p:spPr>
          <a:xfrm rot="20671800">
            <a:off x="4739040" y="2909520"/>
            <a:ext cx="362520" cy="501120"/>
          </a:xfrm>
          <a:prstGeom prst="rect">
            <a:avLst/>
          </a:prstGeom>
          <a:ln w="12600">
            <a:noFill/>
          </a:ln>
        </p:spPr>
      </p:pic>
      <p:pic>
        <p:nvPicPr>
          <p:cNvPr id="155" name="pasted-image.tiff" descr=""/>
          <p:cNvPicPr/>
          <p:nvPr/>
        </p:nvPicPr>
        <p:blipFill>
          <a:blip r:embed="rId11"/>
          <a:stretch>
            <a:fillRect/>
          </a:stretch>
        </p:blipFill>
        <p:spPr>
          <a:xfrm rot="20921400">
            <a:off x="5280480" y="2909520"/>
            <a:ext cx="352440" cy="487440"/>
          </a:xfrm>
          <a:prstGeom prst="rect">
            <a:avLst/>
          </a:prstGeom>
          <a:ln w="12600">
            <a:noFill/>
          </a:ln>
        </p:spPr>
      </p:pic>
      <p:pic>
        <p:nvPicPr>
          <p:cNvPr id="156" name="pasted-image.tiff" descr=""/>
          <p:cNvPicPr/>
          <p:nvPr/>
        </p:nvPicPr>
        <p:blipFill>
          <a:blip r:embed="rId12"/>
          <a:stretch>
            <a:fillRect/>
          </a:stretch>
        </p:blipFill>
        <p:spPr>
          <a:xfrm rot="20676000">
            <a:off x="5238360" y="3484800"/>
            <a:ext cx="362520" cy="501120"/>
          </a:xfrm>
          <a:prstGeom prst="rect">
            <a:avLst/>
          </a:prstGeom>
          <a:ln w="12600">
            <a:noFill/>
          </a:ln>
        </p:spPr>
      </p:pic>
      <p:pic>
        <p:nvPicPr>
          <p:cNvPr id="157" name="pasted-image.tiff" descr=""/>
          <p:cNvPicPr/>
          <p:nvPr/>
        </p:nvPicPr>
        <p:blipFill>
          <a:blip r:embed="rId13"/>
          <a:stretch>
            <a:fillRect/>
          </a:stretch>
        </p:blipFill>
        <p:spPr>
          <a:xfrm rot="595800">
            <a:off x="4661640" y="3400560"/>
            <a:ext cx="410400" cy="567000"/>
          </a:xfrm>
          <a:prstGeom prst="rect">
            <a:avLst/>
          </a:prstGeom>
          <a:ln w="12600">
            <a:noFill/>
          </a:ln>
        </p:spPr>
      </p:pic>
      <p:pic>
        <p:nvPicPr>
          <p:cNvPr id="158" name="Potassium_Humate_Shiny_Powder.tiff" descr=""/>
          <p:cNvPicPr/>
          <p:nvPr/>
        </p:nvPicPr>
        <p:blipFill>
          <a:blip r:embed="rId14"/>
          <a:stretch>
            <a:fillRect/>
          </a:stretch>
        </p:blipFill>
        <p:spPr>
          <a:xfrm>
            <a:off x="5810040" y="2705040"/>
            <a:ext cx="3367440" cy="1895760"/>
          </a:xfrm>
          <a:prstGeom prst="rect">
            <a:avLst/>
          </a:prstGeom>
          <a:ln w="12600">
            <a:noFill/>
          </a:ln>
        </p:spPr>
      </p:pic>
      <p:sp>
        <p:nvSpPr>
          <p:cNvPr id="159" name="CustomShape 5"/>
          <p:cNvSpPr/>
          <p:nvPr/>
        </p:nvSpPr>
        <p:spPr>
          <a:xfrm>
            <a:off x="6621840" y="1310760"/>
            <a:ext cx="2170080" cy="7315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1990">
                <a:solidFill>
                  <a:srgbClr val="000000"/>
                </a:solidFill>
                <a:latin typeface="Arial"/>
                <a:ea typeface="Arial"/>
              </a:rPr>
              <a:t>Powder with complete disorder</a:t>
            </a:r>
            <a:endParaRPr/>
          </a:p>
        </p:txBody>
      </p:sp>
      <p:pic>
        <p:nvPicPr>
          <p:cNvPr id="160" name="FibDiffSketch.png" descr=""/>
          <p:cNvPicPr/>
          <p:nvPr/>
        </p:nvPicPr>
        <p:blipFill>
          <a:blip r:embed="rId15"/>
          <a:stretch>
            <a:fillRect/>
          </a:stretch>
        </p:blipFill>
        <p:spPr>
          <a:xfrm>
            <a:off x="2454120" y="5103720"/>
            <a:ext cx="1943280" cy="1943280"/>
          </a:xfrm>
          <a:prstGeom prst="rect">
            <a:avLst/>
          </a:prstGeom>
          <a:ln w="12600">
            <a:noFill/>
          </a:ln>
        </p:spPr>
      </p:pic>
      <p:pic>
        <p:nvPicPr>
          <p:cNvPr id="161" name="figure7.jpg" descr=""/>
          <p:cNvPicPr/>
          <p:nvPr/>
        </p:nvPicPr>
        <p:blipFill>
          <a:blip r:embed="rId16"/>
          <a:stretch>
            <a:fillRect/>
          </a:stretch>
        </p:blipFill>
        <p:spPr>
          <a:xfrm>
            <a:off x="4685400" y="5263560"/>
            <a:ext cx="1644480" cy="1623960"/>
          </a:xfrm>
          <a:prstGeom prst="rect">
            <a:avLst/>
          </a:prstGeom>
          <a:ln w="12600">
            <a:noFill/>
          </a:ln>
        </p:spPr>
      </p:pic>
      <p:pic>
        <p:nvPicPr>
          <p:cNvPr id="162" name="pasted-image.tiff" descr=""/>
          <p:cNvPicPr/>
          <p:nvPr/>
        </p:nvPicPr>
        <p:blipFill>
          <a:blip r:embed="rId17"/>
          <a:stretch>
            <a:fillRect/>
          </a:stretch>
        </p:blipFill>
        <p:spPr>
          <a:xfrm rot="5398800">
            <a:off x="42480" y="5580000"/>
            <a:ext cx="2476080" cy="1031400"/>
          </a:xfrm>
          <a:prstGeom prst="rect">
            <a:avLst/>
          </a:prstGeom>
          <a:ln w="12600">
            <a:noFill/>
          </a:ln>
        </p:spPr>
      </p:pic>
      <p:pic>
        <p:nvPicPr>
          <p:cNvPr id="163" name="pasted-image.png" descr=""/>
          <p:cNvPicPr/>
          <p:nvPr/>
        </p:nvPicPr>
        <p:blipFill>
          <a:blip r:embed="rId18"/>
          <a:stretch>
            <a:fillRect/>
          </a:stretch>
        </p:blipFill>
        <p:spPr>
          <a:xfrm>
            <a:off x="6940080" y="5138280"/>
            <a:ext cx="2005560" cy="166644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pdf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68880" y="1799280"/>
            <a:ext cx="4583160" cy="2252160"/>
          </a:xfrm>
          <a:prstGeom prst="rect">
            <a:avLst/>
          </a:prstGeom>
          <a:ln w="12600">
            <a:noFill/>
          </a:ln>
        </p:spPr>
      </p:pic>
      <p:sp>
        <p:nvSpPr>
          <p:cNvPr id="165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910">
                <a:solidFill>
                  <a:srgbClr val="000000"/>
                </a:solidFill>
                <a:latin typeface="Arial"/>
                <a:ea typeface="Arial"/>
              </a:rPr>
              <a:t>Lattices - in direct and reciprocal space…</a:t>
            </a:r>
            <a:endParaRPr/>
          </a:p>
        </p:txBody>
      </p:sp>
      <p:sp>
        <p:nvSpPr>
          <p:cNvPr id="166" name="TextShape 2"/>
          <p:cNvSpPr txBox="1"/>
          <p:nvPr/>
        </p:nvSpPr>
        <p:spPr>
          <a:xfrm>
            <a:off x="182880" y="1371600"/>
            <a:ext cx="8960760" cy="5577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560">
                <a:solidFill>
                  <a:srgbClr val="000000"/>
                </a:solidFill>
                <a:latin typeface="Arial"/>
                <a:ea typeface="Arial"/>
              </a:rPr>
              <a:t>Direct space atomic locations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560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r>
              <a:rPr lang="en-US" sz="2560">
                <a:solidFill>
                  <a:srgbClr val="000000"/>
                </a:solidFill>
                <a:latin typeface="Arial"/>
                <a:ea typeface="Arial"/>
              </a:rPr>
              <a:t>Reciprocal space reflection points…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Helvetica"/>
              <a:buChar char="l"/>
            </a:pPr>
            <a:r>
              <a:rPr lang="en-US" sz="2560">
                <a:solidFill>
                  <a:srgbClr val="000000"/>
                </a:solidFill>
                <a:latin typeface="Arial"/>
                <a:ea typeface="Arial"/>
              </a:rPr>
              <a:t>     </a:t>
            </a:r>
            <a:r>
              <a:rPr lang="en-US" sz="2560">
                <a:solidFill>
                  <a:srgbClr val="000000"/>
                </a:solidFill>
                <a:latin typeface="Arial"/>
                <a:ea typeface="Arial"/>
              </a:rPr>
              <a:t>Each characterised by its </a:t>
            </a:r>
            <a:r>
              <a:rPr i="1" lang="en-US" sz="2560">
                <a:solidFill>
                  <a:srgbClr val="000000"/>
                </a:solidFill>
                <a:latin typeface="Arial"/>
                <a:ea typeface="Arial"/>
              </a:rPr>
              <a:t>Miller indices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67" name="TextShape 3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pic>
        <p:nvPicPr>
          <p:cNvPr id="168" name="pasted-image.pdf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2680" y="1923480"/>
            <a:ext cx="4055040" cy="2224080"/>
          </a:xfrm>
          <a:prstGeom prst="rect">
            <a:avLst/>
          </a:prstGeom>
          <a:ln w="12600">
            <a:noFill/>
          </a:ln>
        </p:spPr>
      </p:pic>
      <p:pic>
        <p:nvPicPr>
          <p:cNvPr id="169" name="pasted-image.pdf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104240" y="1923480"/>
            <a:ext cx="2102760" cy="506520"/>
          </a:xfrm>
          <a:prstGeom prst="rect">
            <a:avLst/>
          </a:prstGeom>
          <a:ln w="12600">
            <a:noFill/>
          </a:ln>
        </p:spPr>
      </p:pic>
      <p:pic>
        <p:nvPicPr>
          <p:cNvPr id="170" name="pasted-image.pdf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88000" y="4861800"/>
            <a:ext cx="3588480" cy="548280"/>
          </a:xfrm>
          <a:prstGeom prst="rect">
            <a:avLst/>
          </a:prstGeom>
          <a:ln w="12600">
            <a:noFill/>
          </a:ln>
        </p:spPr>
      </p:pic>
      <p:pic>
        <p:nvPicPr>
          <p:cNvPr id="171" name="pasted-image.pdf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024080" y="4863960"/>
            <a:ext cx="2372760" cy="497880"/>
          </a:xfrm>
          <a:prstGeom prst="rect">
            <a:avLst/>
          </a:prstGeom>
          <a:ln w="12600">
            <a:noFill/>
          </a:ln>
        </p:spPr>
      </p:pic>
      <p:sp>
        <p:nvSpPr>
          <p:cNvPr id="172" name="Line 4"/>
          <p:cNvSpPr/>
          <p:nvPr/>
        </p:nvSpPr>
        <p:spPr>
          <a:xfrm>
            <a:off x="222120" y="4597200"/>
            <a:ext cx="408960" cy="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pic>
        <p:nvPicPr>
          <p:cNvPr id="173" name="pasted-image.pdf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7011000" y="4817160"/>
            <a:ext cx="1579680" cy="728640"/>
          </a:xfrm>
          <a:prstGeom prst="rect">
            <a:avLst/>
          </a:prstGeom>
          <a:ln w="12600">
            <a:noFill/>
          </a:ln>
        </p:spPr>
      </p:pic>
      <p:sp>
        <p:nvSpPr>
          <p:cNvPr id="174" name="Line 5"/>
          <p:cNvSpPr/>
          <p:nvPr/>
        </p:nvSpPr>
        <p:spPr>
          <a:xfrm flipV="1">
            <a:off x="4867560" y="5435280"/>
            <a:ext cx="0" cy="26424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sp>
        <p:nvSpPr>
          <p:cNvPr id="175" name="Line 6"/>
          <p:cNvSpPr/>
          <p:nvPr/>
        </p:nvSpPr>
        <p:spPr>
          <a:xfrm flipV="1">
            <a:off x="5405400" y="5440680"/>
            <a:ext cx="0" cy="26424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sp>
        <p:nvSpPr>
          <p:cNvPr id="176" name="Line 7"/>
          <p:cNvSpPr/>
          <p:nvPr/>
        </p:nvSpPr>
        <p:spPr>
          <a:xfrm flipV="1">
            <a:off x="5934600" y="5422680"/>
            <a:ext cx="0" cy="26424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sp>
        <p:nvSpPr>
          <p:cNvPr id="177" name="Line 8"/>
          <p:cNvSpPr/>
          <p:nvPr/>
        </p:nvSpPr>
        <p:spPr>
          <a:xfrm>
            <a:off x="222120" y="5934600"/>
            <a:ext cx="408960" cy="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pic>
        <p:nvPicPr>
          <p:cNvPr id="178" name="pasted-image.pdf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169920" y="5973840"/>
            <a:ext cx="5983560" cy="811080"/>
          </a:xfrm>
          <a:prstGeom prst="rect">
            <a:avLst/>
          </a:prstGeom>
          <a:ln w="12600">
            <a:noFill/>
          </a:ln>
        </p:spPr>
      </p:pic>
      <p:sp>
        <p:nvSpPr>
          <p:cNvPr id="179" name="Line 9"/>
          <p:cNvSpPr/>
          <p:nvPr/>
        </p:nvSpPr>
        <p:spPr>
          <a:xfrm flipV="1">
            <a:off x="3382200" y="6553080"/>
            <a:ext cx="0" cy="264240"/>
          </a:xfrm>
          <a:prstGeom prst="line">
            <a:avLst/>
          </a:prstGeom>
          <a:ln w="25560">
            <a:solidFill>
              <a:srgbClr val="4f81bd"/>
            </a:solidFill>
            <a:round/>
            <a:tailEnd len="med" type="triangle" w="med"/>
          </a:ln>
        </p:spPr>
      </p:sp>
      <p:sp>
        <p:nvSpPr>
          <p:cNvPr id="180" name="CustomShape 10"/>
          <p:cNvSpPr/>
          <p:nvPr/>
        </p:nvSpPr>
        <p:spPr>
          <a:xfrm>
            <a:off x="2554920" y="6858360"/>
            <a:ext cx="1654560" cy="363960"/>
          </a:xfrm>
          <a:prstGeom prst="rect">
            <a:avLst/>
          </a:prstGeom>
          <a:noFill/>
          <a:ln w="12600">
            <a:noFill/>
          </a:ln>
        </p:spPr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Structure factor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108000" y="193320"/>
            <a:ext cx="6548760" cy="7959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4310">
                <a:solidFill>
                  <a:srgbClr val="000000"/>
                </a:solidFill>
                <a:latin typeface="Arial"/>
                <a:ea typeface="Arial"/>
              </a:rPr>
              <a:t>Input for the Single_crystal</a:t>
            </a:r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68400" y="7211520"/>
            <a:ext cx="229320" cy="348840"/>
          </a:xfrm>
          <a:prstGeom prst="rect">
            <a:avLst/>
          </a:prstGeom>
        </p:spPr>
        <p:txBody>
          <a:bodyPr lIns="45000" rIns="45000" tIns="45000" bIns="45000"/>
          <a:p>
            <a:endParaRPr/>
          </a:p>
        </p:txBody>
      </p:sp>
      <p:sp>
        <p:nvSpPr>
          <p:cNvPr id="183" name="CustomShape 3"/>
          <p:cNvSpPr/>
          <p:nvPr/>
        </p:nvSpPr>
        <p:spPr>
          <a:xfrm>
            <a:off x="89280" y="1011960"/>
            <a:ext cx="7899840" cy="64785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TITLE *Aluminum-Al-[FM3-M] Miller, H.P.jr.;DuMond, J.W.M.[1942] at 298 K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CELL 4.049320 4.049320 4.049320 90.000000 90.000000 90.000000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SPCGRP F M 3 M   CUBIC STRUCTURE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ATOM AL 1 0.000000 0.000000 0.000000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SCATTERING FACTOR  COEFFICIENTS: AL     F= 0.345 CM-12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Reference: Physical Review (1940) 57, 198-206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Physical parameters: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sigma_coh 1.495   coherent scattering cross section (single atom)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sigma_inc 0.0082  incoherent scattering cross section (single atom)in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sigma_abs 0.231   absorption scattering cross section (single atom) in [barn]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density   2.70    in [g/cm^3]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weight    26.98   in [g/mol] (single atom)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multiplicity 4    in [atoms/unit cell]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Vc        66.4    volume of unit cell in [A^3]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v_sound   5100    in [m/s]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v_sound_l 6420    velocity of longitudinal sound in [m/s]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v_sound_t 3040    velocity of transversal sound in [m/s]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T_m       933.5   melting temperature in [K]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T_b       2792.2  boiling temperature in [K]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At_number 13      atomic number Z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lattice_a 4.04932 lattice parameter a in [Angs]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Format parameters: Crystallographica format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column_j  4 multiplicity 'j'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column_d  5 d-spacing 'd' in [Angs]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column_F2 7 norm of scattering factor |F|^2 in [fm^2]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column_h  1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column_k  2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column_l  3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3f6797"/>
                </a:solidFill>
                <a:latin typeface="Arial"/>
                <a:ea typeface="Arial"/>
              </a:rPr>
              <a:t># h   k   l Mult. d-space 2Theta   F-squared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9a403e"/>
                </a:solidFill>
                <a:latin typeface="Arial"/>
                <a:ea typeface="Arial"/>
              </a:rPr>
              <a:t>-1 -1 -1 8 2.338 24.6973 21.3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9a403e"/>
                </a:solidFill>
                <a:latin typeface="Arial"/>
                <a:ea typeface="Arial"/>
              </a:rPr>
              <a:t>-1 -1 1 8 2.338 24.6973 21.3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9a403e"/>
                </a:solidFill>
                <a:latin typeface="Arial"/>
                <a:ea typeface="Arial"/>
              </a:rPr>
              <a:t>…</a:t>
            </a:r>
            <a:endParaRPr/>
          </a:p>
        </p:txBody>
      </p:sp>
      <p:sp>
        <p:nvSpPr>
          <p:cNvPr id="184" name="TextShape 4"/>
          <p:cNvSpPr txBox="1"/>
          <p:nvPr/>
        </p:nvSpPr>
        <p:spPr>
          <a:xfrm>
            <a:off x="5482440" y="1487160"/>
            <a:ext cx="3486960" cy="504360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Lau datafiles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3f6797"/>
                </a:solidFill>
                <a:latin typeface="Arial"/>
                <a:ea typeface="Arial"/>
              </a:rPr>
              <a:t>header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+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9a403e"/>
                </a:solidFill>
                <a:latin typeface="Arial"/>
                <a:ea typeface="Arial"/>
              </a:rPr>
              <a:t>reflection list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Can be used with Single_crystal, PowderN, Isotropic_Sqw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