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media1.mov" ContentType="audi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00711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hape 22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5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75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77" name="Shape 177"/>
          <p:cNvSpPr/>
          <p:nvPr>
            <p:ph type="body" sz="half" idx="1"/>
          </p:nvPr>
        </p:nvSpPr>
        <p:spPr>
          <a:xfrm>
            <a:off x="182879" y="1371600"/>
            <a:ext cx="8961121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" name="Shape 178"/>
          <p:cNvSpPr/>
          <p:nvPr>
            <p:ph type="body" sz="half" idx="13"/>
          </p:nvPr>
        </p:nvSpPr>
        <p:spPr>
          <a:xfrm>
            <a:off x="182880" y="4285079"/>
            <a:ext cx="8961120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79" name="Shape 179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0" name="Shape 180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181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93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95" name="Shape 195"/>
          <p:cNvSpPr/>
          <p:nvPr>
            <p:ph type="body" sz="quarter" idx="1"/>
          </p:nvPr>
        </p:nvSpPr>
        <p:spPr>
          <a:xfrm>
            <a:off x="182879" y="1371600"/>
            <a:ext cx="4372921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6" name="Shape 196"/>
          <p:cNvSpPr/>
          <p:nvPr/>
        </p:nvSpPr>
        <p:spPr>
          <a:xfrm>
            <a:off x="4774679" y="1371600"/>
            <a:ext cx="4372921" cy="2660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l"/>
              <a:defRPr sz="3200"/>
            </a:pPr>
          </a:p>
        </p:txBody>
      </p:sp>
      <p:sp>
        <p:nvSpPr>
          <p:cNvPr id="197" name="Shape 197"/>
          <p:cNvSpPr/>
          <p:nvPr/>
        </p:nvSpPr>
        <p:spPr>
          <a:xfrm>
            <a:off x="4774679" y="4285079"/>
            <a:ext cx="4372921" cy="2660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l"/>
              <a:defRPr sz="3200"/>
            </a:pPr>
          </a:p>
        </p:txBody>
      </p:sp>
      <p:sp>
        <p:nvSpPr>
          <p:cNvPr id="198" name="Shape 198"/>
          <p:cNvSpPr/>
          <p:nvPr>
            <p:ph type="body" sz="quarter" idx="13"/>
          </p:nvPr>
        </p:nvSpPr>
        <p:spPr>
          <a:xfrm>
            <a:off x="182880" y="4285079"/>
            <a:ext cx="4372920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99" name="Shape 199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0" name="Shape 200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201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213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15" name="Shape 215"/>
          <p:cNvSpPr/>
          <p:nvPr>
            <p:ph type="body" idx="1"/>
          </p:nvPr>
        </p:nvSpPr>
        <p:spPr>
          <a:xfrm>
            <a:off x="182879" y="1371600"/>
            <a:ext cx="8961121" cy="55778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6" name="Shape 216"/>
          <p:cNvSpPr/>
          <p:nvPr>
            <p:ph type="body" idx="13"/>
          </p:nvPr>
        </p:nvSpPr>
        <p:spPr>
          <a:xfrm>
            <a:off x="182880" y="1371599"/>
            <a:ext cx="8961120" cy="557784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pic>
        <p:nvPicPr>
          <p:cNvPr id="217" name="image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66039" y="1371600"/>
            <a:ext cx="6994441" cy="557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66039" y="1371600"/>
            <a:ext cx="6994441" cy="5577841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0" name="Shape 220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221" name="logo_MC_Stas_2016-0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33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>
            <p:ph type="title"/>
          </p:nvPr>
        </p:nvSpPr>
        <p:spPr>
          <a:xfrm>
            <a:off x="107999" y="193319"/>
            <a:ext cx="6549036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182879" y="1371600"/>
            <a:ext cx="8961121" cy="55782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/>
          <p:nvPr>
            <p:ph type="sldNum" sz="quarter" idx="2"/>
          </p:nvPr>
        </p:nvSpPr>
        <p:spPr>
          <a:xfrm>
            <a:off x="68399" y="72114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" name="Shape 37"/>
          <p:cNvSpPr/>
          <p:nvPr/>
        </p:nvSpPr>
        <p:spPr>
          <a:xfrm>
            <a:off x="378747" y="7250013"/>
            <a:ext cx="546359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advanced features</a:t>
            </a:r>
          </a:p>
        </p:txBody>
      </p:sp>
      <p:pic>
        <p:nvPicPr>
          <p:cNvPr id="38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50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xfrm>
            <a:off x="182879" y="1371600"/>
            <a:ext cx="8961121" cy="55778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3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>
            <p:ph type="sldNum" sz="quarter" idx="2"/>
          </p:nvPr>
        </p:nvSpPr>
        <p:spPr>
          <a:xfrm>
            <a:off x="68399" y="72114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5" name="Shape 55"/>
          <p:cNvSpPr/>
          <p:nvPr/>
        </p:nvSpPr>
        <p:spPr>
          <a:xfrm>
            <a:off x="378747" y="7250013"/>
            <a:ext cx="546359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advanced features</a:t>
            </a:r>
          </a:p>
        </p:txBody>
      </p:sp>
      <p:pic>
        <p:nvPicPr>
          <p:cNvPr id="56" name="logo_MC_Stas_2016-0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678627" y="2060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68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0" name="Shape 70"/>
          <p:cNvSpPr/>
          <p:nvPr>
            <p:ph type="body" sz="half" idx="1"/>
          </p:nvPr>
        </p:nvSpPr>
        <p:spPr>
          <a:xfrm>
            <a:off x="182879" y="1371600"/>
            <a:ext cx="4372921" cy="55778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hape 71"/>
          <p:cNvSpPr/>
          <p:nvPr>
            <p:ph type="body" sz="half" idx="13"/>
          </p:nvPr>
        </p:nvSpPr>
        <p:spPr>
          <a:xfrm>
            <a:off x="4774679" y="1371599"/>
            <a:ext cx="4372921" cy="557784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3" name="Shape 73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74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86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9" name="Shape 89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90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02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>
            <p:ph type="body" idx="1"/>
          </p:nvPr>
        </p:nvSpPr>
        <p:spPr>
          <a:xfrm>
            <a:off x="107999" y="193319"/>
            <a:ext cx="9071281" cy="369144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5" name="Shape 105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106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18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182879" y="1371600"/>
            <a:ext cx="4372921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hape 121"/>
          <p:cNvSpPr/>
          <p:nvPr/>
        </p:nvSpPr>
        <p:spPr>
          <a:xfrm>
            <a:off x="182880" y="4285079"/>
            <a:ext cx="4372920" cy="2660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l"/>
              <a:defRPr sz="3200"/>
            </a:pPr>
          </a:p>
        </p:txBody>
      </p:sp>
      <p:sp>
        <p:nvSpPr>
          <p:cNvPr id="122" name="Shape 122"/>
          <p:cNvSpPr/>
          <p:nvPr>
            <p:ph type="body" sz="half" idx="13"/>
          </p:nvPr>
        </p:nvSpPr>
        <p:spPr>
          <a:xfrm>
            <a:off x="4774679" y="1371599"/>
            <a:ext cx="4372921" cy="557784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23" name="Shape 123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4" name="Shape 124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125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37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39" name="Shape 139"/>
          <p:cNvSpPr/>
          <p:nvPr>
            <p:ph type="body" sz="half" idx="1"/>
          </p:nvPr>
        </p:nvSpPr>
        <p:spPr>
          <a:xfrm>
            <a:off x="182879" y="1371600"/>
            <a:ext cx="4372921" cy="55778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hape 140"/>
          <p:cNvSpPr/>
          <p:nvPr/>
        </p:nvSpPr>
        <p:spPr>
          <a:xfrm>
            <a:off x="4774679" y="1371600"/>
            <a:ext cx="4372921" cy="2660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l"/>
              <a:defRPr sz="3200"/>
            </a:pPr>
          </a:p>
        </p:txBody>
      </p:sp>
      <p:sp>
        <p:nvSpPr>
          <p:cNvPr id="141" name="Shape 141"/>
          <p:cNvSpPr/>
          <p:nvPr>
            <p:ph type="body" sz="quarter" idx="13"/>
          </p:nvPr>
        </p:nvSpPr>
        <p:spPr>
          <a:xfrm>
            <a:off x="4774679" y="4285079"/>
            <a:ext cx="4372921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42" name="Shape 142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3" name="Shape 143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144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56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182879" y="1371600"/>
            <a:ext cx="4372921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Shape 159"/>
          <p:cNvSpPr/>
          <p:nvPr/>
        </p:nvSpPr>
        <p:spPr>
          <a:xfrm>
            <a:off x="4774679" y="1371600"/>
            <a:ext cx="4372921" cy="2660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l"/>
              <a:defRPr sz="3200"/>
            </a:pPr>
          </a:p>
        </p:txBody>
      </p:sp>
      <p:sp>
        <p:nvSpPr>
          <p:cNvPr id="160" name="Shape 160"/>
          <p:cNvSpPr/>
          <p:nvPr>
            <p:ph type="body" sz="half" idx="13"/>
          </p:nvPr>
        </p:nvSpPr>
        <p:spPr>
          <a:xfrm>
            <a:off x="182880" y="4285079"/>
            <a:ext cx="8961120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61" name="Shape 161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2" name="Shape 162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163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slideLayout" Target="../slideLayouts/slideLayout1.xml"/><Relationship Id="rId9" Type="http://schemas.openxmlformats.org/officeDocument/2006/relationships/slideLayout" Target="../slideLayouts/slideLayout2.xml"/><Relationship Id="rId10" Type="http://schemas.openxmlformats.org/officeDocument/2006/relationships/slideLayout" Target="../slideLayouts/slideLayout3.xml"/><Relationship Id="rId11" Type="http://schemas.openxmlformats.org/officeDocument/2006/relationships/slideLayout" Target="../slideLayouts/slideLayout4.xml"/><Relationship Id="rId12" Type="http://schemas.openxmlformats.org/officeDocument/2006/relationships/slideLayout" Target="../slideLayouts/slideLayout5.xml"/><Relationship Id="rId13" Type="http://schemas.openxmlformats.org/officeDocument/2006/relationships/slideLayout" Target="../slideLayouts/slideLayout6.xml"/><Relationship Id="rId14" Type="http://schemas.openxmlformats.org/officeDocument/2006/relationships/slideLayout" Target="../slideLayouts/slideLayout7.xml"/><Relationship Id="rId15" Type="http://schemas.openxmlformats.org/officeDocument/2006/relationships/slideLayout" Target="../slideLayouts/slideLayout8.xml"/><Relationship Id="rId16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7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sp>
        <p:nvSpPr>
          <p:cNvPr id="9" name="Shape 9"/>
          <p:cNvSpPr/>
          <p:nvPr>
            <p:ph type="sldNum" sz="quarter" idx="2"/>
          </p:nvPr>
        </p:nvSpPr>
        <p:spPr>
          <a:xfrm>
            <a:off x="55699" y="7211439"/>
            <a:ext cx="356974" cy="349223"/>
          </a:xfrm>
          <a:prstGeom prst="rect">
            <a:avLst/>
          </a:prstGeom>
          <a:ln w="12700">
            <a:miter lim="400000"/>
          </a:ln>
        </p:spPr>
        <p:txBody>
          <a:bodyPr wrap="none" lIns="44999" tIns="44999" rIns="44999" bIns="44999">
            <a:spAutoFit/>
          </a:bodyPr>
          <a:lstStyle/>
          <a:p>
            <a:pPr/>
            <a:fld id="{86CB4B4D-7CA3-9044-876B-883B54F8677D}" type="slidenum"/>
          </a:p>
        </p:txBody>
      </p:sp>
      <p:sp>
        <p:nvSpPr>
          <p:cNvPr id="10" name="Shape 10"/>
          <p:cNvSpPr/>
          <p:nvPr/>
        </p:nvSpPr>
        <p:spPr>
          <a:xfrm>
            <a:off x="107999" y="193319"/>
            <a:ext cx="6549036" cy="79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896111">
              <a:lnSpc>
                <a:spcPct val="90000"/>
              </a:lnSpc>
              <a:defRPr sz="4312"/>
            </a:lvl1pPr>
          </a:lstStyle>
          <a:p>
            <a:pPr/>
            <a:r>
              <a:t>McStas advanced features</a:t>
            </a:r>
          </a:p>
        </p:txBody>
      </p:sp>
      <p:pic>
        <p:nvPicPr>
          <p:cNvPr id="11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36180" y="4661804"/>
            <a:ext cx="7376648" cy="232296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/>
          <p:nvPr>
            <p:ph type="title"/>
          </p:nvPr>
        </p:nvSpPr>
        <p:spPr>
          <a:xfrm>
            <a:off x="503555" y="101453"/>
            <a:ext cx="9063991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503555" y="1763183"/>
            <a:ext cx="9063991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18457" marR="0" indent="-26125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5.png"/><Relationship Id="rId4" Type="http://schemas.openxmlformats.org/officeDocument/2006/relationships/image" Target="../media/image2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3.tif"/><Relationship Id="rId4" Type="http://schemas.openxmlformats.org/officeDocument/2006/relationships/image" Target="../media/image23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Relationship Id="rId3" Type="http://schemas.openxmlformats.org/officeDocument/2006/relationships/audio" Target="../media/media1.mov"/><Relationship Id="rId4" Type="http://schemas.microsoft.com/office/2007/relationships/media" Target="../media/media1.mov"/><Relationship Id="rId5" Type="http://schemas.openxmlformats.org/officeDocument/2006/relationships/image" Target="../media/image5.tif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Relationship Id="rId3" Type="http://schemas.openxmlformats.org/officeDocument/2006/relationships/image" Target="../media/image6.tif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58368">
              <a:defRPr sz="3168"/>
            </a:pPr>
            <a:r>
              <a:t>McStas advanced language features</a:t>
            </a:r>
          </a:p>
          <a:p>
            <a:pPr defTabSz="658368">
              <a:defRPr i="1" sz="1944"/>
            </a:pPr>
            <a:r>
              <a:t>- and other important, not so well known details</a:t>
            </a:r>
          </a:p>
        </p:txBody>
      </p:sp>
      <p:sp>
        <p:nvSpPr>
          <p:cNvPr id="231" name="Shape 2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defRPr sz="1400"/>
            </a:pPr>
          </a:p>
          <a:p>
            <a:pPr marL="0" indent="0">
              <a:defRPr b="1" sz="1400"/>
            </a:pPr>
            <a:r>
              <a:t>Peter Willendrup</a:t>
            </a:r>
            <a:r>
              <a:rPr baseline="31999"/>
              <a:t>1,5</a:t>
            </a:r>
          </a:p>
          <a:p>
            <a:pPr marL="0" indent="0">
              <a:defRPr sz="1400"/>
            </a:pPr>
            <a:r>
              <a:t>Emmanuel Farhi</a:t>
            </a:r>
            <a:r>
              <a:rPr baseline="31999"/>
              <a:t>2</a:t>
            </a:r>
          </a:p>
          <a:p>
            <a:pPr marL="0" indent="0">
              <a:defRPr sz="1400"/>
            </a:pPr>
            <a:r>
              <a:t>Erik Knudsen</a:t>
            </a:r>
            <a:r>
              <a:rPr baseline="31999"/>
              <a:t>1,5</a:t>
            </a:r>
            <a:endParaRPr baseline="31999"/>
          </a:p>
          <a:p>
            <a:pPr marL="0" indent="0">
              <a:defRPr sz="1400"/>
            </a:pPr>
            <a:r>
              <a:t>Uwe Filges</a:t>
            </a:r>
            <a:r>
              <a:rPr baseline="31999"/>
              <a:t>3</a:t>
            </a:r>
          </a:p>
          <a:p>
            <a:pPr marL="0" indent="0">
              <a:defRPr sz="1400"/>
            </a:pPr>
            <a:r>
              <a:t>Kim Lefmann</a:t>
            </a:r>
            <a:r>
              <a:rPr baseline="31999"/>
              <a:t>4,5</a:t>
            </a:r>
          </a:p>
          <a:p>
            <a:pPr marL="0" indent="0">
              <a:defRPr sz="1400"/>
            </a:pPr>
          </a:p>
          <a:p>
            <a:pPr marL="0" indent="0">
              <a:defRPr sz="1400"/>
            </a:pPr>
            <a:r>
              <a:rPr baseline="31999"/>
              <a:t>1</a:t>
            </a:r>
            <a:r>
              <a:t>DTU Physics, Lyngby, Denmark</a:t>
            </a:r>
          </a:p>
          <a:p>
            <a:pPr marL="0" indent="0">
              <a:defRPr sz="1400"/>
            </a:pPr>
            <a:r>
              <a:rPr baseline="31999"/>
              <a:t>2</a:t>
            </a:r>
            <a:r>
              <a:t>Calcul Scientifique, Institut Laue-Langevin (ILL), Grenoble, France</a:t>
            </a:r>
          </a:p>
          <a:p>
            <a:pPr marL="0" indent="0">
              <a:defRPr sz="1400"/>
            </a:pPr>
            <a:r>
              <a:rPr baseline="31999"/>
              <a:t>3</a:t>
            </a:r>
            <a:r>
              <a:t>Niels Bohr Institute, University of Copenhagen, Copenhagen, Denmark</a:t>
            </a:r>
          </a:p>
          <a:p>
            <a:pPr marL="0" indent="0">
              <a:defRPr baseline="31999" sz="1400"/>
            </a:pPr>
            <a:r>
              <a:t>4</a:t>
            </a:r>
            <a:r>
              <a:rPr baseline="0"/>
              <a:t>Paul Scherrer Institut, Villigen, Switzerland</a:t>
            </a:r>
          </a:p>
          <a:p>
            <a:pPr marL="0" indent="0">
              <a:defRPr baseline="31999" sz="1400"/>
            </a:pPr>
            <a:r>
              <a:t>5</a:t>
            </a:r>
            <a:r>
              <a:rPr baseline="0"/>
              <a:t>ESS DMSC, Copenhagen, Denmark</a:t>
            </a:r>
          </a:p>
        </p:txBody>
      </p:sp>
      <p:sp>
        <p:nvSpPr>
          <p:cNvPr id="232" name="Shape 232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40" name="Group 240"/>
          <p:cNvGrpSpPr/>
          <p:nvPr/>
        </p:nvGrpSpPr>
        <p:grpSpPr>
          <a:xfrm>
            <a:off x="6789930" y="1942869"/>
            <a:ext cx="2041236" cy="2130923"/>
            <a:chOff x="0" y="0"/>
            <a:chExt cx="2041235" cy="2130921"/>
          </a:xfrm>
        </p:grpSpPr>
        <p:grpSp>
          <p:nvGrpSpPr>
            <p:cNvPr id="238" name="Group 238"/>
            <p:cNvGrpSpPr/>
            <p:nvPr/>
          </p:nvGrpSpPr>
          <p:grpSpPr>
            <a:xfrm>
              <a:off x="0" y="0"/>
              <a:ext cx="2041236" cy="1759752"/>
              <a:chOff x="0" y="0"/>
              <a:chExt cx="2041235" cy="1759751"/>
            </a:xfrm>
          </p:grpSpPr>
          <p:pic>
            <p:nvPicPr>
              <p:cNvPr id="233" name="logoill.pd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68621" y="1292587"/>
                <a:ext cx="462058" cy="44167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50800" dist="381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234" name="mcstas-logo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2041236" cy="119943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50800" dist="381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235" name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760345" y="1409563"/>
                <a:ext cx="575134" cy="2105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50800" dist="381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236" name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368475" y="1269192"/>
                <a:ext cx="361052" cy="4905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7" name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1269192"/>
                <a:ext cx="337432" cy="48995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39" name="ESS_Logo_Frugal_Blue_cmyk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04457" y="1708238"/>
              <a:ext cx="785531" cy="422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76655">
              <a:defRPr sz="3256"/>
            </a:lvl1pPr>
          </a:lstStyle>
          <a:p>
            <a:pPr/>
            <a:r>
              <a:t>From the “list of frequent questions”</a:t>
            </a:r>
          </a:p>
        </p:txBody>
      </p:sp>
      <p:sp>
        <p:nvSpPr>
          <p:cNvPr id="306" name="Shape 30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70534" indent="-289559"/>
          </a:lstStyle>
          <a:p>
            <a:pPr/>
            <a:r>
              <a:t>Why do you need to have the components in this order?</a:t>
            </a:r>
          </a:p>
        </p:txBody>
      </p:sp>
      <p:sp>
        <p:nvSpPr>
          <p:cNvPr id="307" name="Shape 30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04087">
              <a:defRPr sz="3387"/>
            </a:lvl1pPr>
          </a:lstStyle>
          <a:p>
            <a:pPr/>
            <a:r>
              <a:t>Order of components is important	</a:t>
            </a:r>
          </a:p>
        </p:txBody>
      </p:sp>
      <p:sp>
        <p:nvSpPr>
          <p:cNvPr id="310" name="Shape 31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0534" indent="-289559"/>
          </a:p>
        </p:txBody>
      </p:sp>
      <p:sp>
        <p:nvSpPr>
          <p:cNvPr id="311" name="Shape 311"/>
          <p:cNvSpPr/>
          <p:nvPr>
            <p:ph type="sldNum" sz="quarter" idx="2"/>
          </p:nvPr>
        </p:nvSpPr>
        <p:spPr>
          <a:xfrm>
            <a:off x="68399" y="7211439"/>
            <a:ext cx="34000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2" name="Shape 312"/>
          <p:cNvSpPr/>
          <p:nvPr/>
        </p:nvSpPr>
        <p:spPr>
          <a:xfrm flipH="1" flipV="1">
            <a:off x="1081856" y="2755428"/>
            <a:ext cx="518109" cy="4625"/>
          </a:xfrm>
          <a:prstGeom prst="line">
            <a:avLst/>
          </a:prstGeom>
          <a:ln w="25400">
            <a:solidFill>
              <a:srgbClr val="0061FF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13" name="Shape 313"/>
          <p:cNvSpPr/>
          <p:nvPr/>
        </p:nvSpPr>
        <p:spPr>
          <a:xfrm>
            <a:off x="934330" y="2273486"/>
            <a:ext cx="147527" cy="98350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29505" tIns="29505" rIns="29505" bIns="29505"/>
          <a:lstStyle/>
          <a:p>
            <a:pPr>
              <a:buClr>
                <a:srgbClr val="000000"/>
              </a:buCl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4" name="Shape 314"/>
          <p:cNvSpPr/>
          <p:nvPr/>
        </p:nvSpPr>
        <p:spPr>
          <a:xfrm flipH="1" flipV="1">
            <a:off x="1081856" y="4624065"/>
            <a:ext cx="518109" cy="4624"/>
          </a:xfrm>
          <a:prstGeom prst="line">
            <a:avLst/>
          </a:prstGeom>
          <a:ln w="25400">
            <a:solidFill>
              <a:srgbClr val="0061FF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15" name="Shape 315"/>
          <p:cNvSpPr/>
          <p:nvPr/>
        </p:nvSpPr>
        <p:spPr>
          <a:xfrm>
            <a:off x="934330" y="4142147"/>
            <a:ext cx="147527" cy="98350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29505" tIns="29505" rIns="29505" bIns="29505"/>
          <a:lstStyle/>
          <a:p>
            <a:pPr>
              <a:buClr>
                <a:srgbClr val="000000"/>
              </a:buCl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6" name="Shape 316"/>
          <p:cNvSpPr/>
          <p:nvPr/>
        </p:nvSpPr>
        <p:spPr>
          <a:xfrm>
            <a:off x="3560291" y="2352166"/>
            <a:ext cx="5994" cy="81139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17" name="Shape 317"/>
          <p:cNvSpPr/>
          <p:nvPr/>
        </p:nvSpPr>
        <p:spPr>
          <a:xfrm>
            <a:off x="3560291" y="4220827"/>
            <a:ext cx="5994" cy="81139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18" name="Shape 318"/>
          <p:cNvSpPr/>
          <p:nvPr/>
        </p:nvSpPr>
        <p:spPr>
          <a:xfrm>
            <a:off x="7061572" y="2430846"/>
            <a:ext cx="5994" cy="811394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19" name="Shape 319"/>
          <p:cNvSpPr/>
          <p:nvPr/>
        </p:nvSpPr>
        <p:spPr>
          <a:xfrm>
            <a:off x="7061572" y="4299508"/>
            <a:ext cx="5994" cy="81139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20" name="Shape 320"/>
          <p:cNvSpPr/>
          <p:nvPr/>
        </p:nvSpPr>
        <p:spPr>
          <a:xfrm>
            <a:off x="904825" y="3335672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1</a:t>
            </a:r>
          </a:p>
        </p:txBody>
      </p:sp>
      <p:sp>
        <p:nvSpPr>
          <p:cNvPr id="321" name="Shape 321"/>
          <p:cNvSpPr/>
          <p:nvPr/>
        </p:nvSpPr>
        <p:spPr>
          <a:xfrm>
            <a:off x="904825" y="5174828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1</a:t>
            </a:r>
          </a:p>
        </p:txBody>
      </p:sp>
      <p:sp>
        <p:nvSpPr>
          <p:cNvPr id="322" name="Shape 322"/>
          <p:cNvSpPr/>
          <p:nvPr/>
        </p:nvSpPr>
        <p:spPr>
          <a:xfrm>
            <a:off x="6963221" y="3335672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2</a:t>
            </a:r>
          </a:p>
        </p:txBody>
      </p:sp>
      <p:sp>
        <p:nvSpPr>
          <p:cNvPr id="323" name="Shape 323"/>
          <p:cNvSpPr/>
          <p:nvPr/>
        </p:nvSpPr>
        <p:spPr>
          <a:xfrm>
            <a:off x="3461940" y="5174828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2</a:t>
            </a:r>
          </a:p>
        </p:txBody>
      </p:sp>
      <p:sp>
        <p:nvSpPr>
          <p:cNvPr id="324" name="Shape 324"/>
          <p:cNvSpPr/>
          <p:nvPr/>
        </p:nvSpPr>
        <p:spPr>
          <a:xfrm>
            <a:off x="3461940" y="3335672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3</a:t>
            </a:r>
          </a:p>
        </p:txBody>
      </p:sp>
      <p:sp>
        <p:nvSpPr>
          <p:cNvPr id="325" name="Shape 325"/>
          <p:cNvSpPr/>
          <p:nvPr/>
        </p:nvSpPr>
        <p:spPr>
          <a:xfrm>
            <a:off x="6963221" y="5174828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3</a:t>
            </a:r>
          </a:p>
        </p:txBody>
      </p:sp>
      <p:sp>
        <p:nvSpPr>
          <p:cNvPr id="326" name="Shape 326"/>
          <p:cNvSpPr/>
          <p:nvPr/>
        </p:nvSpPr>
        <p:spPr>
          <a:xfrm>
            <a:off x="1062186" y="5794437"/>
            <a:ext cx="2666569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Starting at the source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04087">
              <a:defRPr sz="3387"/>
            </a:lvl1pPr>
          </a:lstStyle>
          <a:p>
            <a:pPr/>
            <a:r>
              <a:t>Order of components is important	</a:t>
            </a:r>
          </a:p>
        </p:txBody>
      </p:sp>
      <p:sp>
        <p:nvSpPr>
          <p:cNvPr id="329" name="Shape 32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0534" indent="-289559"/>
          </a:p>
        </p:txBody>
      </p:sp>
      <p:sp>
        <p:nvSpPr>
          <p:cNvPr id="330" name="Shape 33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1" name="Shape 331"/>
          <p:cNvSpPr/>
          <p:nvPr/>
        </p:nvSpPr>
        <p:spPr>
          <a:xfrm flipH="1" flipV="1">
            <a:off x="7051737" y="2755428"/>
            <a:ext cx="518108" cy="4625"/>
          </a:xfrm>
          <a:prstGeom prst="line">
            <a:avLst/>
          </a:prstGeom>
          <a:ln w="25400">
            <a:solidFill>
              <a:srgbClr val="0061FF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32" name="Shape 332"/>
          <p:cNvSpPr/>
          <p:nvPr/>
        </p:nvSpPr>
        <p:spPr>
          <a:xfrm>
            <a:off x="934330" y="2273486"/>
            <a:ext cx="147527" cy="98350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29505" tIns="29505" rIns="29505" bIns="29505"/>
          <a:lstStyle/>
          <a:p>
            <a:pPr>
              <a:buClr>
                <a:srgbClr val="000000"/>
              </a:buCl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3" name="Shape 333"/>
          <p:cNvSpPr/>
          <p:nvPr/>
        </p:nvSpPr>
        <p:spPr>
          <a:xfrm flipH="1" flipV="1">
            <a:off x="3550456" y="4624065"/>
            <a:ext cx="518108" cy="4624"/>
          </a:xfrm>
          <a:prstGeom prst="line">
            <a:avLst/>
          </a:prstGeom>
          <a:ln w="25400">
            <a:solidFill>
              <a:srgbClr val="0061FF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34" name="Shape 334"/>
          <p:cNvSpPr/>
          <p:nvPr/>
        </p:nvSpPr>
        <p:spPr>
          <a:xfrm>
            <a:off x="934330" y="4142147"/>
            <a:ext cx="147527" cy="98350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29505" tIns="29505" rIns="29505" bIns="29505"/>
          <a:lstStyle/>
          <a:p>
            <a:pPr>
              <a:buClr>
                <a:srgbClr val="000000"/>
              </a:buCl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5" name="Shape 335"/>
          <p:cNvSpPr/>
          <p:nvPr/>
        </p:nvSpPr>
        <p:spPr>
          <a:xfrm>
            <a:off x="3560291" y="2352166"/>
            <a:ext cx="5994" cy="81139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36" name="Shape 336"/>
          <p:cNvSpPr/>
          <p:nvPr/>
        </p:nvSpPr>
        <p:spPr>
          <a:xfrm>
            <a:off x="3560291" y="4220827"/>
            <a:ext cx="5994" cy="81139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37" name="Shape 337"/>
          <p:cNvSpPr/>
          <p:nvPr/>
        </p:nvSpPr>
        <p:spPr>
          <a:xfrm>
            <a:off x="7061572" y="2430846"/>
            <a:ext cx="5994" cy="811394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38" name="Shape 338"/>
          <p:cNvSpPr/>
          <p:nvPr/>
        </p:nvSpPr>
        <p:spPr>
          <a:xfrm>
            <a:off x="7061572" y="4299508"/>
            <a:ext cx="5994" cy="81139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39" name="Shape 339"/>
          <p:cNvSpPr/>
          <p:nvPr/>
        </p:nvSpPr>
        <p:spPr>
          <a:xfrm>
            <a:off x="904825" y="3335672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1</a:t>
            </a:r>
          </a:p>
        </p:txBody>
      </p:sp>
      <p:sp>
        <p:nvSpPr>
          <p:cNvPr id="340" name="Shape 340"/>
          <p:cNvSpPr/>
          <p:nvPr/>
        </p:nvSpPr>
        <p:spPr>
          <a:xfrm>
            <a:off x="904825" y="5174828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1</a:t>
            </a:r>
          </a:p>
        </p:txBody>
      </p:sp>
      <p:sp>
        <p:nvSpPr>
          <p:cNvPr id="341" name="Shape 341"/>
          <p:cNvSpPr/>
          <p:nvPr/>
        </p:nvSpPr>
        <p:spPr>
          <a:xfrm>
            <a:off x="6963221" y="3335672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2</a:t>
            </a:r>
          </a:p>
        </p:txBody>
      </p:sp>
      <p:sp>
        <p:nvSpPr>
          <p:cNvPr id="342" name="Shape 342"/>
          <p:cNvSpPr/>
          <p:nvPr/>
        </p:nvSpPr>
        <p:spPr>
          <a:xfrm>
            <a:off x="3461940" y="5174828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2</a:t>
            </a:r>
          </a:p>
        </p:txBody>
      </p:sp>
      <p:sp>
        <p:nvSpPr>
          <p:cNvPr id="343" name="Shape 343"/>
          <p:cNvSpPr/>
          <p:nvPr/>
        </p:nvSpPr>
        <p:spPr>
          <a:xfrm>
            <a:off x="3461940" y="3335672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3</a:t>
            </a:r>
          </a:p>
        </p:txBody>
      </p:sp>
      <p:sp>
        <p:nvSpPr>
          <p:cNvPr id="344" name="Shape 344"/>
          <p:cNvSpPr/>
          <p:nvPr/>
        </p:nvSpPr>
        <p:spPr>
          <a:xfrm>
            <a:off x="6963221" y="5174828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3</a:t>
            </a:r>
          </a:p>
        </p:txBody>
      </p:sp>
      <p:sp>
        <p:nvSpPr>
          <p:cNvPr id="345" name="Shape 345"/>
          <p:cNvSpPr/>
          <p:nvPr/>
        </p:nvSpPr>
        <p:spPr>
          <a:xfrm>
            <a:off x="1062186" y="5794437"/>
            <a:ext cx="3694410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Moving to first comp in the list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04087">
              <a:defRPr sz="3387"/>
            </a:lvl1pPr>
          </a:lstStyle>
          <a:p>
            <a:pPr/>
            <a:r>
              <a:t>Order of components is important	</a:t>
            </a:r>
          </a:p>
        </p:txBody>
      </p:sp>
      <p:sp>
        <p:nvSpPr>
          <p:cNvPr id="348" name="Shape 3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0534" indent="-289559"/>
          </a:p>
        </p:txBody>
      </p:sp>
      <p:sp>
        <p:nvSpPr>
          <p:cNvPr id="349" name="Shape 34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0" name="Shape 350"/>
          <p:cNvSpPr/>
          <p:nvPr/>
        </p:nvSpPr>
        <p:spPr>
          <a:xfrm flipH="1" flipV="1">
            <a:off x="7051737" y="2755428"/>
            <a:ext cx="518108" cy="4625"/>
          </a:xfrm>
          <a:prstGeom prst="line">
            <a:avLst/>
          </a:prstGeom>
          <a:ln w="25400" cap="rnd">
            <a:solidFill>
              <a:srgbClr val="B51A00"/>
            </a:solidFill>
            <a:custDash>
              <a:ds d="100000" sp="200000"/>
            </a:custDash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51" name="Shape 351"/>
          <p:cNvSpPr/>
          <p:nvPr/>
        </p:nvSpPr>
        <p:spPr>
          <a:xfrm>
            <a:off x="934330" y="2273486"/>
            <a:ext cx="147527" cy="98350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29505" tIns="29505" rIns="29505" bIns="29505"/>
          <a:lstStyle/>
          <a:p>
            <a:pPr>
              <a:buClr>
                <a:srgbClr val="000000"/>
              </a:buCl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2" name="Shape 352"/>
          <p:cNvSpPr/>
          <p:nvPr/>
        </p:nvSpPr>
        <p:spPr>
          <a:xfrm flipH="1" flipV="1">
            <a:off x="7051737" y="4624065"/>
            <a:ext cx="518108" cy="4624"/>
          </a:xfrm>
          <a:prstGeom prst="line">
            <a:avLst/>
          </a:prstGeom>
          <a:ln w="25400">
            <a:solidFill>
              <a:srgbClr val="0061FF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53" name="Shape 353"/>
          <p:cNvSpPr/>
          <p:nvPr/>
        </p:nvSpPr>
        <p:spPr>
          <a:xfrm>
            <a:off x="934330" y="4142147"/>
            <a:ext cx="147527" cy="98350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29505" tIns="29505" rIns="29505" bIns="29505"/>
          <a:lstStyle/>
          <a:p>
            <a:pPr>
              <a:buClr>
                <a:srgbClr val="000000"/>
              </a:buCl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4" name="Shape 354"/>
          <p:cNvSpPr/>
          <p:nvPr/>
        </p:nvSpPr>
        <p:spPr>
          <a:xfrm>
            <a:off x="3560291" y="2352166"/>
            <a:ext cx="5994" cy="81139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55" name="Shape 355"/>
          <p:cNvSpPr/>
          <p:nvPr/>
        </p:nvSpPr>
        <p:spPr>
          <a:xfrm>
            <a:off x="3560291" y="4220827"/>
            <a:ext cx="5994" cy="81139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56" name="Shape 356"/>
          <p:cNvSpPr/>
          <p:nvPr/>
        </p:nvSpPr>
        <p:spPr>
          <a:xfrm>
            <a:off x="7061572" y="2430846"/>
            <a:ext cx="5994" cy="811394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57" name="Shape 357"/>
          <p:cNvSpPr/>
          <p:nvPr/>
        </p:nvSpPr>
        <p:spPr>
          <a:xfrm>
            <a:off x="7061572" y="4299508"/>
            <a:ext cx="5994" cy="81139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58" name="Shape 358"/>
          <p:cNvSpPr/>
          <p:nvPr/>
        </p:nvSpPr>
        <p:spPr>
          <a:xfrm>
            <a:off x="904825" y="3335672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1</a:t>
            </a:r>
          </a:p>
        </p:txBody>
      </p:sp>
      <p:sp>
        <p:nvSpPr>
          <p:cNvPr id="359" name="Shape 359"/>
          <p:cNvSpPr/>
          <p:nvPr/>
        </p:nvSpPr>
        <p:spPr>
          <a:xfrm>
            <a:off x="904825" y="5174828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1</a:t>
            </a:r>
          </a:p>
        </p:txBody>
      </p:sp>
      <p:sp>
        <p:nvSpPr>
          <p:cNvPr id="360" name="Shape 360"/>
          <p:cNvSpPr/>
          <p:nvPr/>
        </p:nvSpPr>
        <p:spPr>
          <a:xfrm>
            <a:off x="6963221" y="3335672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2</a:t>
            </a:r>
          </a:p>
        </p:txBody>
      </p:sp>
      <p:sp>
        <p:nvSpPr>
          <p:cNvPr id="361" name="Shape 361"/>
          <p:cNvSpPr/>
          <p:nvPr/>
        </p:nvSpPr>
        <p:spPr>
          <a:xfrm>
            <a:off x="3461940" y="5174828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2</a:t>
            </a:r>
          </a:p>
        </p:txBody>
      </p:sp>
      <p:sp>
        <p:nvSpPr>
          <p:cNvPr id="362" name="Shape 362"/>
          <p:cNvSpPr/>
          <p:nvPr/>
        </p:nvSpPr>
        <p:spPr>
          <a:xfrm>
            <a:off x="3461940" y="3335672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3</a:t>
            </a:r>
          </a:p>
        </p:txBody>
      </p:sp>
      <p:sp>
        <p:nvSpPr>
          <p:cNvPr id="363" name="Shape 363"/>
          <p:cNvSpPr/>
          <p:nvPr/>
        </p:nvSpPr>
        <p:spPr>
          <a:xfrm>
            <a:off x="6963221" y="5174828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3</a:t>
            </a:r>
          </a:p>
        </p:txBody>
      </p:sp>
      <p:sp>
        <p:nvSpPr>
          <p:cNvPr id="364" name="Shape 364"/>
          <p:cNvSpPr/>
          <p:nvPr/>
        </p:nvSpPr>
        <p:spPr>
          <a:xfrm flipH="1" flipV="1">
            <a:off x="3550456" y="2755403"/>
            <a:ext cx="518108" cy="4625"/>
          </a:xfrm>
          <a:prstGeom prst="line">
            <a:avLst/>
          </a:prstGeom>
          <a:ln w="25400" cap="rnd">
            <a:solidFill>
              <a:srgbClr val="B51A00"/>
            </a:solidFill>
            <a:custDash>
              <a:ds d="100000" sp="200000"/>
            </a:custDash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65" name="Shape 365"/>
          <p:cNvSpPr/>
          <p:nvPr/>
        </p:nvSpPr>
        <p:spPr>
          <a:xfrm>
            <a:off x="4168451" y="2765238"/>
            <a:ext cx="2898500" cy="5333"/>
          </a:xfrm>
          <a:prstGeom prst="line">
            <a:avLst/>
          </a:prstGeom>
          <a:ln w="25400" cap="rnd">
            <a:solidFill>
              <a:srgbClr val="FF6A00"/>
            </a:solidFill>
            <a:custDash>
              <a:ds d="100000" sp="200000"/>
            </a:custDash>
            <a:miter lim="400000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66" name="Shape 366"/>
          <p:cNvSpPr/>
          <p:nvPr/>
        </p:nvSpPr>
        <p:spPr>
          <a:xfrm>
            <a:off x="1062186" y="5794437"/>
            <a:ext cx="6987580" cy="1199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/>
          <a:p>
            <a:pPr>
              <a:buClr>
                <a:srgbClr val="000000"/>
              </a:buClr>
            </a:pPr>
            <a:r>
              <a:t>Moving to 3rd comp in list requires “moving back in time”.</a:t>
            </a:r>
          </a:p>
          <a:p>
            <a:pPr>
              <a:buClr>
                <a:srgbClr val="000000"/>
              </a:buClr>
            </a:pPr>
            <a:r>
              <a:t>Default behavior is to ABSORB this type of neutron.</a:t>
            </a:r>
          </a:p>
          <a:p>
            <a:pPr>
              <a:buClr>
                <a:srgbClr val="000000"/>
              </a:buClr>
            </a:pPr>
            <a:r>
              <a:t>For monitors use restore_neutron=1 in this case.</a:t>
            </a:r>
          </a:p>
          <a:p>
            <a:pPr>
              <a:buClr>
                <a:srgbClr val="000000"/>
              </a:buClr>
            </a:pPr>
            <a:r>
              <a:t>For homegrown comps use ALLOW_BACKPROP macro.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rental_cello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4414" y="-791650"/>
            <a:ext cx="3638973" cy="9739739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Shape 3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41247">
              <a:defRPr sz="4048"/>
            </a:lvl1pPr>
          </a:lstStyle>
          <a:p>
            <a:pPr/>
            <a:r>
              <a:t>Advanced language features</a:t>
            </a:r>
          </a:p>
        </p:txBody>
      </p:sp>
      <p:sp>
        <p:nvSpPr>
          <p:cNvPr id="370" name="Shape 3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70534" indent="-289559"/>
          </a:lstStyle>
          <a:p>
            <a:pPr/>
            <a:r>
              <a:t>Macros and tricks for your instrument...</a:t>
            </a:r>
          </a:p>
        </p:txBody>
      </p:sp>
      <p:sp>
        <p:nvSpPr>
          <p:cNvPr id="371" name="Shape 37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flags-globe-thumb5414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12396" y="670371"/>
            <a:ext cx="2950519" cy="29505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85674" y="4760166"/>
            <a:ext cx="1263574" cy="1726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Timeline_0578_Kern_Rich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24104" y="3715063"/>
            <a:ext cx="1623752" cy="1071677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Shape 3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DECLARE / INITIALIZE</a:t>
            </a:r>
          </a:p>
        </p:txBody>
      </p:sp>
      <p:sp>
        <p:nvSpPr>
          <p:cNvPr id="377" name="Shape 3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9374" indent="-202691" defTabSz="640079">
              <a:spcBef>
                <a:spcPts val="700"/>
              </a:spcBef>
              <a:defRPr sz="2240"/>
            </a:pPr>
            <a:r>
              <a:t>Use the DECLARE section define user variables and functions.</a:t>
            </a:r>
          </a:p>
          <a:p>
            <a:pPr lvl="2" marL="572071" indent="-192023" defTabSz="640079">
              <a:spcBef>
                <a:spcPts val="700"/>
              </a:spcBef>
              <a:defRPr sz="2240"/>
            </a:pPr>
            <a:r>
              <a:t>DECLARE %{</a:t>
            </a:r>
          </a:p>
          <a:p>
            <a:pPr lvl="2" marL="572071" indent="-192023" defTabSz="640079">
              <a:spcBef>
                <a:spcPts val="700"/>
              </a:spcBef>
              <a:defRPr sz="2240"/>
            </a:pPr>
            <a:r>
              <a:t>   double myvar;</a:t>
            </a:r>
          </a:p>
          <a:p>
            <a:pPr lvl="2" marL="572071" indent="-192023" defTabSz="640079">
              <a:spcBef>
                <a:spcPts val="700"/>
              </a:spcBef>
              <a:defRPr sz="2240"/>
            </a:pPr>
            <a:r>
              <a:t>%}</a:t>
            </a:r>
          </a:p>
          <a:p>
            <a:pPr lvl="2" marL="572071" indent="-192023" defTabSz="640079">
              <a:spcBef>
                <a:spcPts val="700"/>
              </a:spcBef>
              <a:defRPr sz="2240"/>
            </a:pPr>
          </a:p>
          <a:p>
            <a:pPr marL="329374" indent="-202691" defTabSz="640079">
              <a:spcBef>
                <a:spcPts val="700"/>
              </a:spcBef>
              <a:defRPr sz="2240"/>
            </a:pPr>
            <a:r>
              <a:t>Use INITIALIZE for initialization of user variables and calculations.</a:t>
            </a:r>
          </a:p>
          <a:p>
            <a:pPr lvl="2" marL="572071" indent="-192023" defTabSz="640079">
              <a:spcBef>
                <a:spcPts val="700"/>
              </a:spcBef>
              <a:defRPr sz="2240"/>
            </a:pPr>
            <a:r>
              <a:t>INITIALIZE %{</a:t>
            </a:r>
          </a:p>
          <a:p>
            <a:pPr lvl="2" marL="572071" indent="-192023" defTabSz="640079">
              <a:spcBef>
                <a:spcPts val="700"/>
              </a:spcBef>
              <a:defRPr sz="2240"/>
            </a:pPr>
            <a:r>
              <a:t>   myvar = sqrt(PI*input_var)*rand01();</a:t>
            </a:r>
          </a:p>
          <a:p>
            <a:pPr lvl="2" marL="572071" indent="-192023" defTabSz="640079">
              <a:spcBef>
                <a:spcPts val="700"/>
              </a:spcBef>
              <a:defRPr sz="2240"/>
            </a:pPr>
            <a:r>
              <a:t>%}</a:t>
            </a:r>
          </a:p>
          <a:p>
            <a:pPr lvl="2" marL="572071" indent="-192023" defTabSz="640079">
              <a:spcBef>
                <a:spcPts val="700"/>
              </a:spcBef>
              <a:defRPr sz="2240"/>
            </a:pPr>
          </a:p>
          <a:p>
            <a:pPr marL="329374" indent="-202691" defTabSz="640079">
              <a:spcBef>
                <a:spcPts val="700"/>
              </a:spcBef>
              <a:defRPr sz="2240"/>
            </a:pPr>
            <a:r>
              <a:t>- Both use normal c-syntax.</a:t>
            </a:r>
          </a:p>
          <a:p>
            <a:pPr marL="329374" indent="-202691" defTabSz="640079">
              <a:spcBef>
                <a:spcPts val="700"/>
              </a:spcBef>
              <a:defRPr sz="2240"/>
            </a:pPr>
          </a:p>
          <a:p>
            <a:pPr marL="329374" indent="-202691" defTabSz="640079">
              <a:spcBef>
                <a:spcPts val="700"/>
              </a:spcBef>
              <a:defRPr sz="2240"/>
            </a:pPr>
            <a:r>
              <a:t>BEWARE: (example) What you do in the c-style areas is c-standard, e.g. trigonometric functions from math.h use radians! - McStas placement specifiers work in degrees, etc...</a:t>
            </a:r>
          </a:p>
        </p:txBody>
      </p:sp>
      <p:sp>
        <p:nvSpPr>
          <p:cNvPr id="378" name="Shape 37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9" name="Shape 379"/>
          <p:cNvSpPr/>
          <p:nvPr/>
        </p:nvSpPr>
        <p:spPr>
          <a:xfrm>
            <a:off x="9087594" y="3394682"/>
            <a:ext cx="456841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  <a:defRPr sz="1000"/>
            </a:lvl1pPr>
          </a:lstStyle>
          <a:p>
            <a:pPr/>
            <a:r>
              <a:t>K &amp; 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%include</a:t>
            </a:r>
          </a:p>
        </p:txBody>
      </p:sp>
      <p:sp>
        <p:nvSpPr>
          <p:cNvPr id="382" name="Shape 3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0534" indent="-289559"/>
            <a:r>
              <a:t>Instrumentfiles can include external c-code or other instrumentfiles... See the examples:</a:t>
            </a:r>
          </a:p>
          <a:p>
            <a:pPr marL="470534" indent="-289559"/>
          </a:p>
          <a:p>
            <a:pPr marL="470534" indent="-289559"/>
            <a:r>
              <a:t>ILL_H15_IN6.instr:%include "monitor_nd-lib"</a:t>
            </a:r>
          </a:p>
          <a:p>
            <a:pPr marL="470534" indent="-289559"/>
            <a:r>
              <a:t>ILL_H16_IN5.instr:%include "ILL_H16.instr"</a:t>
            </a:r>
          </a:p>
          <a:p>
            <a:pPr marL="470534" indent="-289559"/>
            <a:r>
              <a:t>ILL_H25_IN22.instr:%include "ILL_H25.instr"</a:t>
            </a:r>
          </a:p>
          <a:p>
            <a:pPr marL="470534" indent="-289559"/>
            <a:r>
              <a:t>ILL_H25_IN22.instr:%include "templateTAS.instr"</a:t>
            </a:r>
          </a:p>
          <a:p>
            <a:pPr marL="470534" indent="-289559"/>
          </a:p>
          <a:p>
            <a:pPr marL="470534" indent="-289559"/>
            <a:r>
              <a:t>Used in the DECLARE section</a:t>
            </a:r>
          </a:p>
        </p:txBody>
      </p:sp>
      <p:pic>
        <p:nvPicPr>
          <p:cNvPr id="383" name="include-everyon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9354" y="4671151"/>
            <a:ext cx="2684972" cy="2322501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Shape 38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confused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89612" y="3837260"/>
            <a:ext cx="3957485" cy="2970189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Shape 3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95527">
              <a:defRPr sz="3828"/>
            </a:lvl1pPr>
          </a:lstStyle>
          <a:p>
            <a:pPr/>
            <a:r>
              <a:t>Syntax in one, complex view...</a:t>
            </a:r>
          </a:p>
        </p:txBody>
      </p:sp>
      <p:sp>
        <p:nvSpPr>
          <p:cNvPr id="388" name="Shape 38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5421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100"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389" name="Shape 38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0" name="Shape 390"/>
          <p:cNvSpPr/>
          <p:nvPr/>
        </p:nvSpPr>
        <p:spPr>
          <a:xfrm>
            <a:off x="186866" y="1978434"/>
            <a:ext cx="9717039" cy="2340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05" tIns="29505" rIns="29505" bIns="29505">
            <a:spAutoFit/>
          </a:bodyPr>
          <a:lstStyle/>
          <a:p>
            <a:pPr defTabSz="354210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{</a:t>
            </a:r>
            <a:r>
              <a:rPr>
                <a:solidFill>
                  <a:srgbClr val="B51A00"/>
                </a:solidFill>
              </a:rPr>
              <a:t>SPLIT</a:t>
            </a:r>
            <a:r>
              <a:t>} COMPONENT name = comp(parameters) {</a:t>
            </a:r>
            <a:r>
              <a:rPr>
                <a:solidFill>
                  <a:srgbClr val="3A88FE"/>
                </a:solidFill>
              </a:rPr>
              <a:t>WHEN condition</a:t>
            </a:r>
            <a:r>
              <a:t>}</a:t>
            </a:r>
          </a:p>
          <a:p>
            <a:pPr defTabSz="354210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  AT (...) [RELATIVE</a:t>
            </a:r>
            <a:r>
              <a:rPr>
                <a:solidFill>
                  <a:srgbClr val="4F7A28"/>
                </a:solidFill>
              </a:rPr>
              <a:t> </a:t>
            </a:r>
            <a:r>
              <a:t>[</a:t>
            </a:r>
            <a:r>
              <a:rPr>
                <a:solidFill>
                  <a:srgbClr val="4F7A28"/>
                </a:solidFill>
              </a:rPr>
              <a:t>reference</a:t>
            </a:r>
            <a:r>
              <a:t>|</a:t>
            </a:r>
            <a:r>
              <a:rPr>
                <a:solidFill>
                  <a:srgbClr val="4F7A28"/>
                </a:solidFill>
              </a:rPr>
              <a:t>PREVIOUS</a:t>
            </a:r>
            <a:r>
              <a:t>]</a:t>
            </a:r>
            <a:r>
              <a:rPr>
                <a:solidFill>
                  <a:srgbClr val="4F7A28"/>
                </a:solidFill>
              </a:rPr>
              <a:t> </a:t>
            </a:r>
            <a:r>
              <a:t>|</a:t>
            </a:r>
            <a:r>
              <a:rPr>
                <a:solidFill>
                  <a:srgbClr val="4F7A28"/>
                </a:solidFill>
              </a:rPr>
              <a:t> ABSOLUTE</a:t>
            </a:r>
            <a:r>
              <a:t>]</a:t>
            </a:r>
          </a:p>
          <a:p>
            <a:pPr defTabSz="354210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  {ROTATED {RELATIVE [</a:t>
            </a:r>
            <a:r>
              <a:rPr>
                <a:solidFill>
                  <a:srgbClr val="4F7A28"/>
                </a:solidFill>
              </a:rPr>
              <a:t>reference</a:t>
            </a:r>
            <a:r>
              <a:t>|</a:t>
            </a:r>
            <a:r>
              <a:rPr>
                <a:solidFill>
                  <a:srgbClr val="4F7A28"/>
                </a:solidFill>
              </a:rPr>
              <a:t>PREVIOUS</a:t>
            </a:r>
            <a:r>
              <a:t>] | </a:t>
            </a:r>
            <a:r>
              <a:rPr>
                <a:solidFill>
                  <a:srgbClr val="4F7A28"/>
                </a:solidFill>
              </a:rPr>
              <a:t>ABSOLUTE</a:t>
            </a:r>
            <a:r>
              <a:t>} }</a:t>
            </a:r>
          </a:p>
          <a:p>
            <a:pPr defTabSz="354210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  {</a:t>
            </a:r>
            <a:r>
              <a:rPr>
                <a:solidFill>
                  <a:srgbClr val="B51A00"/>
                </a:solidFill>
              </a:rPr>
              <a:t>GROUP</a:t>
            </a:r>
            <a:r>
              <a:t> group_name}</a:t>
            </a:r>
          </a:p>
          <a:p>
            <a:pPr defTabSz="354210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  {</a:t>
            </a:r>
            <a:r>
              <a:rPr>
                <a:solidFill>
                  <a:srgbClr val="B51A00"/>
                </a:solidFill>
              </a:rPr>
              <a:t>EXTEND</a:t>
            </a:r>
            <a:r>
              <a:t> C_code}</a:t>
            </a:r>
          </a:p>
          <a:p>
            <a:pPr defTabSz="354210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  {</a:t>
            </a:r>
            <a:r>
              <a:rPr>
                <a:solidFill>
                  <a:srgbClr val="B51A00"/>
                </a:solidFill>
              </a:rPr>
              <a:t>JUMP </a:t>
            </a:r>
            <a:r>
              <a:t>[</a:t>
            </a:r>
            <a:r>
              <a:rPr>
                <a:solidFill>
                  <a:srgbClr val="4F7A28"/>
                </a:solidFill>
              </a:rPr>
              <a:t>reference|PREVIOUS|MYSELF|NEXT</a:t>
            </a:r>
            <a:r>
              <a:t>] [</a:t>
            </a:r>
            <a:r>
              <a:rPr>
                <a:solidFill>
                  <a:srgbClr val="874EFE"/>
                </a:solidFill>
              </a:rPr>
              <a:t>ITERATE</a:t>
            </a:r>
            <a:r>
              <a:t> number_of_times | </a:t>
            </a:r>
            <a:r>
              <a:rPr>
                <a:solidFill>
                  <a:srgbClr val="3A88FE"/>
                </a:solidFill>
              </a:rPr>
              <a:t>WHEN condition</a:t>
            </a:r>
            <a:r>
              <a:t>] }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SPLIT</a:t>
            </a:r>
          </a:p>
        </p:txBody>
      </p:sp>
      <p:sp>
        <p:nvSpPr>
          <p:cNvPr id="393" name="Shape 3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0553" indent="-191109" defTabSz="603504">
              <a:spcBef>
                <a:spcPts val="600"/>
              </a:spcBef>
              <a:defRPr sz="2112"/>
            </a:pPr>
            <a:r>
              <a:t>Increase statistics beyond this point in the instrumentfile</a:t>
            </a:r>
          </a:p>
          <a:p>
            <a:pPr marL="310553" indent="-191109" defTabSz="603504">
              <a:spcBef>
                <a:spcPts val="600"/>
              </a:spcBef>
              <a:defRPr sz="2112"/>
            </a:pPr>
          </a:p>
          <a:p>
            <a:pPr marL="310553" indent="-191109" defTabSz="603504">
              <a:spcBef>
                <a:spcPts val="600"/>
              </a:spcBef>
              <a:defRPr sz="2112"/>
            </a:pPr>
            <a:r>
              <a:t>SPLIT n MyArm = Arm()</a:t>
            </a:r>
          </a:p>
          <a:p>
            <a:pPr marL="310553" indent="-191109" defTabSz="603504">
              <a:spcBef>
                <a:spcPts val="600"/>
              </a:spcBef>
              <a:defRPr sz="2112"/>
            </a:pPr>
            <a:r>
              <a:t>AT somewhere</a:t>
            </a:r>
          </a:p>
          <a:p>
            <a:pPr marL="310553" indent="-191109" defTabSz="603504">
              <a:spcBef>
                <a:spcPts val="600"/>
              </a:spcBef>
              <a:defRPr sz="2112"/>
            </a:pPr>
          </a:p>
          <a:p>
            <a:pPr marL="310553" indent="-191109" defTabSz="603504">
              <a:spcBef>
                <a:spcPts val="600"/>
              </a:spcBef>
              <a:defRPr sz="2112"/>
            </a:pPr>
            <a:r>
              <a:t>will “formulate an if-statement”:</a:t>
            </a:r>
          </a:p>
          <a:p>
            <a:pPr marL="310553" indent="-191109" defTabSz="603504">
              <a:spcBef>
                <a:spcPts val="600"/>
              </a:spcBef>
              <a:defRPr sz="2112"/>
            </a:pPr>
          </a:p>
          <a:p>
            <a:pPr marL="310553" indent="-191109" defTabSz="603504">
              <a:spcBef>
                <a:spcPts val="600"/>
              </a:spcBef>
              <a:defRPr sz="2112"/>
            </a:pPr>
            <a:r>
              <a:t>for j=1:n</a:t>
            </a:r>
          </a:p>
          <a:p>
            <a:pPr marL="310553" indent="-191109" defTabSz="603504">
              <a:spcBef>
                <a:spcPts val="600"/>
              </a:spcBef>
              <a:defRPr sz="2112"/>
            </a:pPr>
            <a:r>
              <a:t>   comp1</a:t>
            </a:r>
          </a:p>
          <a:p>
            <a:pPr marL="310553" indent="-191109" defTabSz="603504">
              <a:spcBef>
                <a:spcPts val="600"/>
              </a:spcBef>
              <a:defRPr sz="2112"/>
            </a:pPr>
            <a:r>
              <a:t>   comp2</a:t>
            </a:r>
          </a:p>
          <a:p>
            <a:pPr marL="310553" indent="-191109" defTabSz="603504">
              <a:spcBef>
                <a:spcPts val="600"/>
              </a:spcBef>
              <a:defRPr sz="2112"/>
            </a:pPr>
            <a:r>
              <a:t>   comp3</a:t>
            </a:r>
          </a:p>
          <a:p>
            <a:pPr marL="310553" indent="-191109" defTabSz="603504">
              <a:spcBef>
                <a:spcPts val="600"/>
              </a:spcBef>
              <a:defRPr sz="2112"/>
            </a:pPr>
            <a:r>
              <a:t>   ...</a:t>
            </a:r>
          </a:p>
          <a:p>
            <a:pPr marL="310553" indent="-191109" defTabSz="603504">
              <a:spcBef>
                <a:spcPts val="600"/>
              </a:spcBef>
              <a:defRPr sz="2112"/>
            </a:pPr>
            <a:r>
              <a:t>end (of instrument)</a:t>
            </a:r>
          </a:p>
          <a:p>
            <a:pPr marL="310553" indent="-191109" defTabSz="603504">
              <a:spcBef>
                <a:spcPts val="600"/>
              </a:spcBef>
              <a:defRPr sz="2112"/>
            </a:pPr>
          </a:p>
          <a:p>
            <a:pPr marL="310553" indent="-191109" defTabSz="603504">
              <a:spcBef>
                <a:spcPts val="600"/>
              </a:spcBef>
              <a:defRPr sz="2112"/>
            </a:pPr>
            <a:r>
              <a:t>ONLY meaningful in case of Monte      Carlo choices after SPLIT point...</a:t>
            </a:r>
          </a:p>
        </p:txBody>
      </p:sp>
      <p:sp>
        <p:nvSpPr>
          <p:cNvPr id="394" name="Shape 39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5" name="Shape 395"/>
          <p:cNvSpPr/>
          <p:nvPr/>
        </p:nvSpPr>
        <p:spPr>
          <a:xfrm flipH="1">
            <a:off x="3943858" y="5670691"/>
            <a:ext cx="618611" cy="743355"/>
          </a:xfrm>
          <a:prstGeom prst="line">
            <a:avLst/>
          </a:prstGeom>
          <a:ln w="50800">
            <a:solidFill>
              <a:srgbClr val="0061FF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96" name="Shape 396"/>
          <p:cNvSpPr/>
          <p:nvPr/>
        </p:nvSpPr>
        <p:spPr>
          <a:xfrm>
            <a:off x="4543797" y="4663405"/>
            <a:ext cx="983506" cy="983507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29505" tIns="29505" rIns="29505" bIns="29505"/>
          <a:lstStyle/>
          <a:p>
            <a:pPr>
              <a:buClr>
                <a:srgbClr val="000000"/>
              </a:buCl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7" name="Shape 397"/>
          <p:cNvSpPr/>
          <p:nvPr/>
        </p:nvSpPr>
        <p:spPr>
          <a:xfrm>
            <a:off x="4744416" y="3325645"/>
            <a:ext cx="104268" cy="1156619"/>
          </a:xfrm>
          <a:prstGeom prst="line">
            <a:avLst/>
          </a:prstGeom>
          <a:ln w="50800">
            <a:solidFill>
              <a:srgbClr val="0061FF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98" name="Shape 398"/>
          <p:cNvSpPr/>
          <p:nvPr/>
        </p:nvSpPr>
        <p:spPr>
          <a:xfrm flipH="1">
            <a:off x="5277507" y="3312467"/>
            <a:ext cx="442579" cy="1160154"/>
          </a:xfrm>
          <a:prstGeom prst="line">
            <a:avLst/>
          </a:prstGeom>
          <a:ln w="50800">
            <a:solidFill>
              <a:srgbClr val="0061FF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99" name="Shape 399"/>
          <p:cNvSpPr/>
          <p:nvPr/>
        </p:nvSpPr>
        <p:spPr>
          <a:xfrm flipH="1">
            <a:off x="5552889" y="4073416"/>
            <a:ext cx="1138716" cy="674587"/>
          </a:xfrm>
          <a:prstGeom prst="line">
            <a:avLst/>
          </a:prstGeom>
          <a:ln w="50800">
            <a:solidFill>
              <a:srgbClr val="0061FF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00" name="Shape 400"/>
          <p:cNvSpPr/>
          <p:nvPr/>
        </p:nvSpPr>
        <p:spPr>
          <a:xfrm flipH="1" flipV="1">
            <a:off x="5739755" y="5151320"/>
            <a:ext cx="1102065" cy="381"/>
          </a:xfrm>
          <a:prstGeom prst="line">
            <a:avLst/>
          </a:prstGeom>
          <a:ln w="50800">
            <a:solidFill>
              <a:srgbClr val="0061FF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85674" y="5645322"/>
            <a:ext cx="1263574" cy="1726235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Shape 4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WHEN</a:t>
            </a:r>
          </a:p>
        </p:txBody>
      </p:sp>
      <p:sp>
        <p:nvSpPr>
          <p:cNvPr id="404" name="Shape 404"/>
          <p:cNvSpPr/>
          <p:nvPr>
            <p:ph type="body" idx="1"/>
          </p:nvPr>
        </p:nvSpPr>
        <p:spPr>
          <a:xfrm>
            <a:off x="182879" y="1371600"/>
            <a:ext cx="8961121" cy="3788863"/>
          </a:xfrm>
          <a:prstGeom prst="rect">
            <a:avLst/>
          </a:prstGeom>
        </p:spPr>
        <p:txBody>
          <a:bodyPr/>
          <a:lstStyle/>
          <a:p>
            <a:pPr marL="286664" indent="-107499" defTabSz="905255">
              <a:spcBef>
                <a:spcPts val="900"/>
              </a:spcBef>
              <a:defRPr sz="1485"/>
            </a:pPr>
            <a:r>
              <a:t>Syntax:</a:t>
            </a:r>
          </a:p>
          <a:p>
            <a:pPr marL="286664" indent="-107499" defTabSz="905255">
              <a:spcBef>
                <a:spcPts val="900"/>
              </a:spcBef>
              <a:defRPr sz="1485"/>
            </a:pPr>
          </a:p>
          <a:p>
            <a:pPr marL="286664" indent="-107499" defTabSz="905255">
              <a:spcBef>
                <a:spcPts val="900"/>
              </a:spcBef>
              <a:defRPr sz="1485"/>
            </a:pPr>
            <a:r>
              <a:t>COMPONENT Mine = Yours(blah, blah)</a:t>
            </a:r>
          </a:p>
          <a:p>
            <a:pPr marL="286664" indent="-107499" defTabSz="905255">
              <a:spcBef>
                <a:spcPts val="900"/>
              </a:spcBef>
              <a:defRPr sz="1485"/>
            </a:pPr>
            <a:r>
              <a:t>WHEN (c-expression) AT (....)</a:t>
            </a:r>
          </a:p>
          <a:p>
            <a:pPr marL="286664" indent="-107499" defTabSz="905255">
              <a:spcBef>
                <a:spcPts val="900"/>
              </a:spcBef>
              <a:defRPr sz="1485"/>
            </a:pPr>
          </a:p>
          <a:p>
            <a:pPr marL="286664" indent="-107499" defTabSz="905255">
              <a:spcBef>
                <a:spcPts val="900"/>
              </a:spcBef>
              <a:defRPr sz="1485"/>
            </a:pPr>
            <a:r>
              <a:t>Is very powerful when combined with EXTEND and user variables, or as a method to let input parameters select if certain components are active.</a:t>
            </a:r>
          </a:p>
          <a:p>
            <a:pPr marL="286664" indent="-107499" defTabSz="905255">
              <a:spcBef>
                <a:spcPts val="900"/>
              </a:spcBef>
              <a:defRPr sz="1485"/>
            </a:pPr>
          </a:p>
          <a:p>
            <a:pPr marL="286664" indent="-107499" defTabSz="905255">
              <a:spcBef>
                <a:spcPts val="900"/>
              </a:spcBef>
              <a:defRPr sz="1485"/>
            </a:pPr>
            <a:r>
              <a:t>Example: Use EXTEND to flag if neutron was scattered on one monochromator blade or another. Then later use WHEN to only show contribution from blade N at sample position?</a:t>
            </a:r>
          </a:p>
          <a:p>
            <a:pPr marL="286664" indent="-107499" defTabSz="905255">
              <a:spcBef>
                <a:spcPts val="900"/>
              </a:spcBef>
              <a:defRPr sz="1485"/>
            </a:pPr>
          </a:p>
          <a:p>
            <a:pPr marL="286664" indent="-107499" defTabSz="905255">
              <a:spcBef>
                <a:spcPts val="900"/>
              </a:spcBef>
              <a:defRPr sz="1485"/>
            </a:pPr>
            <a:r>
              <a:t>COMPONENT Mon = PSD_monitor(...)</a:t>
            </a:r>
          </a:p>
          <a:p>
            <a:pPr marL="286664" indent="-107499" defTabSz="905255">
              <a:spcBef>
                <a:spcPts val="900"/>
              </a:spcBef>
              <a:defRPr sz="1485"/>
            </a:pPr>
            <a:r>
              <a:t>WHEN (myvar==1) AT (0,0,0) RELATIVE Sample</a:t>
            </a:r>
          </a:p>
        </p:txBody>
      </p:sp>
      <p:pic>
        <p:nvPicPr>
          <p:cNvPr id="405" name="110314DoneWhe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15723" y="4525714"/>
            <a:ext cx="2360415" cy="2341135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Shape 40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07" name="Timeline_0578_Kern_Rich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24104" y="4600219"/>
            <a:ext cx="1623752" cy="1071677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Shape 408"/>
          <p:cNvSpPr/>
          <p:nvPr/>
        </p:nvSpPr>
        <p:spPr>
          <a:xfrm>
            <a:off x="9087594" y="5542422"/>
            <a:ext cx="456841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  <a:defRPr sz="1000"/>
            </a:lvl1pPr>
          </a:lstStyle>
          <a:p>
            <a:pPr/>
            <a:r>
              <a:t>K &amp; 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Topics</a:t>
            </a:r>
          </a:p>
        </p:txBody>
      </p:sp>
      <p:sp>
        <p:nvSpPr>
          <p:cNvPr id="243" name="Shape 2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0534" indent="-289559"/>
          </a:p>
          <a:p>
            <a:pPr marL="470534" indent="-289559"/>
            <a:r>
              <a:t>A quick recap of the most important vocabulary</a:t>
            </a:r>
          </a:p>
          <a:p>
            <a:pPr marL="470534" indent="-289559"/>
          </a:p>
          <a:p>
            <a:pPr marL="470534" indent="-289559"/>
            <a:r>
              <a:t>McStas language macros</a:t>
            </a:r>
          </a:p>
          <a:p>
            <a:pPr marL="470534" indent="-289559"/>
          </a:p>
          <a:p>
            <a:pPr marL="470534" indent="-289559"/>
            <a:r>
              <a:t>Other important details</a:t>
            </a:r>
          </a:p>
        </p:txBody>
      </p:sp>
      <p:sp>
        <p:nvSpPr>
          <p:cNvPr id="244" name="Shape 244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roup_member_450p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64993" y="3906105"/>
            <a:ext cx="4406107" cy="2694807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Shape 4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03504">
              <a:defRPr sz="2904"/>
            </a:lvl1pPr>
          </a:lstStyle>
          <a:p>
            <a:pPr/>
            <a:r>
              <a:t>GROUP - components working in parallel</a:t>
            </a:r>
          </a:p>
        </p:txBody>
      </p:sp>
      <p:sp>
        <p:nvSpPr>
          <p:cNvPr id="412" name="Shape 41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3" name="Shape 413"/>
          <p:cNvSpPr/>
          <p:nvPr/>
        </p:nvSpPr>
        <p:spPr>
          <a:xfrm>
            <a:off x="79011" y="1413342"/>
            <a:ext cx="8566337" cy="3039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05" tIns="29505" rIns="29505" bIns="29505">
            <a:spAutoFit/>
          </a:bodyPr>
          <a:lstStyle/>
          <a:p>
            <a:pPr lvl="1" indent="0" defTabSz="1003597">
              <a:spcBef>
                <a:spcPts val="400"/>
              </a:spcBef>
              <a:buClr>
                <a:srgbClr val="AD4642"/>
              </a:buClr>
              <a:defRPr sz="15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COMPONENT Mono1 = Monochromator_curved(...)</a:t>
            </a:r>
          </a:p>
          <a:p>
            <a:pPr lvl="1" indent="0" defTabSz="1003597">
              <a:spcBef>
                <a:spcPts val="400"/>
              </a:spcBef>
              <a:buClr>
                <a:srgbClr val="AD4642"/>
              </a:buClr>
              <a:defRPr sz="1500"/>
            </a:pPr>
            <a:r>
              <a:t>AT (0,0, -LMM) RELATIVE Cradle ROTATED (0,A1/2,0) RELATIVE Cradle</a:t>
            </a:r>
          </a:p>
          <a:p>
            <a:pPr lvl="1" indent="0" defTabSz="1003597">
              <a:spcBef>
                <a:spcPts val="400"/>
              </a:spcBef>
              <a:buClr>
                <a:srgbClr val="AD4642"/>
              </a:buClr>
              <a:defRPr sz="1500"/>
            </a:pPr>
            <a:r>
              <a:t>GROUP IN6Monoks</a:t>
            </a:r>
          </a:p>
          <a:p>
            <a:pPr lvl="1" indent="0" defTabSz="1003597">
              <a:spcBef>
                <a:spcPts val="400"/>
              </a:spcBef>
              <a:buClr>
                <a:srgbClr val="AD4642"/>
              </a:buClr>
              <a:defRPr sz="15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indent="0" defTabSz="1003597">
              <a:spcBef>
                <a:spcPts val="400"/>
              </a:spcBef>
              <a:buClr>
                <a:srgbClr val="AD4642"/>
              </a:buClr>
              <a:defRPr sz="15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COMPONENT Mono2 = Monochromator_curved(...)</a:t>
            </a:r>
          </a:p>
          <a:p>
            <a:pPr lvl="1" indent="0" defTabSz="1003597">
              <a:spcBef>
                <a:spcPts val="400"/>
              </a:spcBef>
              <a:buClr>
                <a:srgbClr val="AD4642"/>
              </a:buClr>
              <a:defRPr sz="1500"/>
            </a:pPr>
            <a:r>
              <a:t>AT (0,0, 0) RELATIVE Cradle ROTATED (0,A2/2,0) RELATIVE Cradle</a:t>
            </a:r>
          </a:p>
          <a:p>
            <a:pPr lvl="1" indent="0" defTabSz="1003597">
              <a:spcBef>
                <a:spcPts val="400"/>
              </a:spcBef>
              <a:buClr>
                <a:srgbClr val="AD4642"/>
              </a:buClr>
              <a:defRPr sz="1500"/>
            </a:pPr>
            <a:r>
              <a:t>GROUP IN6Monoks</a:t>
            </a:r>
          </a:p>
          <a:p>
            <a:pPr lvl="1" indent="0" defTabSz="1003597">
              <a:spcBef>
                <a:spcPts val="400"/>
              </a:spcBef>
              <a:buClr>
                <a:srgbClr val="AD4642"/>
              </a:buClr>
              <a:defRPr sz="1500"/>
            </a:pPr>
          </a:p>
          <a:p>
            <a:pPr lvl="1" indent="0" defTabSz="1003597">
              <a:spcBef>
                <a:spcPts val="400"/>
              </a:spcBef>
              <a:buClr>
                <a:srgbClr val="AD4642"/>
              </a:buClr>
              <a:defRPr sz="1500"/>
            </a:pPr>
            <a:r>
              <a:t>- One comp after the other is “tried” in sequential order until the neutron was SCATTERED.</a:t>
            </a:r>
          </a:p>
          <a:p>
            <a:pPr defTabSz="1003597">
              <a:spcBef>
                <a:spcPts val="400"/>
              </a:spcBef>
              <a:buClr>
                <a:srgbClr val="AD4642"/>
              </a:buClr>
              <a:defRPr sz="15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85674" y="5842023"/>
            <a:ext cx="1263574" cy="1726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extending_pol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01035" y="2834084"/>
            <a:ext cx="4241959" cy="2212889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Shape 4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EXTEND</a:t>
            </a:r>
          </a:p>
        </p:txBody>
      </p:sp>
      <p:sp>
        <p:nvSpPr>
          <p:cNvPr id="418" name="Shape 4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4070" indent="-254812" defTabSz="804672">
              <a:spcBef>
                <a:spcPts val="800"/>
              </a:spcBef>
              <a:defRPr sz="2816"/>
            </a:pPr>
            <a:r>
              <a:t>Enrich component behaviour using EXTEND:</a:t>
            </a:r>
          </a:p>
          <a:p>
            <a:pPr marL="414070" indent="-254812" defTabSz="804672">
              <a:spcBef>
                <a:spcPts val="800"/>
              </a:spcBef>
              <a:defRPr sz="2816"/>
            </a:pPr>
          </a:p>
          <a:p>
            <a:pPr marL="414070" indent="-254812" defTabSz="804672">
              <a:spcBef>
                <a:spcPts val="800"/>
              </a:spcBef>
              <a:defRPr sz="2816"/>
            </a:pPr>
          </a:p>
          <a:p>
            <a:pPr marL="414070" indent="-254812" defTabSz="804672">
              <a:spcBef>
                <a:spcPts val="800"/>
              </a:spcBef>
              <a:defRPr sz="2816"/>
            </a:pPr>
            <a:r>
              <a:t>COMPONENT Mono1 = Monochromator_curved(...)</a:t>
            </a:r>
          </a:p>
          <a:p>
            <a:pPr marL="254812" indent="-95554" defTabSz="804672">
              <a:spcBef>
                <a:spcPts val="800"/>
              </a:spcBef>
              <a:defRPr sz="1056"/>
            </a:pPr>
            <a:r>
              <a:t>AT (0,0, -LMM) RELATIVE Cradle ROTATED (0,A1/2,0) RELATIVE Cradle</a:t>
            </a:r>
          </a:p>
          <a:p>
            <a:pPr marL="254812" indent="-95554" defTabSz="804672">
              <a:spcBef>
                <a:spcPts val="800"/>
              </a:spcBef>
              <a:defRPr sz="1056"/>
            </a:pPr>
            <a:r>
              <a:t>GROUP IN6Monoks</a:t>
            </a:r>
          </a:p>
          <a:p>
            <a:pPr marL="254812" indent="-95554" defTabSz="804672">
              <a:spcBef>
                <a:spcPts val="800"/>
              </a:spcBef>
              <a:defRPr sz="1056"/>
            </a:pPr>
            <a:r>
              <a:t>EXTEND</a:t>
            </a:r>
          </a:p>
          <a:p>
            <a:pPr marL="254812" indent="-95554" defTabSz="804672">
              <a:spcBef>
                <a:spcPts val="800"/>
              </a:spcBef>
              <a:defRPr sz="1056"/>
            </a:pPr>
            <a:r>
              <a:t>%{</a:t>
            </a:r>
          </a:p>
          <a:p>
            <a:pPr marL="254812" indent="-95554" defTabSz="804672">
              <a:spcBef>
                <a:spcPts val="800"/>
              </a:spcBef>
              <a:defRPr sz="1056"/>
            </a:pPr>
            <a:r>
              <a:t>  if (SCATTERED) { myvar = ;1 }</a:t>
            </a:r>
          </a:p>
          <a:p>
            <a:pPr marL="254812" indent="-95554" defTabSz="804672">
              <a:spcBef>
                <a:spcPts val="800"/>
              </a:spcBef>
              <a:defRPr sz="1056"/>
            </a:pPr>
            <a:r>
              <a:t>%}</a:t>
            </a:r>
          </a:p>
          <a:p>
            <a:pPr marL="414070" indent="-254812" defTabSz="804672">
              <a:spcBef>
                <a:spcPts val="800"/>
              </a:spcBef>
              <a:defRPr sz="2816"/>
            </a:pPr>
            <a:r>
              <a:t>...</a:t>
            </a:r>
          </a:p>
          <a:p>
            <a:pPr marL="414070" indent="-254812" defTabSz="804672">
              <a:spcBef>
                <a:spcPts val="800"/>
              </a:spcBef>
              <a:defRPr sz="2816"/>
            </a:pPr>
            <a:r>
              <a:t>COMPONENT Mono2 = Monochromator_curved(...)</a:t>
            </a:r>
          </a:p>
          <a:p>
            <a:pPr marL="254812" indent="-95554" defTabSz="804672">
              <a:spcBef>
                <a:spcPts val="800"/>
              </a:spcBef>
              <a:defRPr sz="1056"/>
            </a:pPr>
            <a:r>
              <a:t>AT (0,0, 0) RELATIVE Cradle ROTATED (0,A2/2,0) RELATIVE Cradle</a:t>
            </a:r>
          </a:p>
          <a:p>
            <a:pPr marL="254812" indent="-95554" defTabSz="804672">
              <a:spcBef>
                <a:spcPts val="800"/>
              </a:spcBef>
              <a:defRPr sz="1056"/>
            </a:pPr>
            <a:r>
              <a:t>GROUP IN6Monoks</a:t>
            </a:r>
          </a:p>
          <a:p>
            <a:pPr marL="254812" indent="-95554" defTabSz="804672">
              <a:spcBef>
                <a:spcPts val="800"/>
              </a:spcBef>
              <a:defRPr sz="1056"/>
            </a:pPr>
            <a:r>
              <a:t>%{</a:t>
            </a:r>
          </a:p>
          <a:p>
            <a:pPr marL="254812" indent="-95554" defTabSz="804672">
              <a:spcBef>
                <a:spcPts val="800"/>
              </a:spcBef>
              <a:defRPr sz="1056"/>
            </a:pPr>
            <a:r>
              <a:t>  if (SCATTERED) { myvar = 2 }</a:t>
            </a:r>
          </a:p>
          <a:p>
            <a:pPr marL="254812" indent="-95554" defTabSz="804672">
              <a:spcBef>
                <a:spcPts val="800"/>
              </a:spcBef>
              <a:defRPr sz="1056"/>
            </a:pPr>
            <a:r>
              <a:t>%}</a:t>
            </a:r>
          </a:p>
        </p:txBody>
      </p:sp>
      <p:sp>
        <p:nvSpPr>
          <p:cNvPr id="419" name="Shape 41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20" name="Timeline_0578_Kern_Rich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24104" y="4796920"/>
            <a:ext cx="1623752" cy="1071677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Shape 421"/>
          <p:cNvSpPr/>
          <p:nvPr/>
        </p:nvSpPr>
        <p:spPr>
          <a:xfrm>
            <a:off x="9087594" y="4476539"/>
            <a:ext cx="456841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  <a:defRPr sz="1000"/>
            </a:lvl1pPr>
          </a:lstStyle>
          <a:p>
            <a:pPr/>
            <a:r>
              <a:t>K &amp; 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JUMP</a:t>
            </a:r>
          </a:p>
        </p:txBody>
      </p:sp>
      <p:sp>
        <p:nvSpPr>
          <p:cNvPr id="424" name="Shape 4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2901" indent="-217169" defTabSz="685800">
              <a:spcBef>
                <a:spcPts val="700"/>
              </a:spcBef>
              <a:defRPr sz="2400"/>
            </a:pPr>
            <a:r>
              <a:t>A goto. Be careful. Can be used in two situations: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JUMP to myself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JUMP to an Arm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No coordinate transformations are applied... (Meaning that if the Arms you JUMP between do not coincide you will “move” / “reorient” the neutrons...)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Syntaxes: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COMPONENT a=b(...)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WHEN (expr) AT (...) JUMP somewhere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COMPONENT a=b(...)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WHEN (expr) AT (...) JUMP somewhere</a:t>
            </a:r>
          </a:p>
        </p:txBody>
      </p:sp>
      <p:sp>
        <p:nvSpPr>
          <p:cNvPr id="425" name="Shape 42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26" name="article-1043871-0240B7CC00000578-453_468x297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69800" y="3959524"/>
            <a:ext cx="3486277" cy="2212445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Shape 427"/>
          <p:cNvSpPr/>
          <p:nvPr/>
        </p:nvSpPr>
        <p:spPr>
          <a:xfrm>
            <a:off x="6157146" y="5745992"/>
            <a:ext cx="1524281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Van Halen...</a:t>
            </a:r>
          </a:p>
        </p:txBody>
      </p:sp>
      <p:pic>
        <p:nvPicPr>
          <p:cNvPr id="428" name="Van Halen - Jump HQ music video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4770003" y="6404210"/>
            <a:ext cx="521259" cy="5212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788" fill="hold"/>
                                        <p:tgtEl>
                                          <p:spTgt spid="4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42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JUMP</a:t>
            </a:r>
          </a:p>
        </p:txBody>
      </p:sp>
      <p:sp>
        <p:nvSpPr>
          <p:cNvPr id="431" name="Shape 4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2901" indent="-217169" defTabSz="685800">
              <a:spcBef>
                <a:spcPts val="700"/>
              </a:spcBef>
              <a:defRPr sz="2400"/>
            </a:pPr>
            <a:r>
              <a:t>A goto. Be careful. Can be used in two situations: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JUMP to myself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JUMP to an Arm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No coordinate transformations are applied... (Meaning that if the Arms you JUMP between do not coincide you will “move” / “reorient” the neutrons...)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Syntaxes: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COMPONENT a=b(...)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WHEN (expr) AT (...) JUMP somewhere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COMPONENT a=b(...)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WHEN (expr) AT (...) JUMP somewhere</a:t>
            </a:r>
          </a:p>
        </p:txBody>
      </p:sp>
      <p:sp>
        <p:nvSpPr>
          <p:cNvPr id="432" name="Shape 43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33" name="article-1043871-0240B7CC00000578-453_468x297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69800" y="3959524"/>
            <a:ext cx="3486277" cy="2212445"/>
          </a:xfrm>
          <a:prstGeom prst="rect">
            <a:avLst/>
          </a:prstGeom>
          <a:ln w="12700">
            <a:miter lim="400000"/>
          </a:ln>
        </p:spPr>
      </p:pic>
      <p:sp>
        <p:nvSpPr>
          <p:cNvPr id="434" name="Shape 434"/>
          <p:cNvSpPr/>
          <p:nvPr/>
        </p:nvSpPr>
        <p:spPr>
          <a:xfrm>
            <a:off x="6157146" y="5745992"/>
            <a:ext cx="1524281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Van Halen...</a:t>
            </a:r>
          </a:p>
        </p:txBody>
      </p:sp>
      <p:sp>
        <p:nvSpPr>
          <p:cNvPr id="435" name="Shape 435"/>
          <p:cNvSpPr/>
          <p:nvPr/>
        </p:nvSpPr>
        <p:spPr>
          <a:xfrm>
            <a:off x="674616" y="4132867"/>
            <a:ext cx="6702253" cy="677393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2">
                <a:satOff val="-4966"/>
                <a:lumOff val="-1054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  <a:defRPr b="1" sz="40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defRPr>
            </a:lvl1pPr>
          </a:lstStyle>
          <a:p>
            <a:pPr/>
            <a:r>
              <a:t>BEWARE - This IS a GOTO!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JUMP</a:t>
            </a:r>
          </a:p>
        </p:txBody>
      </p:sp>
      <p:sp>
        <p:nvSpPr>
          <p:cNvPr id="438" name="Shape 4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2901" indent="-217169" defTabSz="685800">
              <a:spcBef>
                <a:spcPts val="700"/>
              </a:spcBef>
              <a:defRPr sz="2400"/>
            </a:pPr>
            <a:r>
              <a:t>A goto. Be careful. Can be used in two situations: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JUMP to myself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JUMP to an Arm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No coordinate transformations are applied... (Meaning that if the Arms you JUMP between do not coincide you will “move” / “reorient” the neutrons...)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Syntaxes: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COMPONENT a=b(...)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WHEN (expr) AT (...) JUMP somewhere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COMPONENT a=b(...)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WHEN (expr) AT (...) JUMP somewhere</a:t>
            </a:r>
          </a:p>
        </p:txBody>
      </p:sp>
      <p:sp>
        <p:nvSpPr>
          <p:cNvPr id="439" name="Shape 43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40" name="article-1043871-0240B7CC00000578-453_468x297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69800" y="3959524"/>
            <a:ext cx="3486277" cy="2212445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Shape 441"/>
          <p:cNvSpPr/>
          <p:nvPr/>
        </p:nvSpPr>
        <p:spPr>
          <a:xfrm>
            <a:off x="6157146" y="5745992"/>
            <a:ext cx="1524281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Van Halen...</a:t>
            </a:r>
          </a:p>
        </p:txBody>
      </p:sp>
      <p:sp>
        <p:nvSpPr>
          <p:cNvPr id="442" name="Shape 442"/>
          <p:cNvSpPr/>
          <p:nvPr/>
        </p:nvSpPr>
        <p:spPr>
          <a:xfrm>
            <a:off x="674616" y="4132867"/>
            <a:ext cx="6702253" cy="677393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2">
                <a:satOff val="-4966"/>
                <a:lumOff val="-1054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  <a:defRPr b="1" sz="40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defRPr>
            </a:lvl1pPr>
          </a:lstStyle>
          <a:p>
            <a:pPr/>
            <a:r>
              <a:t>BEWARE - This IS a GOTO!</a:t>
            </a:r>
          </a:p>
        </p:txBody>
      </p:sp>
      <p:pic>
        <p:nvPicPr>
          <p:cNvPr id="443" name="goto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57115" y="876907"/>
            <a:ext cx="4829014" cy="53317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87839" y="5137929"/>
            <a:ext cx="2510316" cy="1673544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Shape 446"/>
          <p:cNvSpPr/>
          <p:nvPr>
            <p:ph type="title"/>
          </p:nvPr>
        </p:nvSpPr>
        <p:spPr>
          <a:xfrm>
            <a:off x="107999" y="193319"/>
            <a:ext cx="6005085" cy="796321"/>
          </a:xfrm>
          <a:prstGeom prst="rect">
            <a:avLst/>
          </a:prstGeom>
        </p:spPr>
        <p:txBody>
          <a:bodyPr/>
          <a:lstStyle>
            <a:lvl1pPr defTabSz="859536">
              <a:defRPr sz="4136"/>
            </a:lvl1pPr>
          </a:lstStyle>
          <a:p>
            <a:pPr/>
            <a:r>
              <a:t>COPY- inside instruments</a:t>
            </a:r>
          </a:p>
        </p:txBody>
      </p:sp>
      <p:sp>
        <p:nvSpPr>
          <p:cNvPr id="447" name="Shape 447"/>
          <p:cNvSpPr/>
          <p:nvPr>
            <p:ph type="body" idx="1"/>
          </p:nvPr>
        </p:nvSpPr>
        <p:spPr>
          <a:xfrm>
            <a:off x="-156314" y="1311439"/>
            <a:ext cx="7077663" cy="5578201"/>
          </a:xfrm>
          <a:prstGeom prst="rect">
            <a:avLst/>
          </a:prstGeom>
        </p:spPr>
        <p:txBody>
          <a:bodyPr/>
          <a:lstStyle/>
          <a:p>
            <a:pPr marL="301142" indent="-185318" defTabSz="585215">
              <a:spcBef>
                <a:spcPts val="600"/>
              </a:spcBef>
              <a:defRPr sz="2048"/>
            </a:pPr>
            <a:r>
              <a:t>In instruments: (see ILL_H25.instr)</a:t>
            </a:r>
          </a:p>
          <a:p>
            <a:pPr marL="301142" indent="-185318" defTabSz="585215">
              <a:spcBef>
                <a:spcPts val="600"/>
              </a:spcBef>
              <a:defRPr sz="2048"/>
            </a:pPr>
          </a:p>
          <a:p>
            <a:pPr marL="301142" indent="-185318" defTabSz="585215">
              <a:spcBef>
                <a:spcPts val="600"/>
              </a:spcBef>
              <a:defRPr sz="2048"/>
            </a:pPr>
            <a:r>
              <a:t>COMPONENT H25_1 = Guide_gravity(</a:t>
            </a:r>
          </a:p>
          <a:p>
            <a:pPr marL="301142" indent="-185318" defTabSz="585215">
              <a:spcBef>
                <a:spcPts val="600"/>
              </a:spcBef>
              <a:defRPr sz="2048"/>
            </a:pPr>
            <a:r>
              <a:t>  w1=0.03, h1=0.2, w2=0.03, h2=0.2, l=L_H25_1,</a:t>
            </a:r>
          </a:p>
          <a:p>
            <a:pPr marL="301142" indent="-185318" defTabSz="585215">
              <a:spcBef>
                <a:spcPts val="600"/>
              </a:spcBef>
              <a:defRPr sz="2048"/>
            </a:pPr>
            <a:r>
              <a:t>  R0=gR0, Qc=gQc, alpha=gAlpha, m=m, W=gW)</a:t>
            </a:r>
          </a:p>
          <a:p>
            <a:pPr marL="301142" indent="-185318" defTabSz="585215">
              <a:spcBef>
                <a:spcPts val="600"/>
              </a:spcBef>
              <a:defRPr sz="2048"/>
            </a:pPr>
            <a:r>
              <a:t>AT (0,0,Al_Thickness+gGap) RELATIVE PREVIOUS </a:t>
            </a:r>
          </a:p>
          <a:p>
            <a:pPr marL="301142" indent="-185318" defTabSz="585215">
              <a:spcBef>
                <a:spcPts val="600"/>
              </a:spcBef>
              <a:defRPr sz="2048"/>
            </a:pPr>
            <a:r>
              <a:t>ROTATED (0,Rh_H25_1,0) RELATIVE PREVIOUS</a:t>
            </a:r>
          </a:p>
          <a:p>
            <a:pPr marL="301142" indent="-185318" defTabSz="585215">
              <a:spcBef>
                <a:spcPts val="600"/>
              </a:spcBef>
              <a:defRPr sz="2048"/>
            </a:pPr>
          </a:p>
          <a:p>
            <a:pPr marL="301142" indent="-185318" defTabSz="585215">
              <a:spcBef>
                <a:spcPts val="600"/>
              </a:spcBef>
              <a:defRPr sz="2048"/>
            </a:pPr>
            <a:r>
              <a:t>COMPONENT COPY(H25_1) = COPY(H25_1)</a:t>
            </a:r>
          </a:p>
          <a:p>
            <a:pPr marL="301142" indent="-185318" defTabSz="585215">
              <a:spcBef>
                <a:spcPts val="600"/>
              </a:spcBef>
              <a:defRPr sz="2048"/>
            </a:pPr>
            <a:r>
              <a:t>AT (0,0,L_H25_1+gGap) RELATIVE PREVIOUS </a:t>
            </a:r>
          </a:p>
          <a:p>
            <a:pPr marL="301142" indent="-185318" defTabSz="585215">
              <a:spcBef>
                <a:spcPts val="600"/>
              </a:spcBef>
              <a:defRPr sz="2048"/>
            </a:pPr>
            <a:r>
              <a:t>ROTATED (0,Rh_H25_1,0) RELATIVE PREVIOUS</a:t>
            </a:r>
          </a:p>
          <a:p>
            <a:pPr marL="301142" indent="-185318" defTabSz="585215">
              <a:spcBef>
                <a:spcPts val="600"/>
              </a:spcBef>
              <a:defRPr sz="2048"/>
            </a:pPr>
          </a:p>
          <a:p>
            <a:pPr marL="301142" indent="-185318" defTabSz="585215">
              <a:spcBef>
                <a:spcPts val="600"/>
              </a:spcBef>
              <a:defRPr sz="2048"/>
            </a:pPr>
            <a:r>
              <a:t>COMPONENT COPY(H25_1) = COPY(H25_1)(W=2*gW)</a:t>
            </a:r>
          </a:p>
          <a:p>
            <a:pPr marL="301142" indent="-185318" defTabSz="585215">
              <a:spcBef>
                <a:spcPts val="600"/>
              </a:spcBef>
              <a:defRPr sz="2048"/>
            </a:pPr>
            <a:r>
              <a:t>AT (0,0,L_H25_1+gGap) RELATIVE PREVIOUS </a:t>
            </a:r>
          </a:p>
          <a:p>
            <a:pPr marL="301142" indent="-185318" defTabSz="585215">
              <a:spcBef>
                <a:spcPts val="600"/>
              </a:spcBef>
              <a:defRPr sz="2048"/>
            </a:pPr>
            <a:r>
              <a:t>ROTATED (0,Rh_H25_1,0) RELATIVE PREVIOUS</a:t>
            </a:r>
          </a:p>
        </p:txBody>
      </p:sp>
      <p:sp>
        <p:nvSpPr>
          <p:cNvPr id="448" name="Shape 44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49" name="frog-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74767" y="178618"/>
            <a:ext cx="1803565" cy="1573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0" name="frog-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74767" y="3595169"/>
            <a:ext cx="1803565" cy="1573610"/>
          </a:xfrm>
          <a:prstGeom prst="rect">
            <a:avLst/>
          </a:prstGeom>
          <a:ln w="12700">
            <a:miter lim="400000"/>
          </a:ln>
        </p:spPr>
      </p:pic>
      <p:sp>
        <p:nvSpPr>
          <p:cNvPr id="451" name="Shape 451"/>
          <p:cNvSpPr/>
          <p:nvPr/>
        </p:nvSpPr>
        <p:spPr>
          <a:xfrm flipH="1" flipV="1">
            <a:off x="7037598" y="1509617"/>
            <a:ext cx="1" cy="2130906"/>
          </a:xfrm>
          <a:prstGeom prst="line">
            <a:avLst/>
          </a:prstGeom>
          <a:ln w="25400">
            <a:solidFill>
              <a:schemeClr val="accent1"/>
            </a:solidFill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52" name="Shape 452"/>
          <p:cNvSpPr/>
          <p:nvPr/>
        </p:nvSpPr>
        <p:spPr>
          <a:xfrm flipH="1" flipV="1">
            <a:off x="8074584" y="1506351"/>
            <a:ext cx="255905" cy="3335590"/>
          </a:xfrm>
          <a:prstGeom prst="line">
            <a:avLst/>
          </a:prstGeom>
          <a:ln w="25400">
            <a:solidFill>
              <a:schemeClr val="accent1"/>
            </a:solidFill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electronic_component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0743" y="2086619"/>
            <a:ext cx="4966706" cy="4966706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Shape 455"/>
          <p:cNvSpPr/>
          <p:nvPr>
            <p:ph type="body" idx="1"/>
          </p:nvPr>
        </p:nvSpPr>
        <p:spPr>
          <a:xfrm>
            <a:off x="43142" y="-504879"/>
            <a:ext cx="8961120" cy="5578201"/>
          </a:xfrm>
          <a:prstGeom prst="rect">
            <a:avLst/>
          </a:prstGeom>
        </p:spPr>
        <p:txBody>
          <a:bodyPr/>
          <a:lstStyle>
            <a:lvl1pPr marL="470534" indent="-289559"/>
          </a:lstStyle>
          <a:p>
            <a:pPr/>
            <a:r>
              <a:t>Tricks, macros and functions for your components</a:t>
            </a:r>
          </a:p>
        </p:txBody>
      </p:sp>
      <p:sp>
        <p:nvSpPr>
          <p:cNvPr id="456" name="Shape 4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Other advanced topics</a:t>
            </a:r>
          </a:p>
        </p:txBody>
      </p:sp>
      <p:sp>
        <p:nvSpPr>
          <p:cNvPr id="457" name="Shape 45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he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01" y="1174092"/>
            <a:ext cx="1691631" cy="15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PreviewScreenSnapz00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48511" y="1474882"/>
            <a:ext cx="8069108" cy="5950211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Shape 4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COPY In components:</a:t>
            </a:r>
          </a:p>
        </p:txBody>
      </p:sp>
      <p:sp>
        <p:nvSpPr>
          <p:cNvPr id="462" name="Shape 46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63" name="eierlegende_wollmilchsa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856" y="5833163"/>
            <a:ext cx="2743982" cy="1350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cow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08186" y="3927909"/>
            <a:ext cx="2468601" cy="19768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tumblr_lqo2t1bWIp1qzo4tr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6536" y="2875557"/>
            <a:ext cx="1067934" cy="1013012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Shape 466"/>
          <p:cNvSpPr/>
          <p:nvPr/>
        </p:nvSpPr>
        <p:spPr>
          <a:xfrm>
            <a:off x="1258887" y="2610011"/>
            <a:ext cx="35859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  <a:defRPr sz="26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467" name="Shape 467"/>
          <p:cNvSpPr/>
          <p:nvPr/>
        </p:nvSpPr>
        <p:spPr>
          <a:xfrm>
            <a:off x="1258887" y="3711537"/>
            <a:ext cx="35859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  <a:defRPr sz="26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468" name="Shape 468"/>
          <p:cNvSpPr/>
          <p:nvPr/>
        </p:nvSpPr>
        <p:spPr>
          <a:xfrm>
            <a:off x="1254354" y="5649044"/>
            <a:ext cx="35859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  <a:defRPr sz="26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defRPr>
            </a:lvl1pPr>
          </a:lstStyle>
          <a:p>
            <a:pPr/>
            <a:r>
              <a:t>=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Simulation statistics</a:t>
            </a:r>
          </a:p>
        </p:txBody>
      </p:sp>
      <p:sp>
        <p:nvSpPr>
          <p:cNvPr id="471" name="Shape 4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1124" indent="-283768" defTabSz="896111">
              <a:spcBef>
                <a:spcPts val="900"/>
              </a:spcBef>
              <a:defRPr sz="3136"/>
            </a:pPr>
            <a:r>
              <a:t>Neutron weights (intensities) in McStas are “per unit time”</a:t>
            </a:r>
          </a:p>
          <a:p>
            <a:pPr marL="461124" indent="-283768" defTabSz="896111">
              <a:spcBef>
                <a:spcPts val="900"/>
              </a:spcBef>
              <a:defRPr sz="3136"/>
            </a:pPr>
          </a:p>
          <a:p>
            <a:pPr marL="461124" indent="-283768" defTabSz="896111">
              <a:spcBef>
                <a:spcPts val="900"/>
              </a:spcBef>
              <a:defRPr sz="3136"/>
            </a:pPr>
            <a:r>
              <a:t>At a detector bin, N rays with weight </a:t>
            </a:r>
            <a:r>
              <a:rPr i="1"/>
              <a:t>p</a:t>
            </a:r>
            <a:r>
              <a:rPr baseline="-5999"/>
              <a:t>i</a:t>
            </a:r>
            <a:r>
              <a:t> arrive. We record:</a:t>
            </a:r>
          </a:p>
          <a:p>
            <a:pPr marL="461124" indent="-283768" defTabSz="896111">
              <a:spcBef>
                <a:spcPts val="900"/>
              </a:spcBef>
              <a:defRPr sz="3136"/>
            </a:pPr>
          </a:p>
          <a:p>
            <a:pPr marL="461124" indent="-283768" defTabSz="896111">
              <a:spcBef>
                <a:spcPts val="900"/>
              </a:spcBef>
              <a:defRPr sz="3136"/>
            </a:pPr>
            <a:r>
              <a:t>Intensity </a:t>
            </a:r>
          </a:p>
          <a:p>
            <a:pPr marL="461124" indent="-283768" defTabSz="896111">
              <a:spcBef>
                <a:spcPts val="900"/>
              </a:spcBef>
              <a:defRPr sz="3136"/>
            </a:pPr>
          </a:p>
          <a:p>
            <a:pPr marL="461124" indent="-283768" defTabSz="896111">
              <a:spcBef>
                <a:spcPts val="900"/>
              </a:spcBef>
              <a:defRPr sz="3136"/>
            </a:pPr>
          </a:p>
          <a:p>
            <a:pPr marL="461124" indent="-283768" defTabSz="896111">
              <a:spcBef>
                <a:spcPts val="900"/>
              </a:spcBef>
              <a:defRPr sz="3136"/>
            </a:pPr>
          </a:p>
          <a:p>
            <a:pPr marL="461124" indent="-283768" defTabSz="896111">
              <a:spcBef>
                <a:spcPts val="900"/>
              </a:spcBef>
              <a:defRPr sz="3136"/>
            </a:pPr>
            <a:r>
              <a:t>Statistical error, root mean square</a:t>
            </a:r>
          </a:p>
        </p:txBody>
      </p:sp>
      <p:sp>
        <p:nvSpPr>
          <p:cNvPr id="472" name="Shape 47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7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915" y="5404212"/>
            <a:ext cx="5576479" cy="855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08788" y="3521853"/>
            <a:ext cx="1603508" cy="11150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30936">
              <a:defRPr sz="3036"/>
            </a:lvl1pPr>
          </a:lstStyle>
          <a:p>
            <a:pPr/>
            <a:r>
              <a:t>Scaling a simulation to achieve counts</a:t>
            </a:r>
          </a:p>
        </p:txBody>
      </p:sp>
      <p:sp>
        <p:nvSpPr>
          <p:cNvPr id="477" name="Shape 4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5249" indent="-243230" defTabSz="768095">
              <a:spcBef>
                <a:spcPts val="800"/>
              </a:spcBef>
              <a:defRPr sz="2688"/>
            </a:pPr>
            <a:r>
              <a:t>As noted before, McStas intensities are “per second”.</a:t>
            </a:r>
          </a:p>
          <a:p>
            <a:pPr marL="395249" indent="-243230" defTabSz="768095">
              <a:spcBef>
                <a:spcPts val="800"/>
              </a:spcBef>
              <a:defRPr sz="2688"/>
            </a:pPr>
          </a:p>
          <a:p>
            <a:pPr marL="395249" indent="-243230" defTabSz="768095">
              <a:spcBef>
                <a:spcPts val="800"/>
              </a:spcBef>
              <a:defRPr sz="2688"/>
            </a:pPr>
            <a:r>
              <a:t>A maximal “measurement” or integration time can be defined such that</a:t>
            </a:r>
          </a:p>
          <a:p>
            <a:pPr marL="395249" indent="-243230" defTabSz="768095">
              <a:spcBef>
                <a:spcPts val="800"/>
              </a:spcBef>
              <a:defRPr sz="2688"/>
            </a:pPr>
          </a:p>
          <a:p>
            <a:pPr marL="395249" indent="-243230" defTabSz="768095">
              <a:spcBef>
                <a:spcPts val="800"/>
              </a:spcBef>
              <a:defRPr sz="2688"/>
            </a:pPr>
          </a:p>
          <a:p>
            <a:pPr marL="395249" indent="-243230" defTabSz="768095">
              <a:spcBef>
                <a:spcPts val="800"/>
              </a:spcBef>
              <a:defRPr sz="2688"/>
            </a:pPr>
          </a:p>
          <a:p>
            <a:pPr marL="395249" indent="-243230" defTabSz="768095">
              <a:spcBef>
                <a:spcPts val="800"/>
              </a:spcBef>
              <a:defRPr sz="2688"/>
            </a:pPr>
          </a:p>
          <a:p>
            <a:pPr marL="395249" indent="-243230" defTabSz="768095">
              <a:spcBef>
                <a:spcPts val="800"/>
              </a:spcBef>
              <a:defRPr sz="2688"/>
            </a:pPr>
          </a:p>
          <a:p>
            <a:pPr marL="395249" indent="-243230" defTabSz="768095">
              <a:spcBef>
                <a:spcPts val="800"/>
              </a:spcBef>
              <a:defRPr sz="2688"/>
            </a:pPr>
            <a:r>
              <a:t>Or in other words, the poisson-law based squareroot error may not become smaller than the scaled version of the statistical error. When a binned monitor is scaled, the minimal </a:t>
            </a:r>
            <a:r>
              <a:rPr i="1"/>
              <a:t>E</a:t>
            </a:r>
            <a:r>
              <a:rPr baseline="-5999" i="1"/>
              <a:t>m</a:t>
            </a:r>
            <a:r>
              <a:rPr i="1"/>
              <a:t> </a:t>
            </a:r>
            <a:r>
              <a:t>for the detector bank to be used.</a:t>
            </a:r>
          </a:p>
        </p:txBody>
      </p:sp>
      <p:sp>
        <p:nvSpPr>
          <p:cNvPr id="478" name="Shape 47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79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8220" y="3777289"/>
            <a:ext cx="1868662" cy="304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9540" y="4249372"/>
            <a:ext cx="3314415" cy="4327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McStas: key concepts</a:t>
            </a:r>
          </a:p>
        </p:txBody>
      </p:sp>
      <p:sp>
        <p:nvSpPr>
          <p:cNvPr id="247" name="Shape 2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0534" indent="-289559"/>
          </a:p>
        </p:txBody>
      </p:sp>
      <p:pic>
        <p:nvPicPr>
          <p:cNvPr id="248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959" y="2411176"/>
            <a:ext cx="8488193" cy="4225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84970" y="2332496"/>
            <a:ext cx="4565928" cy="1800029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/>
          <p:nvPr/>
        </p:nvSpPr>
        <p:spPr>
          <a:xfrm>
            <a:off x="5301096" y="3679899"/>
            <a:ext cx="1039636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Time (t)</a:t>
            </a:r>
          </a:p>
        </p:txBody>
      </p:sp>
      <p:sp>
        <p:nvSpPr>
          <p:cNvPr id="251" name="Shape 251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end</a:t>
            </a:r>
          </a:p>
        </p:txBody>
      </p:sp>
      <p:sp>
        <p:nvSpPr>
          <p:cNvPr id="483" name="Shape 4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84" name="Shape 48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McStas: key concepts</a:t>
            </a:r>
          </a:p>
        </p:txBody>
      </p:sp>
      <p:sp>
        <p:nvSpPr>
          <p:cNvPr id="254" name="Shape 2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0534" indent="-289559"/>
          </a:p>
        </p:txBody>
      </p:sp>
      <p:pic>
        <p:nvPicPr>
          <p:cNvPr id="255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959" y="2411176"/>
            <a:ext cx="8488193" cy="4225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84970" y="2332496"/>
            <a:ext cx="4565928" cy="1800029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/>
        </p:nvSpPr>
        <p:spPr>
          <a:xfrm>
            <a:off x="5301096" y="3679899"/>
            <a:ext cx="1039636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Time (t)</a:t>
            </a:r>
          </a:p>
        </p:txBody>
      </p:sp>
      <p:sp>
        <p:nvSpPr>
          <p:cNvPr id="258" name="Shape 258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9" name="Shape 259"/>
          <p:cNvSpPr/>
          <p:nvPr/>
        </p:nvSpPr>
        <p:spPr>
          <a:xfrm>
            <a:off x="4720828" y="1044103"/>
            <a:ext cx="4553633" cy="650876"/>
          </a:xfrm>
          <a:prstGeom prst="rect">
            <a:avLst/>
          </a:prstGeom>
          <a:ln w="3175">
            <a:solidFill>
              <a:srgbClr val="E324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05" tIns="29505" rIns="29505" bIns="29505">
            <a:spAutoFit/>
          </a:bodyPr>
          <a:lstStyle>
            <a:lvl1pPr>
              <a:buClr>
                <a:srgbClr val="000000"/>
              </a:buClr>
              <a:defRPr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defRPr>
            </a:lvl1pPr>
          </a:lstStyle>
          <a:p>
            <a:pPr/>
            <a:r>
              <a:t>Neutron state parameters are global variables!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McStas: key concepts</a:t>
            </a:r>
          </a:p>
        </p:txBody>
      </p:sp>
      <p:sp>
        <p:nvSpPr>
          <p:cNvPr id="262" name="Shape 2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0534" indent="-289559"/>
          </a:p>
        </p:txBody>
      </p:sp>
      <p:pic>
        <p:nvPicPr>
          <p:cNvPr id="263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959" y="2411176"/>
            <a:ext cx="8488193" cy="4225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3981" y="2440682"/>
            <a:ext cx="4584829" cy="1410717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/>
          <p:nvPr/>
        </p:nvSpPr>
        <p:spPr>
          <a:xfrm flipV="1">
            <a:off x="796639" y="3207816"/>
            <a:ext cx="1555252" cy="164738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66" name="Shape 266"/>
          <p:cNvSpPr/>
          <p:nvPr/>
        </p:nvSpPr>
        <p:spPr>
          <a:xfrm flipH="1" flipV="1">
            <a:off x="7826084" y="2954563"/>
            <a:ext cx="1258888" cy="38111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67" name="Shape 267"/>
          <p:cNvSpPr/>
          <p:nvPr/>
        </p:nvSpPr>
        <p:spPr>
          <a:xfrm flipV="1">
            <a:off x="5518123" y="3957740"/>
            <a:ext cx="191457" cy="141379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68" name="Shape 268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McStas: key concepts</a:t>
            </a:r>
          </a:p>
        </p:txBody>
      </p:sp>
      <p:sp>
        <p:nvSpPr>
          <p:cNvPr id="271" name="Shape 2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0534" indent="-289559"/>
          </a:p>
        </p:txBody>
      </p:sp>
      <p:pic>
        <p:nvPicPr>
          <p:cNvPr id="272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959" y="2411176"/>
            <a:ext cx="8488193" cy="4225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3981" y="2440682"/>
            <a:ext cx="4584829" cy="1410717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Shape 274"/>
          <p:cNvSpPr/>
          <p:nvPr/>
        </p:nvSpPr>
        <p:spPr>
          <a:xfrm flipV="1">
            <a:off x="796639" y="3207816"/>
            <a:ext cx="1555252" cy="164738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75" name="Shape 275"/>
          <p:cNvSpPr/>
          <p:nvPr/>
        </p:nvSpPr>
        <p:spPr>
          <a:xfrm flipH="1" flipV="1">
            <a:off x="7826084" y="2954563"/>
            <a:ext cx="1258888" cy="38111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76" name="Shape 276"/>
          <p:cNvSpPr/>
          <p:nvPr/>
        </p:nvSpPr>
        <p:spPr>
          <a:xfrm flipV="1">
            <a:off x="5518123" y="3957740"/>
            <a:ext cx="191457" cy="141379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277" name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27302" y="4437198"/>
            <a:ext cx="3098045" cy="1742651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McStas: key concepts</a:t>
            </a:r>
          </a:p>
        </p:txBody>
      </p:sp>
      <p:sp>
        <p:nvSpPr>
          <p:cNvPr id="281" name="Shape 2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0534" indent="-289559"/>
          </a:p>
        </p:txBody>
      </p:sp>
      <p:pic>
        <p:nvPicPr>
          <p:cNvPr id="282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959" y="2411176"/>
            <a:ext cx="8488193" cy="4225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3981" y="2440682"/>
            <a:ext cx="4584829" cy="1410717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Shape 284"/>
          <p:cNvSpPr/>
          <p:nvPr/>
        </p:nvSpPr>
        <p:spPr>
          <a:xfrm flipV="1">
            <a:off x="796639" y="3207816"/>
            <a:ext cx="1555252" cy="164738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85" name="Shape 285"/>
          <p:cNvSpPr/>
          <p:nvPr/>
        </p:nvSpPr>
        <p:spPr>
          <a:xfrm flipH="1" flipV="1">
            <a:off x="7826084" y="2954563"/>
            <a:ext cx="1258888" cy="38111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86" name="Shape 286"/>
          <p:cNvSpPr/>
          <p:nvPr/>
        </p:nvSpPr>
        <p:spPr>
          <a:xfrm flipV="1">
            <a:off x="5518123" y="3957740"/>
            <a:ext cx="191457" cy="141379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287" name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27302" y="4437198"/>
            <a:ext cx="3098045" cy="1742651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Shape 288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9" name="Shape 289"/>
          <p:cNvSpPr/>
          <p:nvPr/>
        </p:nvSpPr>
        <p:spPr>
          <a:xfrm>
            <a:off x="5015879" y="1230969"/>
            <a:ext cx="4120891" cy="363898"/>
          </a:xfrm>
          <a:prstGeom prst="rect">
            <a:avLst/>
          </a:prstGeom>
          <a:ln w="3175">
            <a:solidFill>
              <a:srgbClr val="E324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05" tIns="29505" rIns="29505" bIns="29505">
            <a:spAutoFit/>
          </a:bodyPr>
          <a:lstStyle>
            <a:lvl1pPr>
              <a:buClr>
                <a:srgbClr val="000000"/>
              </a:buClr>
              <a:defRPr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defRPr>
            </a:lvl1pPr>
          </a:lstStyle>
          <a:p>
            <a:pPr/>
            <a:r>
              <a:t>Local, internal coordinate system!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McStas: key concepts</a:t>
            </a:r>
          </a:p>
        </p:txBody>
      </p:sp>
      <p:sp>
        <p:nvSpPr>
          <p:cNvPr id="292" name="Shape 2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0534" indent="-289559"/>
          </a:p>
        </p:txBody>
      </p:sp>
      <p:pic>
        <p:nvPicPr>
          <p:cNvPr id="293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959" y="2411176"/>
            <a:ext cx="8488193" cy="4225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32496" y="2165300"/>
            <a:ext cx="4582524" cy="20666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64993" y="4447033"/>
            <a:ext cx="3344091" cy="1209714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Shape 296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12703" y="3394682"/>
            <a:ext cx="5341043" cy="3865180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Shape 2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49808">
              <a:defRPr sz="3607"/>
            </a:lvl1pPr>
          </a:lstStyle>
          <a:p>
            <a:pPr/>
            <a:r>
              <a:t>Under-the-hood / inner workings</a:t>
            </a:r>
          </a:p>
        </p:txBody>
      </p:sp>
      <p:sp>
        <p:nvSpPr>
          <p:cNvPr id="300" name="Shape 30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9374" indent="-202691" defTabSz="640079">
              <a:spcBef>
                <a:spcPts val="700"/>
              </a:spcBef>
              <a:defRPr sz="2240"/>
            </a:pPr>
            <a:r>
              <a:t>Domain-specific-language (DSL) based on compiler technology (LeX+Yacc)</a:t>
            </a:r>
          </a:p>
          <a:p>
            <a:pPr marL="329374" indent="-202691" defTabSz="640079">
              <a:spcBef>
                <a:spcPts val="700"/>
              </a:spcBef>
              <a:defRPr sz="2240"/>
            </a:pPr>
          </a:p>
          <a:p>
            <a:pPr lvl="2" marL="572071" indent="-192023" defTabSz="640079">
              <a:spcBef>
                <a:spcPts val="700"/>
              </a:spcBef>
              <a:defRPr sz="2240"/>
            </a:pPr>
            <a:r>
              <a:t>Simple Instrument language                        ISO C</a:t>
            </a:r>
          </a:p>
          <a:p>
            <a:pPr marL="329374" indent="-202691" defTabSz="640079">
              <a:spcBef>
                <a:spcPts val="700"/>
              </a:spcBef>
              <a:defRPr sz="2240"/>
            </a:pPr>
          </a:p>
          <a:p>
            <a:pPr marL="329374" indent="-202691" defTabSz="640079">
              <a:spcBef>
                <a:spcPts val="700"/>
              </a:spcBef>
              <a:defRPr sz="2240"/>
            </a:pPr>
            <a:r>
              <a:t>Component codes realizing beamline parts (including user contribs)</a:t>
            </a:r>
          </a:p>
          <a:p>
            <a:pPr marL="329374" indent="-202691" defTabSz="640079">
              <a:spcBef>
                <a:spcPts val="700"/>
              </a:spcBef>
              <a:defRPr sz="2240"/>
            </a:pPr>
          </a:p>
          <a:p>
            <a:pPr marL="329374" indent="-202691" defTabSz="640079">
              <a:spcBef>
                <a:spcPts val="700"/>
              </a:spcBef>
              <a:defRPr sz="2240"/>
            </a:pPr>
            <a:r>
              <a:t>Library of common functions for e.g.</a:t>
            </a:r>
          </a:p>
          <a:p>
            <a:pPr lvl="2" marL="572071" indent="-192023" defTabSz="640079">
              <a:spcBef>
                <a:spcPts val="700"/>
              </a:spcBef>
              <a:defRPr sz="2240"/>
            </a:pPr>
            <a:r>
              <a:t>I/O</a:t>
            </a:r>
          </a:p>
          <a:p>
            <a:pPr lvl="2" marL="572071" indent="-192023" defTabSz="640079">
              <a:spcBef>
                <a:spcPts val="700"/>
              </a:spcBef>
              <a:defRPr sz="2240"/>
            </a:pPr>
            <a:r>
              <a:t>Random numbers</a:t>
            </a:r>
          </a:p>
          <a:p>
            <a:pPr lvl="2" marL="572071" indent="-192023" defTabSz="640079">
              <a:spcBef>
                <a:spcPts val="700"/>
              </a:spcBef>
              <a:defRPr sz="2240"/>
            </a:pPr>
            <a:r>
              <a:t>Physical constants</a:t>
            </a:r>
          </a:p>
          <a:p>
            <a:pPr lvl="2" marL="572071" indent="-192023" defTabSz="640079">
              <a:spcBef>
                <a:spcPts val="700"/>
              </a:spcBef>
              <a:defRPr sz="2240"/>
            </a:pPr>
            <a:r>
              <a:t>Propagation</a:t>
            </a:r>
          </a:p>
          <a:p>
            <a:pPr lvl="2" marL="572071" indent="-192023" defTabSz="640079">
              <a:spcBef>
                <a:spcPts val="700"/>
              </a:spcBef>
              <a:defRPr sz="2240"/>
            </a:pPr>
            <a:r>
              <a:t>Precession in fields</a:t>
            </a:r>
          </a:p>
          <a:p>
            <a:pPr lvl="2" marL="572071" indent="-192023" defTabSz="640079">
              <a:spcBef>
                <a:spcPts val="700"/>
              </a:spcBef>
              <a:defRPr sz="2240"/>
            </a:pPr>
            <a:r>
              <a:t>...</a:t>
            </a:r>
          </a:p>
        </p:txBody>
      </p:sp>
      <p:sp>
        <p:nvSpPr>
          <p:cNvPr id="301" name="Shape 301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2" name="Shape 302"/>
          <p:cNvSpPr/>
          <p:nvPr/>
        </p:nvSpPr>
        <p:spPr>
          <a:xfrm>
            <a:off x="4091384" y="2430846"/>
            <a:ext cx="1347404" cy="127857"/>
          </a:xfrm>
          <a:prstGeom prst="rightArrow">
            <a:avLst>
              <a:gd name="adj1" fmla="val 32000"/>
              <a:gd name="adj2" fmla="val 338462"/>
            </a:avLst>
          </a:prstGeom>
          <a:ln w="12700">
            <a:solidFill>
              <a:srgbClr val="000000"/>
            </a:solidFill>
            <a:miter lim="400000"/>
          </a:ln>
        </p:spPr>
        <p:txBody>
          <a:bodyPr lIns="29505" tIns="29505" rIns="29505" bIns="29505"/>
          <a:lstStyle/>
          <a:p>
            <a:pPr>
              <a:buClr>
                <a:srgbClr val="000000"/>
              </a:buCl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3" name="Shape 303"/>
          <p:cNvSpPr/>
          <p:nvPr/>
        </p:nvSpPr>
        <p:spPr>
          <a:xfrm>
            <a:off x="4120889" y="2214475"/>
            <a:ext cx="1041422" cy="20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 defTabSz="1003597">
              <a:spcBef>
                <a:spcPts val="400"/>
              </a:spcBef>
              <a:defRPr sz="900"/>
            </a:lvl1pPr>
          </a:lstStyle>
          <a:p>
            <a:pPr/>
            <a:r>
              <a:t>Code generation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