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74" r:id="rId4"/>
    <p:sldId id="275" r:id="rId5"/>
    <p:sldId id="265" r:id="rId6"/>
    <p:sldId id="266" r:id="rId7"/>
    <p:sldId id="283" r:id="rId8"/>
    <p:sldId id="277" r:id="rId9"/>
    <p:sldId id="278" r:id="rId10"/>
    <p:sldId id="279" r:id="rId11"/>
    <p:sldId id="259" r:id="rId12"/>
    <p:sldId id="285" r:id="rId13"/>
    <p:sldId id="268" r:id="rId14"/>
    <p:sldId id="281" r:id="rId15"/>
    <p:sldId id="280" r:id="rId16"/>
    <p:sldId id="282" r:id="rId17"/>
    <p:sldId id="269" r:id="rId18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968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82880" y="4285080"/>
            <a:ext cx="89611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7746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828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Pictur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1166040" y="1371600"/>
            <a:ext cx="6994440" cy="557784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6040" y="1371600"/>
            <a:ext cx="6994440" cy="557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4830762" y="7089775"/>
            <a:ext cx="419101" cy="4315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33996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 hasCustomPrompt="1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baseline="0"/>
            </a:lvl1pPr>
          </a:lstStyle>
          <a:p>
            <a:pPr algn="ctr"/>
            <a:r>
              <a:rPr lang="en-CA" dirty="0" smtClean="0"/>
              <a:t>VELOCITY SELECTOR</a:t>
            </a:r>
            <a:br>
              <a:rPr lang="en-CA" dirty="0" smtClean="0"/>
            </a:br>
            <a:endParaRPr dirty="0"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82880" y="1371600"/>
            <a:ext cx="8961120" cy="55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8000" y="193320"/>
            <a:ext cx="9071280" cy="369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828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7746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82880" y="4285080"/>
            <a:ext cx="89611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588960" y="302040"/>
            <a:ext cx="9071280" cy="126180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588960" y="1769760"/>
            <a:ext cx="9071280" cy="4384080"/>
          </a:xfrm>
          <a:prstGeom prst="rect">
            <a:avLst/>
          </a:prstGeom>
          <a:noFill/>
          <a:ln>
            <a:noFill/>
          </a:ln>
        </p:spPr>
      </p:sp>
      <p:pic>
        <p:nvPicPr>
          <p:cNvPr id="4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9228960" y="36720"/>
            <a:ext cx="935640" cy="744084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68400" y="7313040"/>
            <a:ext cx="7314840" cy="24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 err="1">
                <a:latin typeface="Arial"/>
              </a:rPr>
              <a:t>Bariloche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 err="1">
                <a:latin typeface="Arial"/>
              </a:rPr>
              <a:t>McStas</a:t>
            </a:r>
            <a:r>
              <a:rPr lang="en-US" sz="1200" dirty="0">
                <a:latin typeface="Arial"/>
              </a:rPr>
              <a:t> school Feb 2016 – </a:t>
            </a:r>
            <a:r>
              <a:rPr lang="en-US" sz="1200" dirty="0" smtClean="0">
                <a:latin typeface="Arial"/>
              </a:rPr>
              <a:t>C.KLAUSER </a:t>
            </a:r>
            <a:r>
              <a:rPr lang="en-US" sz="1200" dirty="0">
                <a:latin typeface="Arial"/>
              </a:rPr>
              <a:t>– </a:t>
            </a:r>
            <a:r>
              <a:rPr lang="en-US" sz="1200" dirty="0" smtClean="0">
                <a:latin typeface="Arial"/>
              </a:rPr>
              <a:t>MOVING OPTICS- </a:t>
            </a:r>
            <a:fld id="{F622905F-0F67-49C8-9B44-F9C56EAC50B6}" type="slidenum">
              <a:rPr lang="en-US" sz="1200">
                <a:latin typeface="Arial"/>
              </a:rPr>
              <a:t>‹#›</a:t>
            </a:fld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16"/>
          <a:stretch>
            <a:fillRect/>
          </a:stretch>
        </p:blipFill>
        <p:spPr>
          <a:xfrm>
            <a:off x="7308720" y="7028280"/>
            <a:ext cx="606240" cy="5299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17"/>
          <a:stretch>
            <a:fillRect/>
          </a:stretch>
        </p:blipFill>
        <p:spPr>
          <a:xfrm>
            <a:off x="7914960" y="7027200"/>
            <a:ext cx="1314000" cy="5331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8"/>
          <a:stretch>
            <a:fillRect/>
          </a:stretch>
        </p:blipFill>
        <p:spPr>
          <a:xfrm>
            <a:off x="6760080" y="701172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9" name="Line 6"/>
          <p:cNvSpPr/>
          <p:nvPr/>
        </p:nvSpPr>
        <p:spPr>
          <a:xfrm>
            <a:off x="186480" y="1127880"/>
            <a:ext cx="8869680" cy="0"/>
          </a:xfrm>
          <a:prstGeom prst="line">
            <a:avLst/>
          </a:prstGeom>
          <a:ln w="54720">
            <a:solidFill>
              <a:srgbClr val="6666FF"/>
            </a:solidFill>
            <a:round/>
            <a:tailEnd type="triangle" w="med" len="med"/>
          </a:ln>
        </p:spPr>
      </p:sp>
      <p:pic>
        <p:nvPicPr>
          <p:cNvPr id="10" name="Picture 9"/>
          <p:cNvPicPr/>
          <p:nvPr/>
        </p:nvPicPr>
        <p:blipFill>
          <a:blip r:embed="rId19"/>
          <a:stretch>
            <a:fillRect/>
          </a:stretch>
        </p:blipFill>
        <p:spPr>
          <a:xfrm>
            <a:off x="6400800" y="7027200"/>
            <a:ext cx="319680" cy="4708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raw.githubusercontent.com/McStasMcXtrace/McCode/master/mcstas-comps/optics/DiskChopper.com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472" y="3224182"/>
            <a:ext cx="4459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7	-	Moving Optics</a:t>
            </a:r>
            <a:endParaRPr lang="en-US" sz="3200" dirty="0"/>
          </a:p>
          <a:p>
            <a:pPr marL="285750" indent="-285750" algn="ctr">
              <a:buFont typeface="Arial"/>
              <a:buChar char="•"/>
            </a:pPr>
            <a:endParaRPr lang="en-US" sz="3200" dirty="0"/>
          </a:p>
          <a:p>
            <a:pPr marL="285750" indent="-285750" algn="ctr">
              <a:buFont typeface="Arial"/>
              <a:buChar char="•"/>
            </a:pPr>
            <a:r>
              <a:rPr lang="en-US" sz="3200" dirty="0" smtClean="0"/>
              <a:t>Velocity selector</a:t>
            </a:r>
          </a:p>
          <a:p>
            <a:pPr marL="285750" indent="-285750" algn="ctr">
              <a:buFont typeface="Arial"/>
              <a:buChar char="•"/>
            </a:pPr>
            <a:r>
              <a:rPr lang="en-US" sz="3200" dirty="0" smtClean="0"/>
              <a:t>Disk Chopper</a:t>
            </a:r>
            <a:endParaRPr lang="en-US" sz="3200" dirty="0"/>
          </a:p>
          <a:p>
            <a:pPr marL="285750" indent="-285750" algn="ctr">
              <a:buFont typeface="Arial"/>
              <a:buChar char="•"/>
            </a:pPr>
            <a:r>
              <a:rPr lang="en-US" sz="3200" dirty="0" smtClean="0"/>
              <a:t>Fermi Chopper</a:t>
            </a:r>
            <a:endParaRPr lang="en-US" sz="3200" dirty="0"/>
          </a:p>
        </p:txBody>
      </p:sp>
      <p:pic>
        <p:nvPicPr>
          <p:cNvPr id="4" name="Picture 3" descr="logo_MC_Stas_2016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46" y="-84670"/>
            <a:ext cx="10317540" cy="286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78080"/>
            <a:ext cx="882191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PARAMETER</a:t>
            </a:r>
          </a:p>
          <a:p>
            <a:r>
              <a:rPr lang="en-US" sz="2400" dirty="0" smtClean="0"/>
              <a:t>nu 			[Hz]		frequency</a:t>
            </a:r>
          </a:p>
          <a:p>
            <a:r>
              <a:rPr lang="en-US" sz="2400" dirty="0" err="1" smtClean="0"/>
              <a:t>yheight</a:t>
            </a:r>
            <a:r>
              <a:rPr lang="en-US" sz="2400" dirty="0" smtClean="0"/>
              <a:t>	[m]			slit height (if 0, </a:t>
            </a:r>
            <a:r>
              <a:rPr lang="en-US" sz="2400" dirty="0" err="1" smtClean="0"/>
              <a:t>yheight</a:t>
            </a:r>
            <a:r>
              <a:rPr lang="en-US" sz="2400" dirty="0" smtClean="0"/>
              <a:t> = radius)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adius		[m]			disk radius</a:t>
            </a:r>
          </a:p>
          <a:p>
            <a:endParaRPr lang="en-US" sz="2400" dirty="0" smtClean="0"/>
          </a:p>
          <a:p>
            <a:r>
              <a:rPr lang="en-US" sz="2400" dirty="0" smtClean="0"/>
              <a:t>theta_0	[</a:t>
            </a:r>
            <a:r>
              <a:rPr lang="en-US" sz="2400" dirty="0" err="1" smtClean="0"/>
              <a:t>deg</a:t>
            </a:r>
            <a:r>
              <a:rPr lang="en-US" sz="2400" dirty="0" smtClean="0"/>
              <a:t>]		angular width of slits</a:t>
            </a:r>
            <a:endParaRPr lang="en-US" sz="2400" dirty="0"/>
          </a:p>
          <a:p>
            <a:r>
              <a:rPr lang="en-US" sz="2400" dirty="0" err="1" smtClean="0"/>
              <a:t>xwidth</a:t>
            </a:r>
            <a:r>
              <a:rPr lang="en-US" sz="2400" dirty="0" smtClean="0"/>
              <a:t>		[m]			horizontal slit width opening, beam center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jitter 		[s]			jitter in time phase</a:t>
            </a:r>
          </a:p>
          <a:p>
            <a:r>
              <a:rPr lang="en-US" sz="2400" dirty="0" smtClean="0"/>
              <a:t>delay		[s]			time delay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hase		[</a:t>
            </a:r>
            <a:r>
              <a:rPr lang="en-US" sz="2400" dirty="0" err="1" smtClean="0"/>
              <a:t>deg</a:t>
            </a:r>
            <a:r>
              <a:rPr lang="en-US" sz="2400" dirty="0" smtClean="0"/>
              <a:t>]		angular delay, overrides time	</a:t>
            </a:r>
          </a:p>
          <a:p>
            <a:r>
              <a:rPr lang="en-US" sz="2400" dirty="0" err="1" smtClean="0"/>
              <a:t>Isfirst</a:t>
            </a:r>
            <a:r>
              <a:rPr lang="en-US" sz="2400" dirty="0" smtClean="0"/>
              <a:t>		[0/1]		several choppers, defines first chopper</a:t>
            </a:r>
          </a:p>
          <a:p>
            <a:r>
              <a:rPr lang="en-US" sz="2400" dirty="0" err="1" smtClean="0"/>
              <a:t>npulse</a:t>
            </a:r>
            <a:r>
              <a:rPr lang="en-US" sz="2400" dirty="0" smtClean="0"/>
              <a:t>		[1]			number of pulses if </a:t>
            </a:r>
            <a:r>
              <a:rPr lang="en-US" sz="2400" dirty="0" err="1" smtClean="0"/>
              <a:t>isfirst</a:t>
            </a:r>
            <a:r>
              <a:rPr lang="en-US" sz="2400" dirty="0" smtClean="0"/>
              <a:t>=true</a:t>
            </a:r>
          </a:p>
          <a:p>
            <a:endParaRPr lang="en-US" sz="2400" dirty="0"/>
          </a:p>
          <a:p>
            <a:r>
              <a:rPr lang="en-US" sz="2400" dirty="0"/>
              <a:t>v</a:t>
            </a:r>
            <a:r>
              <a:rPr lang="en-US" sz="2400" dirty="0" smtClean="0"/>
              <a:t>erbose	[1]			display disk chopper </a:t>
            </a:r>
            <a:r>
              <a:rPr lang="en-US" sz="2400" dirty="0" err="1" smtClean="0"/>
              <a:t>config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2101"/>
            <a:ext cx="9071280" cy="7963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/>
              <a:t>DISK CHOPPER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05103" y="1376713"/>
            <a:ext cx="46802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Attention: 2.2a release needs fix!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6942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04800" y="177800"/>
            <a:ext cx="85344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endParaRPr dirty="0"/>
          </a:p>
          <a:p>
            <a:pPr algn="ctr"/>
            <a:r>
              <a:rPr lang="de-CH" sz="3200" dirty="0" smtClean="0"/>
              <a:t>DISK CHOPPER_S</a:t>
            </a:r>
            <a:endParaRPr sz="3200" dirty="0"/>
          </a:p>
        </p:txBody>
      </p:sp>
      <p:pic>
        <p:nvPicPr>
          <p:cNvPr id="84" name="DiskChop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2413000"/>
            <a:ext cx="8039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334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496843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31800" y="228600"/>
            <a:ext cx="83058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/>
            <a:r>
              <a:rPr lang="en-CA" sz="3200" dirty="0" smtClean="0"/>
              <a:t>7</a:t>
            </a:r>
            <a:r>
              <a:rPr sz="3200" dirty="0" smtClean="0"/>
              <a:t>.3 </a:t>
            </a:r>
            <a:r>
              <a:rPr lang="de-CH" sz="3200" dirty="0" smtClean="0"/>
              <a:t>FERMI CHOPPER</a:t>
            </a:r>
            <a:endParaRPr sz="3200" dirty="0"/>
          </a:p>
        </p:txBody>
      </p:sp>
      <p:pic>
        <p:nvPicPr>
          <p:cNvPr id="126" name="FermiCho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1397000"/>
            <a:ext cx="8140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71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304800" y="1427465"/>
            <a:ext cx="8305800" cy="545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sz="2400" b="1" dirty="0"/>
              <a:t>Exercise </a:t>
            </a:r>
            <a:r>
              <a:rPr lang="en-CA" sz="2400" b="1" dirty="0" smtClean="0"/>
              <a:t>7</a:t>
            </a:r>
            <a:r>
              <a:rPr sz="2400" b="1" dirty="0" smtClean="0"/>
              <a:t>.2</a:t>
            </a:r>
            <a:endParaRPr sz="2400" b="1" dirty="0"/>
          </a:p>
          <a:p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Open the </a:t>
            </a:r>
            <a:r>
              <a:rPr sz="2400" dirty="0" smtClean="0"/>
              <a:t>Ex_</a:t>
            </a:r>
            <a:r>
              <a:rPr lang="en-CA" sz="2400" dirty="0" smtClean="0"/>
              <a:t>7</a:t>
            </a:r>
            <a:r>
              <a:rPr sz="2400" dirty="0" smtClean="0"/>
              <a:t>_2</a:t>
            </a:r>
            <a:r>
              <a:rPr lang="en-CA" sz="2400" dirty="0" smtClean="0"/>
              <a:t>_</a:t>
            </a:r>
            <a:r>
              <a:rPr lang="en-CA" sz="2400" dirty="0" err="1" smtClean="0"/>
              <a:t>DiskChopper</a:t>
            </a:r>
            <a:r>
              <a:rPr sz="2400" dirty="0" smtClean="0"/>
              <a:t>.instr instrument</a:t>
            </a:r>
            <a:endParaRPr lang="fr-CH" sz="2400" dirty="0" smtClean="0"/>
          </a:p>
          <a:p>
            <a:pPr marL="285750" indent="-285750">
              <a:buFont typeface="Arial"/>
              <a:buChar char="•"/>
            </a:pPr>
            <a:endParaRPr sz="2400" dirty="0"/>
          </a:p>
          <a:p>
            <a:endParaRPr lang="fr-CH" sz="2400" dirty="0" smtClean="0"/>
          </a:p>
          <a:p>
            <a:endParaRPr lang="fr-CH" sz="2400" dirty="0"/>
          </a:p>
          <a:p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Notice use of the EXTEND %{    %} section, defining a time structure (1 second, flat distribution)</a:t>
            </a:r>
          </a:p>
          <a:p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Notice use of Monitor_nD, our “Swiss army knife” monitor</a:t>
            </a:r>
          </a:p>
          <a:p>
            <a:pPr lvl="2"/>
            <a:r>
              <a:rPr sz="2400" dirty="0"/>
              <a:t>options=”t auto bins=200”</a:t>
            </a:r>
          </a:p>
          <a:p>
            <a:pPr lvl="2"/>
            <a:r>
              <a:rPr sz="2400" dirty="0"/>
              <a:t>options="t auto bins=200 x auto bins=200</a:t>
            </a:r>
            <a:r>
              <a:rPr sz="2400" dirty="0" smtClean="0"/>
              <a:t>"</a:t>
            </a:r>
            <a:endParaRPr lang="en-CA" sz="2400" dirty="0" smtClean="0"/>
          </a:p>
          <a:p>
            <a:pPr lvl="2"/>
            <a:endParaRPr dirty="0"/>
          </a:p>
          <a:p>
            <a:pPr lvl="2"/>
            <a:endParaRPr dirty="0"/>
          </a:p>
        </p:txBody>
      </p:sp>
      <p:sp>
        <p:nvSpPr>
          <p:cNvPr id="3" name="Shape 92"/>
          <p:cNvSpPr/>
          <p:nvPr/>
        </p:nvSpPr>
        <p:spPr>
          <a:xfrm>
            <a:off x="304800" y="177800"/>
            <a:ext cx="85344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/>
            <a:r>
              <a:rPr lang="de-CH" sz="3200" dirty="0" smtClean="0"/>
              <a:t>DISK CHOPPER</a:t>
            </a:r>
            <a:endParaRPr sz="3200" dirty="0"/>
          </a:p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13182"/>
            <a:ext cx="91482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sure the provided </a:t>
            </a:r>
            <a:r>
              <a:rPr lang="en-US" sz="2400" dirty="0" err="1" smtClean="0"/>
              <a:t>DiskChopper.comp</a:t>
            </a:r>
            <a:r>
              <a:rPr lang="en-US" sz="2400" dirty="0" smtClean="0"/>
              <a:t> file is in the directory</a:t>
            </a:r>
          </a:p>
          <a:p>
            <a:r>
              <a:rPr lang="en-US" sz="2400" dirty="0" smtClean="0">
                <a:hlinkClick r:id="rId2"/>
              </a:rPr>
              <a:t>Download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9174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43832" y="1872408"/>
            <a:ext cx="8534400" cy="44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de-CH" sz="2400" b="1" dirty="0" err="1" smtClean="0"/>
              <a:t>Exercice</a:t>
            </a:r>
            <a:r>
              <a:rPr lang="de-CH" sz="2400" b="1" dirty="0" smtClean="0"/>
              <a:t> 7.2</a:t>
            </a:r>
            <a:r>
              <a:rPr sz="2400" dirty="0" smtClean="0"/>
              <a:t>: </a:t>
            </a:r>
            <a:endParaRPr sz="2400" dirty="0"/>
          </a:p>
          <a:p>
            <a:endParaRPr lang="de-CH" sz="2400" dirty="0" smtClean="0"/>
          </a:p>
          <a:p>
            <a:pPr marL="342900" indent="-342900">
              <a:buFont typeface="Arial"/>
              <a:buChar char="•"/>
            </a:pPr>
            <a:r>
              <a:rPr lang="de-CH" sz="2400" b="1" dirty="0" smtClean="0">
                <a:solidFill>
                  <a:srgbClr val="000000"/>
                </a:solidFill>
              </a:rPr>
              <a:t>Insert</a:t>
            </a:r>
            <a:r>
              <a:rPr lang="de-CH" sz="2400" b="1" dirty="0" smtClean="0"/>
              <a:t> </a:t>
            </a:r>
            <a:r>
              <a:rPr lang="de-CH" sz="2400" dirty="0" smtClean="0"/>
              <a:t>a </a:t>
            </a:r>
            <a:r>
              <a:rPr lang="de-CH" sz="2400" dirty="0" err="1" smtClean="0"/>
              <a:t>disk</a:t>
            </a:r>
            <a:r>
              <a:rPr lang="de-CH" sz="2400" dirty="0" smtClean="0"/>
              <a:t> </a:t>
            </a:r>
            <a:r>
              <a:rPr lang="de-CH" sz="2400" dirty="0" err="1" smtClean="0"/>
              <a:t>chopper</a:t>
            </a:r>
            <a:r>
              <a:rPr lang="de-CH" sz="2400" dirty="0" smtClean="0"/>
              <a:t> 0.5 mm after </a:t>
            </a:r>
            <a:r>
              <a:rPr lang="de-CH" sz="2400" dirty="0" err="1" smtClean="0"/>
              <a:t>guide</a:t>
            </a:r>
            <a:r>
              <a:rPr lang="de-CH" sz="2400" dirty="0" smtClean="0"/>
              <a:t> </a:t>
            </a:r>
            <a:r>
              <a:rPr lang="de-CH" sz="2400" smtClean="0"/>
              <a:t>exit</a:t>
            </a:r>
            <a:endParaRPr lang="de-CH" sz="2400" dirty="0"/>
          </a:p>
          <a:p>
            <a:endParaRPr sz="2400" dirty="0"/>
          </a:p>
          <a:p>
            <a:pPr marL="342900" indent="-342900">
              <a:buFont typeface="Arial"/>
              <a:buChar char="•"/>
            </a:pPr>
            <a:r>
              <a:rPr lang="de-CH" sz="2400" dirty="0" err="1" smtClean="0"/>
              <a:t>Chopper</a:t>
            </a:r>
            <a:r>
              <a:rPr lang="de-CH" sz="2400" dirty="0" smtClean="0"/>
              <a:t> </a:t>
            </a:r>
            <a:r>
              <a:rPr lang="de-CH" sz="2400" dirty="0" err="1" smtClean="0"/>
              <a:t>Component</a:t>
            </a:r>
            <a:r>
              <a:rPr lang="de-CH" sz="2400" dirty="0" smtClean="0"/>
              <a:t> Parameters: </a:t>
            </a:r>
            <a:endParaRPr sz="2400" dirty="0"/>
          </a:p>
          <a:p>
            <a:pPr lvl="1"/>
            <a:r>
              <a:rPr sz="2400" dirty="0"/>
              <a:t>- </a:t>
            </a:r>
            <a:r>
              <a:rPr sz="2400" dirty="0" smtClean="0"/>
              <a:t>radius </a:t>
            </a:r>
            <a:r>
              <a:rPr sz="2400" dirty="0"/>
              <a:t>of disk-chopper (we use 0.5 m)</a:t>
            </a:r>
          </a:p>
          <a:p>
            <a:pPr lvl="1"/>
            <a:r>
              <a:rPr sz="2400" dirty="0"/>
              <a:t>- n, number of openings (we use 2)</a:t>
            </a:r>
          </a:p>
          <a:p>
            <a:pPr lvl="1"/>
            <a:r>
              <a:rPr sz="2400" dirty="0"/>
              <a:t>- </a:t>
            </a:r>
            <a:r>
              <a:rPr lang="en-US" sz="2400" dirty="0" smtClean="0"/>
              <a:t>P</a:t>
            </a:r>
            <a:r>
              <a:rPr lang="en-CA" sz="2400" dirty="0" err="1" smtClean="0"/>
              <a:t>hase</a:t>
            </a:r>
            <a:r>
              <a:rPr lang="en-CA" sz="2400" dirty="0" smtClean="0"/>
              <a:t> </a:t>
            </a:r>
            <a:r>
              <a:rPr sz="2400" dirty="0" smtClean="0"/>
              <a:t>(</a:t>
            </a:r>
            <a:r>
              <a:rPr sz="2400" dirty="0"/>
              <a:t>angular phase at t=0, in degrees, we use 90 deg)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Instrument input parameters:</a:t>
            </a:r>
          </a:p>
          <a:p>
            <a:pPr lvl="2"/>
            <a:r>
              <a:rPr lang="en-US" sz="2400" dirty="0" smtClean="0"/>
              <a:t>f (Hz) - chopper frequency  </a:t>
            </a:r>
          </a:p>
          <a:p>
            <a:pPr lvl="2"/>
            <a:r>
              <a:rPr lang="en-US" sz="2400" dirty="0" smtClean="0"/>
              <a:t>Theta0 (degrees) - opening width of slits</a:t>
            </a:r>
          </a:p>
          <a:p>
            <a:pPr lvl="1"/>
            <a:endParaRPr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2101"/>
            <a:ext cx="9071280" cy="7963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/>
              <a:t>DISK CHOPPER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93151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31800" y="1498685"/>
            <a:ext cx="8305800" cy="55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sz="2400" b="1" dirty="0" smtClean="0"/>
              <a:t>Exercise 7.2</a:t>
            </a:r>
          </a:p>
          <a:p>
            <a:pPr marL="285750" indent="-285750">
              <a:buFont typeface="Arial"/>
              <a:buChar char="•"/>
            </a:pPr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Make a TRACE to get an overview of the instrument</a:t>
            </a:r>
          </a:p>
          <a:p>
            <a:pPr marL="285750" indent="-285750">
              <a:buFont typeface="Arial"/>
              <a:buChar char="•"/>
            </a:pPr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SIMULATE 1e7 neutrons at the default of f=5Hz and Theta0=10 degrees. While simulation is ongoing, estimate the number of pulses per second?</a:t>
            </a:r>
          </a:p>
          <a:p>
            <a:pPr marL="285750" indent="-285750">
              <a:buFont typeface="Arial"/>
              <a:buChar char="•"/>
            </a:pPr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Try another 1e7 at f=1 hz. Notice space-time correlation in the third TOF panel</a:t>
            </a:r>
          </a:p>
          <a:p>
            <a:pPr marL="285750" indent="-285750">
              <a:buFont typeface="Arial"/>
              <a:buChar char="•"/>
            </a:pPr>
            <a:endParaRPr sz="2400" dirty="0"/>
          </a:p>
          <a:p>
            <a:pPr marL="285750" indent="-285750">
              <a:buFont typeface="Arial"/>
              <a:buChar char="•"/>
            </a:pPr>
            <a:r>
              <a:rPr sz="2400" dirty="0"/>
              <a:t>At a given frequency, try changing the Theta0 chopper opening to higher and lower value. Comment on the results.</a:t>
            </a:r>
          </a:p>
          <a:p>
            <a:endParaRPr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22101"/>
            <a:ext cx="9071280" cy="7963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/>
              <a:t>DISK CHOPPER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99443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6289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661" y="1894090"/>
            <a:ext cx="6558686" cy="2398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indent="0" algn="ctr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Velocity Selectors</a:t>
            </a:r>
          </a:p>
          <a:p>
            <a:pPr marL="40639" marR="40639" indent="0" algn="ctr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Times New Roman"/>
            </a:endParaRPr>
          </a:p>
          <a:p>
            <a:pPr marL="40639" marR="40639" indent="0" algn="ctr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Times New Roman"/>
              </a:rPr>
              <a:t>- </a:t>
            </a:r>
          </a:p>
          <a:p>
            <a:pPr marL="40639" marR="40639" indent="0" algn="ctr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Times New Roman"/>
            </a:endParaRPr>
          </a:p>
          <a:p>
            <a:pPr marL="40639" marR="40639" indent="0" algn="ctr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Select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 the neutron energy you want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91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28574" y="2348106"/>
            <a:ext cx="3933658" cy="1970383"/>
            <a:chOff x="444500" y="101600"/>
            <a:chExt cx="7327900" cy="2413000"/>
          </a:xfrm>
        </p:grpSpPr>
        <p:sp>
          <p:nvSpPr>
            <p:cNvPr id="3" name="Shape 45"/>
            <p:cNvSpPr/>
            <p:nvPr/>
          </p:nvSpPr>
          <p:spPr>
            <a:xfrm>
              <a:off x="2844800" y="101600"/>
              <a:ext cx="4914900" cy="2413000"/>
            </a:xfrm>
            <a:prstGeom prst="rect">
              <a:avLst/>
            </a:prstGeom>
            <a:solidFill>
              <a:srgbClr val="00C5FF"/>
            </a:solidFill>
            <a:ln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" name="Shape 52"/>
            <p:cNvSpPr/>
            <p:nvPr/>
          </p:nvSpPr>
          <p:spPr>
            <a:xfrm>
              <a:off x="444500" y="1244600"/>
              <a:ext cx="2120900" cy="152400"/>
            </a:xfrm>
            <a:prstGeom prst="rightArrow">
              <a:avLst>
                <a:gd name="adj1" fmla="val 32000"/>
                <a:gd name="adj2" fmla="val 366667"/>
              </a:avLst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5" name="Shape 53"/>
            <p:cNvSpPr/>
            <p:nvPr/>
          </p:nvSpPr>
          <p:spPr>
            <a:xfrm>
              <a:off x="2844800" y="1041400"/>
              <a:ext cx="49149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16" y="20329"/>
                    <a:pt x="6276" y="18635"/>
                    <a:pt x="6276" y="18635"/>
                  </a:cubicBezTo>
                  <a:lnTo>
                    <a:pt x="10270" y="15388"/>
                  </a:lnTo>
                  <a:lnTo>
                    <a:pt x="14835" y="10588"/>
                  </a:lnTo>
                  <a:lnTo>
                    <a:pt x="18666" y="4941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0" marR="0" algn="ctr" defTabSz="584200">
                <a:lnSpc>
                  <a:spcPct val="100000"/>
                </a:lnSpc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" name="Shape 54"/>
            <p:cNvSpPr/>
            <p:nvPr/>
          </p:nvSpPr>
          <p:spPr>
            <a:xfrm>
              <a:off x="2857500" y="1308100"/>
              <a:ext cx="49149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16" y="20329"/>
                    <a:pt x="6276" y="18635"/>
                    <a:pt x="6276" y="18635"/>
                  </a:cubicBezTo>
                  <a:lnTo>
                    <a:pt x="10270" y="15388"/>
                  </a:lnTo>
                  <a:lnTo>
                    <a:pt x="14835" y="10588"/>
                  </a:lnTo>
                  <a:lnTo>
                    <a:pt x="18666" y="4941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0" marR="0" algn="ctr" defTabSz="584200">
                <a:lnSpc>
                  <a:spcPct val="100000"/>
                </a:lnSpc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" name="Shape 55"/>
            <p:cNvSpPr/>
            <p:nvPr/>
          </p:nvSpPr>
          <p:spPr>
            <a:xfrm>
              <a:off x="2857500" y="800100"/>
              <a:ext cx="49149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16" y="20329"/>
                    <a:pt x="6276" y="18635"/>
                    <a:pt x="6276" y="18635"/>
                  </a:cubicBezTo>
                  <a:lnTo>
                    <a:pt x="10270" y="15388"/>
                  </a:lnTo>
                  <a:lnTo>
                    <a:pt x="14835" y="10588"/>
                  </a:lnTo>
                  <a:lnTo>
                    <a:pt x="18666" y="4941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0" marR="0" algn="ctr" defTabSz="584200">
                <a:lnSpc>
                  <a:spcPct val="100000"/>
                </a:lnSpc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" name="Shape 56"/>
            <p:cNvSpPr/>
            <p:nvPr/>
          </p:nvSpPr>
          <p:spPr>
            <a:xfrm>
              <a:off x="2857500" y="546100"/>
              <a:ext cx="49149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16" y="20329"/>
                    <a:pt x="6276" y="18635"/>
                    <a:pt x="6276" y="18635"/>
                  </a:cubicBezTo>
                  <a:lnTo>
                    <a:pt x="10270" y="15388"/>
                  </a:lnTo>
                  <a:lnTo>
                    <a:pt x="14835" y="10588"/>
                  </a:lnTo>
                  <a:lnTo>
                    <a:pt x="18666" y="4941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0" marR="0" algn="ctr" defTabSz="584200">
                <a:lnSpc>
                  <a:spcPct val="100000"/>
                </a:lnSpc>
                <a:defRPr sz="420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51140" y="235880"/>
            <a:ext cx="5344337" cy="624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indent="0" algn="l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VELOCITY</a:t>
            </a:r>
            <a:r>
              <a:rPr kumimoji="0" lang="en-US" sz="3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 SELECTORS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9318" y="4878549"/>
            <a:ext cx="194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bsorbing blades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30850" y="3437003"/>
            <a:ext cx="1566614" cy="1405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90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36" y="2534275"/>
            <a:ext cx="4691200" cy="1224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140" y="235880"/>
            <a:ext cx="5344337" cy="624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indent="0" algn="l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VELOCITY</a:t>
            </a:r>
            <a:r>
              <a:rPr kumimoji="0" lang="en-US" sz="3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 SELECTORS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965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LL_SANS_instrument_D11_1_Velocity_selector_4_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074" y="3196186"/>
            <a:ext cx="4064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987" y="5170090"/>
            <a:ext cx="1176698" cy="276486"/>
          </a:xfrm>
          <a:prstGeom prst="rect">
            <a:avLst/>
          </a:prstGeom>
          <a:solidFill>
            <a:srgbClr val="0D14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indent="0" algn="l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ILL.FR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877" y="1849557"/>
            <a:ext cx="56431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Times New Roman"/>
              </a:rPr>
              <a:t>‘broad’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Times New Roman"/>
              </a:rPr>
              <a:t>monochromatization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Times New Roman"/>
              </a:rPr>
              <a:t> </a:t>
            </a:r>
            <a:r>
              <a:rPr lang="el-GR" sz="2400" dirty="0"/>
              <a:t>δλ/λ </a:t>
            </a:r>
            <a:r>
              <a:rPr lang="en-CA" sz="2400" dirty="0" smtClean="0"/>
              <a:t> ≈ 10 %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1140" y="235880"/>
            <a:ext cx="5344337" cy="624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indent="0" algn="l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VELOCITY</a:t>
            </a:r>
            <a:r>
              <a:rPr kumimoji="0" lang="en-US" sz="3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 SELECTORS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91665" y="3087389"/>
            <a:ext cx="3564913" cy="2764129"/>
            <a:chOff x="5291665" y="3087389"/>
            <a:chExt cx="3564913" cy="2764129"/>
          </a:xfrm>
        </p:grpSpPr>
        <p:grpSp>
          <p:nvGrpSpPr>
            <p:cNvPr id="8" name="Group 7"/>
            <p:cNvGrpSpPr/>
            <p:nvPr/>
          </p:nvGrpSpPr>
          <p:grpSpPr>
            <a:xfrm>
              <a:off x="5291665" y="3087389"/>
              <a:ext cx="3564913" cy="2716392"/>
              <a:chOff x="868502" y="1682286"/>
              <a:chExt cx="7162800" cy="528404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502" y="1682286"/>
                <a:ext cx="7162800" cy="265430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502" y="4312034"/>
                <a:ext cx="7162800" cy="2654301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5291665" y="5482186"/>
              <a:ext cx="1176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Astrium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782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01" y="1309863"/>
            <a:ext cx="4691200" cy="122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76" y="2826214"/>
            <a:ext cx="822725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PARAMETER</a:t>
            </a:r>
          </a:p>
          <a:p>
            <a:endParaRPr lang="en-US" sz="2400" dirty="0"/>
          </a:p>
          <a:p>
            <a:r>
              <a:rPr lang="en-US" sz="2400" dirty="0" err="1"/>
              <a:t>x</a:t>
            </a:r>
            <a:r>
              <a:rPr lang="en-US" sz="2400" dirty="0" err="1" smtClean="0"/>
              <a:t>width</a:t>
            </a:r>
            <a:r>
              <a:rPr lang="en-US" sz="2400" dirty="0" smtClean="0"/>
              <a:t>		[m]			width entry aperture</a:t>
            </a:r>
          </a:p>
          <a:p>
            <a:r>
              <a:rPr lang="en-US" sz="2400" dirty="0" err="1"/>
              <a:t>y</a:t>
            </a:r>
            <a:r>
              <a:rPr lang="en-US" sz="2400" dirty="0" err="1" smtClean="0"/>
              <a:t>height</a:t>
            </a:r>
            <a:r>
              <a:rPr lang="en-US" sz="2400" dirty="0" smtClean="0"/>
              <a:t>	[m]			height entry aperture</a:t>
            </a:r>
          </a:p>
          <a:p>
            <a:r>
              <a:rPr lang="en-US" sz="2400" dirty="0" err="1" smtClean="0"/>
              <a:t>zdepth</a:t>
            </a:r>
            <a:r>
              <a:rPr lang="en-US" sz="2400" dirty="0" smtClean="0"/>
              <a:t>	[m]			housing! length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ength		[m]			blade length</a:t>
            </a:r>
          </a:p>
          <a:p>
            <a:r>
              <a:rPr lang="en-US" sz="2400" dirty="0" smtClean="0"/>
              <a:t>d			[m]			blade thickness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lpha		[</a:t>
            </a:r>
            <a:r>
              <a:rPr lang="en-US" sz="2400" dirty="0" err="1" smtClean="0"/>
              <a:t>deg</a:t>
            </a:r>
            <a:r>
              <a:rPr lang="en-US" sz="2400" dirty="0" smtClean="0"/>
              <a:t>]		twisting angle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adius		[m]			distance rotation axis – aperture </a:t>
            </a:r>
            <a:r>
              <a:rPr lang="en-US" sz="2400" dirty="0" err="1" smtClean="0"/>
              <a:t>centre</a:t>
            </a:r>
            <a:endParaRPr lang="en-US" sz="2400" dirty="0" smtClean="0"/>
          </a:p>
          <a:p>
            <a:r>
              <a:rPr lang="en-US" sz="2400" dirty="0"/>
              <a:t>n</a:t>
            </a:r>
            <a:r>
              <a:rPr lang="en-US" sz="2400" dirty="0" smtClean="0"/>
              <a:t>u 			[Hz]		rotation speed, counterclockwise</a:t>
            </a:r>
          </a:p>
          <a:p>
            <a:r>
              <a:rPr lang="en-US" sz="2400" dirty="0" err="1"/>
              <a:t>n</a:t>
            </a:r>
            <a:r>
              <a:rPr lang="en-US" sz="2400" dirty="0" err="1" smtClean="0"/>
              <a:t>slit</a:t>
            </a:r>
            <a:r>
              <a:rPr lang="en-US" sz="2400" dirty="0" smtClean="0"/>
              <a:t>		[]			number of blades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1140" y="235880"/>
            <a:ext cx="5344337" cy="624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indent="0" algn="l" defTabSz="449262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VELOCITY</a:t>
            </a:r>
            <a:r>
              <a:rPr kumimoji="0" lang="en-US" sz="3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rPr>
              <a:t> SELECTORS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6159640" y="3703425"/>
            <a:ext cx="83078" cy="985206"/>
          </a:xfrm>
          <a:prstGeom prst="rightBracke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0034" y="3869603"/>
            <a:ext cx="126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housing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967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663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320"/>
            <a:ext cx="9071280" cy="796320"/>
          </a:xfrm>
        </p:spPr>
        <p:txBody>
          <a:bodyPr/>
          <a:lstStyle/>
          <a:p>
            <a:pPr algn="ctr"/>
            <a:r>
              <a:rPr lang="en-US" sz="3200" dirty="0" smtClean="0"/>
              <a:t>DISK CHOPPER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77920" y="2455170"/>
            <a:ext cx="1605845" cy="571440"/>
          </a:xfrm>
          <a:prstGeom prst="round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30072" y="2455170"/>
            <a:ext cx="2711801" cy="571440"/>
          </a:xfrm>
          <a:prstGeom prst="round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14084" y="2455170"/>
            <a:ext cx="183539" cy="571440"/>
          </a:xfrm>
          <a:prstGeom prst="round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94098" y="2455170"/>
            <a:ext cx="396919" cy="571440"/>
          </a:xfrm>
          <a:prstGeom prst="round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2229484" y="1958542"/>
            <a:ext cx="45719" cy="1649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15848" y="4332532"/>
            <a:ext cx="51271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Define time structure of the beam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Time Of Flight (TOF) measurements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426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DiskChop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9950"/>
            <a:ext cx="4823326" cy="4615425"/>
          </a:xfrm>
          <a:prstGeom prst="rect">
            <a:avLst/>
          </a:prstGeom>
        </p:spPr>
      </p:pic>
      <p:pic>
        <p:nvPicPr>
          <p:cNvPr id="75" name="r&amp;d2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2718" y="1700718"/>
            <a:ext cx="4216400" cy="3162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2101"/>
            <a:ext cx="9071280" cy="7963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/>
              <a:t>DISK CHOPPER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15671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309</Words>
  <Application>Microsoft Macintosh PowerPoint</Application>
  <PresentationFormat>Custom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 CHOPPER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Christine</cp:lastModifiedBy>
  <cp:revision>77</cp:revision>
  <dcterms:modified xsi:type="dcterms:W3CDTF">2016-02-16T16:51:31Z</dcterms:modified>
</cp:coreProperties>
</file>