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hape 22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75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77" name="Shape 177"/>
          <p:cNvSpPr/>
          <p:nvPr>
            <p:ph type="body" sz="half" idx="1"/>
          </p:nvPr>
        </p:nvSpPr>
        <p:spPr>
          <a:xfrm>
            <a:off x="182879" y="1371600"/>
            <a:ext cx="8961121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" name="Shape 178"/>
          <p:cNvSpPr/>
          <p:nvPr>
            <p:ph type="body" sz="half" idx="13"/>
          </p:nvPr>
        </p:nvSpPr>
        <p:spPr>
          <a:xfrm>
            <a:off x="182880" y="4285079"/>
            <a:ext cx="8961120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79" name="Shape 179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0" name="Shape 180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181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93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95" name="Shape 195"/>
          <p:cNvSpPr/>
          <p:nvPr>
            <p:ph type="body" sz="quarter" idx="1"/>
          </p:nvPr>
        </p:nvSpPr>
        <p:spPr>
          <a:xfrm>
            <a:off x="182879" y="1371600"/>
            <a:ext cx="4372921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" name="Shape 196"/>
          <p:cNvSpPr/>
          <p:nvPr/>
        </p:nvSpPr>
        <p:spPr>
          <a:xfrm>
            <a:off x="4774679" y="1371600"/>
            <a:ext cx="4372921" cy="2660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l"/>
              <a:defRPr sz="3200"/>
            </a:pPr>
          </a:p>
        </p:txBody>
      </p:sp>
      <p:sp>
        <p:nvSpPr>
          <p:cNvPr id="197" name="Shape 197"/>
          <p:cNvSpPr/>
          <p:nvPr/>
        </p:nvSpPr>
        <p:spPr>
          <a:xfrm>
            <a:off x="4774679" y="4285079"/>
            <a:ext cx="4372921" cy="2660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l"/>
              <a:defRPr sz="3200"/>
            </a:pPr>
          </a:p>
        </p:txBody>
      </p:sp>
      <p:sp>
        <p:nvSpPr>
          <p:cNvPr id="198" name="Shape 198"/>
          <p:cNvSpPr/>
          <p:nvPr>
            <p:ph type="body" sz="quarter" idx="13"/>
          </p:nvPr>
        </p:nvSpPr>
        <p:spPr>
          <a:xfrm>
            <a:off x="182880" y="4285079"/>
            <a:ext cx="4372920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99" name="Shape 199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0" name="Shape 200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201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213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15" name="Shape 215"/>
          <p:cNvSpPr/>
          <p:nvPr>
            <p:ph type="body" idx="1"/>
          </p:nvPr>
        </p:nvSpPr>
        <p:spPr>
          <a:xfrm>
            <a:off x="182879" y="1371600"/>
            <a:ext cx="8961121" cy="55778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6" name="Shape 216"/>
          <p:cNvSpPr/>
          <p:nvPr>
            <p:ph type="body" idx="13"/>
          </p:nvPr>
        </p:nvSpPr>
        <p:spPr>
          <a:xfrm>
            <a:off x="182880" y="1371599"/>
            <a:ext cx="8961120" cy="557784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pic>
        <p:nvPicPr>
          <p:cNvPr id="217" name="image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6039" y="1371600"/>
            <a:ext cx="6994441" cy="5577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6039" y="1371600"/>
            <a:ext cx="6994441" cy="5577841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0" name="Shape 220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221" name="logo_MC_Stas_2016-0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33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182879" y="1371600"/>
            <a:ext cx="8961121" cy="55782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xfrm>
            <a:off x="68399" y="72114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" name="Shape 37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38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50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xfrm>
            <a:off x="182879" y="1371600"/>
            <a:ext cx="8961121" cy="55778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3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>
            <p:ph type="sldNum" sz="quarter" idx="2"/>
          </p:nvPr>
        </p:nvSpPr>
        <p:spPr>
          <a:xfrm>
            <a:off x="68399" y="72114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5" name="Shape 55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56" name="logo_MC_Stas_2016-0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78627" y="2060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68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0" name="Shape 70"/>
          <p:cNvSpPr/>
          <p:nvPr>
            <p:ph type="body" sz="half" idx="1"/>
          </p:nvPr>
        </p:nvSpPr>
        <p:spPr>
          <a:xfrm>
            <a:off x="182879" y="1371600"/>
            <a:ext cx="4372921" cy="55778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hape 71"/>
          <p:cNvSpPr/>
          <p:nvPr>
            <p:ph type="body" sz="half" idx="13"/>
          </p:nvPr>
        </p:nvSpPr>
        <p:spPr>
          <a:xfrm>
            <a:off x="4774679" y="1371599"/>
            <a:ext cx="4372921" cy="557784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3" name="Shape 73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74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86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9" name="Shape 89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90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02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>
            <p:ph type="body" idx="1"/>
          </p:nvPr>
        </p:nvSpPr>
        <p:spPr>
          <a:xfrm>
            <a:off x="107999" y="193319"/>
            <a:ext cx="9071281" cy="369144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5" name="Shape 105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106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18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182879" y="1371600"/>
            <a:ext cx="4372921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hape 121"/>
          <p:cNvSpPr/>
          <p:nvPr/>
        </p:nvSpPr>
        <p:spPr>
          <a:xfrm>
            <a:off x="182880" y="4285079"/>
            <a:ext cx="4372920" cy="2660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l"/>
              <a:defRPr sz="3200"/>
            </a:pPr>
          </a:p>
        </p:txBody>
      </p:sp>
      <p:sp>
        <p:nvSpPr>
          <p:cNvPr id="122" name="Shape 122"/>
          <p:cNvSpPr/>
          <p:nvPr>
            <p:ph type="body" sz="half" idx="13"/>
          </p:nvPr>
        </p:nvSpPr>
        <p:spPr>
          <a:xfrm>
            <a:off x="4774679" y="1371599"/>
            <a:ext cx="4372921" cy="557784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23" name="Shape 123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4" name="Shape 124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125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37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39" name="Shape 139"/>
          <p:cNvSpPr/>
          <p:nvPr>
            <p:ph type="body" sz="half" idx="1"/>
          </p:nvPr>
        </p:nvSpPr>
        <p:spPr>
          <a:xfrm>
            <a:off x="182879" y="1371600"/>
            <a:ext cx="4372921" cy="55778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hape 140"/>
          <p:cNvSpPr/>
          <p:nvPr/>
        </p:nvSpPr>
        <p:spPr>
          <a:xfrm>
            <a:off x="4774679" y="1371600"/>
            <a:ext cx="4372921" cy="2660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l"/>
              <a:defRPr sz="3200"/>
            </a:pPr>
          </a:p>
        </p:txBody>
      </p:sp>
      <p:sp>
        <p:nvSpPr>
          <p:cNvPr id="141" name="Shape 141"/>
          <p:cNvSpPr/>
          <p:nvPr>
            <p:ph type="body" sz="quarter" idx="13"/>
          </p:nvPr>
        </p:nvSpPr>
        <p:spPr>
          <a:xfrm>
            <a:off x="4774679" y="4285079"/>
            <a:ext cx="4372921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42" name="Shape 142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3" name="Shape 143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144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56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182879" y="1371600"/>
            <a:ext cx="4372921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Shape 159"/>
          <p:cNvSpPr/>
          <p:nvPr/>
        </p:nvSpPr>
        <p:spPr>
          <a:xfrm>
            <a:off x="4774679" y="1371600"/>
            <a:ext cx="4372921" cy="2660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l"/>
              <a:defRPr sz="3200"/>
            </a:pPr>
          </a:p>
        </p:txBody>
      </p:sp>
      <p:sp>
        <p:nvSpPr>
          <p:cNvPr id="160" name="Shape 160"/>
          <p:cNvSpPr/>
          <p:nvPr>
            <p:ph type="body" sz="half" idx="13"/>
          </p:nvPr>
        </p:nvSpPr>
        <p:spPr>
          <a:xfrm>
            <a:off x="182880" y="4285079"/>
            <a:ext cx="8961120" cy="266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61" name="Shape 161"/>
          <p:cNvSpPr/>
          <p:nvPr>
            <p:ph type="sldNum" sz="quarter" idx="2"/>
          </p:nvPr>
        </p:nvSpPr>
        <p:spPr>
          <a:xfrm>
            <a:off x="68399" y="71860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2" name="Shape 162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pic>
        <p:nvPicPr>
          <p:cNvPr id="163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slideLayout" Target="../slideLayouts/slideLayout1.xml"/><Relationship Id="rId9" Type="http://schemas.openxmlformats.org/officeDocument/2006/relationships/slideLayout" Target="../slideLayouts/slideLayout2.xml"/><Relationship Id="rId10" Type="http://schemas.openxmlformats.org/officeDocument/2006/relationships/slideLayout" Target="../slideLayouts/slideLayout3.xml"/><Relationship Id="rId11" Type="http://schemas.openxmlformats.org/officeDocument/2006/relationships/slideLayout" Target="../slideLayouts/slideLayout4.xml"/><Relationship Id="rId12" Type="http://schemas.openxmlformats.org/officeDocument/2006/relationships/slideLayout" Target="../slideLayouts/slideLayout5.xml"/><Relationship Id="rId13" Type="http://schemas.openxmlformats.org/officeDocument/2006/relationships/slideLayout" Target="../slideLayouts/slideLayout6.xml"/><Relationship Id="rId14" Type="http://schemas.openxmlformats.org/officeDocument/2006/relationships/slideLayout" Target="../slideLayouts/slideLayout7.xml"/><Relationship Id="rId15" Type="http://schemas.openxmlformats.org/officeDocument/2006/relationships/slideLayout" Target="../slideLayouts/slideLayout8.xml"/><Relationship Id="rId16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8959" y="36720"/>
            <a:ext cx="935641" cy="7440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719" y="7028280"/>
            <a:ext cx="606241" cy="529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960" y="7027199"/>
            <a:ext cx="1314001" cy="533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60079" y="7011720"/>
            <a:ext cx="54864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6666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7" name="image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0800" y="7027199"/>
            <a:ext cx="319681" cy="47088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/>
        </p:nvSpPr>
        <p:spPr>
          <a:xfrm>
            <a:off x="378747" y="7250013"/>
            <a:ext cx="450610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Bariloche McStas school Feb 2016 – P Willendrup – McStas intro</a:t>
            </a:r>
          </a:p>
        </p:txBody>
      </p:sp>
      <p:sp>
        <p:nvSpPr>
          <p:cNvPr id="9" name="Shape 9"/>
          <p:cNvSpPr/>
          <p:nvPr>
            <p:ph type="sldNum" sz="quarter" idx="2"/>
          </p:nvPr>
        </p:nvSpPr>
        <p:spPr>
          <a:xfrm>
            <a:off x="55699" y="7211439"/>
            <a:ext cx="356974" cy="349223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/>
          <a:p>
            <a:pPr/>
            <a:fld id="{86CB4B4D-7CA3-9044-876B-883B54F8677D}" type="slidenum"/>
          </a:p>
        </p:txBody>
      </p:sp>
      <p:sp>
        <p:nvSpPr>
          <p:cNvPr id="10" name="Shape 10"/>
          <p:cNvSpPr/>
          <p:nvPr/>
        </p:nvSpPr>
        <p:spPr>
          <a:xfrm>
            <a:off x="107999" y="193319"/>
            <a:ext cx="9071281" cy="79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90000"/>
              </a:lnSpc>
              <a:defRPr sz="4400"/>
            </a:lvl1pPr>
          </a:lstStyle>
          <a:p>
            <a:pPr/>
            <a:r>
              <a:t>Monochromators</a:t>
            </a:r>
          </a:p>
        </p:txBody>
      </p:sp>
      <p:pic>
        <p:nvPicPr>
          <p:cNvPr id="11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78627" y="193319"/>
            <a:ext cx="2528740" cy="796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logo_MC_Stas_2016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36180" y="4661804"/>
            <a:ext cx="7376648" cy="232296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/>
          <p:nvPr>
            <p:ph type="title"/>
          </p:nvPr>
        </p:nvSpPr>
        <p:spPr>
          <a:xfrm>
            <a:off x="503555" y="101453"/>
            <a:ext cx="9063991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503555" y="1763183"/>
            <a:ext cx="9063991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18457" marR="0" indent="-26125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cstas.org/download/components/samples/Single_crystal.html" TargetMode="External"/><Relationship Id="rId3" Type="http://schemas.openxmlformats.org/officeDocument/2006/relationships/image" Target="../media/image26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cstas.org/download/components/optics/Monochromator_flat.html" TargetMode="External"/><Relationship Id="rId3" Type="http://schemas.openxmlformats.org/officeDocument/2006/relationships/image" Target="../media/image1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cstas.org/download/components/optics/Monochromator_curved.html" TargetMode="External"/><Relationship Id="rId3" Type="http://schemas.openxmlformats.org/officeDocument/2006/relationships/image" Target="../media/image1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sldNum" sz="quarter" idx="2"/>
          </p:nvPr>
        </p:nvSpPr>
        <p:spPr>
          <a:xfrm>
            <a:off x="556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Monochromator_curved</a:t>
            </a:r>
          </a:p>
        </p:txBody>
      </p:sp>
      <p:sp>
        <p:nvSpPr>
          <p:cNvPr id="310" name="Shape 31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11" name="Image5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43818" y="2073370"/>
            <a:ext cx="4147670" cy="2359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Image5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7328" y="4380591"/>
            <a:ext cx="2080178" cy="2295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Image5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98626" y="4381860"/>
            <a:ext cx="2042126" cy="2270438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/>
          <p:nvPr/>
        </p:nvSpPr>
        <p:spPr>
          <a:xfrm>
            <a:off x="5131948" y="1568547"/>
            <a:ext cx="1620115" cy="336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With focus </a:t>
            </a:r>
          </a:p>
        </p:txBody>
      </p:sp>
      <p:grpSp>
        <p:nvGrpSpPr>
          <p:cNvPr id="318" name="Group 318"/>
          <p:cNvGrpSpPr/>
          <p:nvPr/>
        </p:nvGrpSpPr>
        <p:grpSpPr>
          <a:xfrm>
            <a:off x="139524" y="2111423"/>
            <a:ext cx="4211090" cy="4604294"/>
            <a:chOff x="0" y="0"/>
            <a:chExt cx="4211089" cy="4604293"/>
          </a:xfrm>
        </p:grpSpPr>
        <p:pic>
          <p:nvPicPr>
            <p:cNvPr id="315" name="Image57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109618" cy="23211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6" name="Image58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5368" y="2308488"/>
              <a:ext cx="2054809" cy="22958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7" name="Image59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054808" y="2257752"/>
              <a:ext cx="2156282" cy="23084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9" name="Shape 319"/>
          <p:cNvSpPr/>
          <p:nvPr/>
        </p:nvSpPr>
        <p:spPr>
          <a:xfrm>
            <a:off x="483260" y="1656067"/>
            <a:ext cx="1378470" cy="336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No focus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Single_crystal</a:t>
            </a:r>
          </a:p>
        </p:txBody>
      </p:sp>
      <p:sp>
        <p:nvSpPr>
          <p:cNvPr id="322" name="Shape 322"/>
          <p:cNvSpPr/>
          <p:nvPr>
            <p:ph type="sldNum" sz="quarter" idx="2"/>
          </p:nvPr>
        </p:nvSpPr>
        <p:spPr>
          <a:xfrm>
            <a:off x="68399" y="7211439"/>
            <a:ext cx="34000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23" name="Image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47623" y="4008502"/>
            <a:ext cx="4374714" cy="3470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Image6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160" y="4160710"/>
            <a:ext cx="4449550" cy="3243301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Shape 325"/>
          <p:cNvSpPr/>
          <p:nvPr/>
        </p:nvSpPr>
        <p:spPr>
          <a:xfrm>
            <a:off x="397009" y="1239583"/>
            <a:ext cx="7593239" cy="3339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indent="25400">
              <a:spcBef>
                <a:spcPts val="2100"/>
              </a:spcBef>
            </a:pPr>
            <a:r>
              <a:rPr b="1" sz="3200">
                <a:latin typeface="Times New Roman"/>
                <a:ea typeface="Times New Roman"/>
                <a:cs typeface="Times New Roman"/>
                <a:sym typeface="Times New Roman"/>
              </a:rPr>
              <a:t>Properties</a:t>
            </a:r>
          </a:p>
          <a:p>
            <a:pPr>
              <a:spcBef>
                <a:spcPts val="200"/>
              </a:spcBef>
            </a:pPr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Thick, flat single crystal</a:t>
            </a:r>
          </a:p>
          <a:p>
            <a:pPr indent="101600">
              <a:spcBef>
                <a:spcPts val="200"/>
              </a:spcBef>
            </a:pP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- multiple scattering</a:t>
            </a:r>
          </a:p>
          <a:p>
            <a:pPr indent="101600">
              <a:spcBef>
                <a:spcPts val="200"/>
              </a:spcBef>
            </a:pP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- absorption</a:t>
            </a:r>
          </a:p>
          <a:p>
            <a:pPr>
              <a:spcBef>
                <a:spcPts val="200"/>
              </a:spcBef>
            </a:pPr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- incoherent scattering</a:t>
            </a:r>
          </a:p>
          <a:p>
            <a:pPr>
              <a:spcBef>
                <a:spcPts val="200"/>
              </a:spcBef>
            </a:pPr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Mosaic, isotropic (anisotropic around sample lattice axes)</a:t>
            </a:r>
          </a:p>
          <a:p>
            <a:pPr/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Variance of lattice parameter</a:t>
            </a:r>
            <a:r>
              <a:rPr i="1" sz="2400">
                <a:latin typeface="Times New Roman"/>
                <a:ea typeface="Times New Roman"/>
                <a:cs typeface="Times New Roman"/>
                <a:sym typeface="Times New Roman"/>
              </a:rPr>
              <a:t> Δd/d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=0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Single_crystal - algorithm </a:t>
            </a:r>
          </a:p>
        </p:txBody>
      </p:sp>
      <p:sp>
        <p:nvSpPr>
          <p:cNvPr id="328" name="Shape 32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29" name="Image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1231" y="1233740"/>
            <a:ext cx="6325515" cy="5991924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hape 330"/>
          <p:cNvSpPr/>
          <p:nvPr/>
        </p:nvSpPr>
        <p:spPr>
          <a:xfrm>
            <a:off x="431256" y="706183"/>
            <a:ext cx="2087275" cy="4376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Single_crystal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link</a:t>
            </a:r>
            <a:r>
              <a:t>)</a:t>
            </a:r>
          </a:p>
        </p:txBody>
      </p:sp>
      <p:sp>
        <p:nvSpPr>
          <p:cNvPr id="333" name="Shape 33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34" name="SafariScreenSnapz05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272" y="947148"/>
            <a:ext cx="6893260" cy="65763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type="title"/>
          </p:nvPr>
        </p:nvSpPr>
        <p:spPr>
          <a:xfrm>
            <a:off x="107999" y="193319"/>
            <a:ext cx="6541532" cy="796321"/>
          </a:xfrm>
          <a:prstGeom prst="rect">
            <a:avLst/>
          </a:prstGeom>
        </p:spPr>
        <p:txBody>
          <a:bodyPr/>
          <a:lstStyle>
            <a:lvl1pPr defTabSz="868680">
              <a:defRPr sz="4180"/>
            </a:lvl1pPr>
          </a:lstStyle>
          <a:p>
            <a:pPr/>
            <a:r>
              <a:t>Single_crystal - Basic setup </a:t>
            </a:r>
          </a:p>
        </p:txBody>
      </p:sp>
      <p:sp>
        <p:nvSpPr>
          <p:cNvPr id="337" name="Shape 33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38" name="Image8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14097" y="4957233"/>
            <a:ext cx="2630664" cy="2581196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Shape 339"/>
          <p:cNvSpPr/>
          <p:nvPr/>
        </p:nvSpPr>
        <p:spPr>
          <a:xfrm>
            <a:off x="5658334" y="6418431"/>
            <a:ext cx="1" cy="74582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40" name="Shape 340"/>
          <p:cNvSpPr/>
          <p:nvPr/>
        </p:nvSpPr>
        <p:spPr>
          <a:xfrm flipV="1">
            <a:off x="5658334" y="6932133"/>
            <a:ext cx="331054" cy="248607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41" name="Shape 341"/>
          <p:cNvSpPr/>
          <p:nvPr/>
        </p:nvSpPr>
        <p:spPr>
          <a:xfrm>
            <a:off x="5674823" y="7197228"/>
            <a:ext cx="131915" cy="329786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42" name="Shape 342"/>
          <p:cNvSpPr/>
          <p:nvPr/>
        </p:nvSpPr>
        <p:spPr>
          <a:xfrm>
            <a:off x="192797" y="1274747"/>
            <a:ext cx="8403860" cy="3609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spcBef>
                <a:spcPts val="100"/>
              </a:spcBef>
            </a:pPr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A 2mm slab 0.1m*0.1m, small variance of lattice par, var. mos.:</a:t>
            </a:r>
          </a:p>
          <a:p>
            <a:pPr marL="241300">
              <a:lnSpc>
                <a:spcPts val="2200"/>
              </a:lnSpc>
              <a:spcBef>
                <a:spcPts val="300"/>
              </a:spcBef>
            </a:pPr>
            <a:r>
              <a:rPr sz="2000">
                <a:latin typeface="Courier New"/>
                <a:ea typeface="Courier New"/>
                <a:cs typeface="Courier New"/>
                <a:sym typeface="Courier New"/>
              </a:rPr>
              <a:t>xwidth = 0.002, yheight = 0.1, zthick = 0.1,  delta_d_d = 1e-4, mosaic = MOS</a:t>
            </a:r>
          </a:p>
          <a:p>
            <a:pPr>
              <a:spcBef>
                <a:spcPts val="400"/>
              </a:spcBef>
            </a:pPr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Put the crystal with c axis along x, and b axis along z:</a:t>
            </a:r>
          </a:p>
          <a:p>
            <a:pPr indent="292100">
              <a:spcBef>
                <a:spcPts val="300"/>
              </a:spcBef>
            </a:pPr>
            <a:r>
              <a:rPr sz="2000">
                <a:latin typeface="Courier New"/>
                <a:ea typeface="Courier New"/>
                <a:cs typeface="Courier New"/>
                <a:sym typeface="Courier New"/>
              </a:rPr>
              <a:t>ax = 0, ay = 2.14, az = -1.24, </a:t>
            </a:r>
            <a:r>
              <a:rPr sz="2000">
                <a:latin typeface="Times New Roman"/>
                <a:ea typeface="Times New Roman"/>
                <a:cs typeface="Times New Roman"/>
                <a:sym typeface="Times New Roman"/>
              </a:rPr>
              <a:t>( α = 120 deg)</a:t>
            </a:r>
          </a:p>
          <a:p>
            <a:pPr indent="241300">
              <a:spcBef>
                <a:spcPts val="200"/>
              </a:spcBef>
            </a:pPr>
            <a:r>
              <a:rPr sz="2000">
                <a:latin typeface="Courier New"/>
                <a:ea typeface="Courier New"/>
                <a:cs typeface="Courier New"/>
                <a:sym typeface="Courier New"/>
              </a:rPr>
              <a:t>bx = 0, by = 0, bz = 2.47, </a:t>
            </a:r>
          </a:p>
          <a:p>
            <a:pPr indent="241300">
              <a:spcBef>
                <a:spcPts val="300"/>
              </a:spcBef>
            </a:pPr>
            <a:r>
              <a:rPr sz="2000">
                <a:latin typeface="Courier New"/>
                <a:ea typeface="Courier New"/>
                <a:cs typeface="Courier New"/>
                <a:sym typeface="Courier New"/>
              </a:rPr>
              <a:t>cx = 6.71, cy = 0, cz = 0,</a:t>
            </a:r>
          </a:p>
          <a:p>
            <a:pPr marL="241300" indent="-241300">
              <a:lnSpc>
                <a:spcPts val="2300"/>
              </a:lnSpc>
              <a:spcBef>
                <a:spcPts val="300"/>
              </a:spcBef>
            </a:pPr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Set the right reflection list (h k l F</a:t>
            </a:r>
            <a:r>
              <a:rPr baseline="31999" sz="24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 [barns])  for graphite </a:t>
            </a:r>
            <a:r>
              <a:rPr sz="2000">
                <a:latin typeface="Courier New"/>
                <a:ea typeface="Courier New"/>
                <a:cs typeface="Courier New"/>
                <a:sym typeface="Courier New"/>
              </a:rPr>
              <a:t>reflections = "C_graphite.lau",</a:t>
            </a:r>
          </a:p>
          <a:p>
            <a:pPr/>
            <a:r>
              <a:rPr baseline="31999" sz="20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0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σ</a:t>
            </a:r>
            <a:r>
              <a:rPr baseline="-5999" sz="2400">
                <a:latin typeface="Times New Roman"/>
                <a:ea typeface="Times New Roman"/>
                <a:cs typeface="Times New Roman"/>
                <a:sym typeface="Times New Roman"/>
              </a:rPr>
              <a:t>abs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, σ</a:t>
            </a:r>
            <a:r>
              <a:rPr baseline="-5999" sz="2400">
                <a:latin typeface="Times New Roman"/>
                <a:ea typeface="Times New Roman"/>
                <a:cs typeface="Times New Roman"/>
                <a:sym typeface="Times New Roman"/>
              </a:rPr>
              <a:t>inc 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[barns] for graphite </a:t>
            </a:r>
          </a:p>
        </p:txBody>
      </p:sp>
      <p:sp>
        <p:nvSpPr>
          <p:cNvPr id="343" name="Shape 343"/>
          <p:cNvSpPr/>
          <p:nvPr/>
        </p:nvSpPr>
        <p:spPr>
          <a:xfrm>
            <a:off x="436329" y="4661536"/>
            <a:ext cx="6421279" cy="2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sz="2000">
                <a:latin typeface="Courier New"/>
                <a:ea typeface="Courier New"/>
                <a:cs typeface="Courier New"/>
                <a:sym typeface="Courier New"/>
              </a:rPr>
              <a:t>sigma_abs = 0.014, sigma_inc = 0.004,  </a:t>
            </a:r>
          </a:p>
        </p:txBody>
      </p:sp>
      <p:sp>
        <p:nvSpPr>
          <p:cNvPr id="344" name="Shape 344"/>
          <p:cNvSpPr/>
          <p:nvPr/>
        </p:nvSpPr>
        <p:spPr>
          <a:xfrm>
            <a:off x="152208" y="5085342"/>
            <a:ext cx="5180636" cy="2061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indent="38100">
              <a:spcBef>
                <a:spcPts val="1400"/>
              </a:spcBef>
            </a:pPr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Multiple scattering</a:t>
            </a:r>
            <a:r>
              <a:rPr sz="2000">
                <a:latin typeface="Courier New"/>
                <a:ea typeface="Courier New"/>
                <a:cs typeface="Courier New"/>
                <a:sym typeface="Courier New"/>
              </a:rPr>
              <a:t> order = 0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(all)</a:t>
            </a:r>
          </a:p>
          <a:p>
            <a:pPr>
              <a:spcBef>
                <a:spcPts val="300"/>
              </a:spcBef>
            </a:pPr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Set monochromator rotation angle 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a1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</a:p>
          <a:p>
            <a:pPr>
              <a:spcBef>
                <a:spcPts val="200"/>
              </a:spcBef>
            </a:pP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scattering condition </a:t>
            </a:r>
          </a:p>
          <a:p>
            <a:pPr>
              <a:spcBef>
                <a:spcPts val="300"/>
              </a:spcBef>
            </a:pPr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Set the monitors 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a2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 at the Bragg angle </a:t>
            </a:r>
          </a:p>
          <a:p>
            <a:pPr/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for the monochromator scattering  </a:t>
            </a:r>
          </a:p>
        </p:txBody>
      </p:sp>
      <p:sp>
        <p:nvSpPr>
          <p:cNvPr id="345" name="Shape 345"/>
          <p:cNvSpPr/>
          <p:nvPr/>
        </p:nvSpPr>
        <p:spPr>
          <a:xfrm>
            <a:off x="5575888" y="6154603"/>
            <a:ext cx="505073" cy="336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X </a:t>
            </a:r>
          </a:p>
        </p:txBody>
      </p:sp>
      <p:sp>
        <p:nvSpPr>
          <p:cNvPr id="346" name="Shape 346"/>
          <p:cNvSpPr/>
          <p:nvPr/>
        </p:nvSpPr>
        <p:spPr>
          <a:xfrm>
            <a:off x="6121301" y="6683526"/>
            <a:ext cx="419079" cy="336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z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Single_crystal</a:t>
            </a:r>
          </a:p>
        </p:txBody>
      </p:sp>
      <p:sp>
        <p:nvSpPr>
          <p:cNvPr id="349" name="Shape 34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0" name="Shape 350"/>
          <p:cNvSpPr/>
          <p:nvPr/>
        </p:nvSpPr>
        <p:spPr>
          <a:xfrm>
            <a:off x="285390" y="1128561"/>
            <a:ext cx="7809353" cy="295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spcBef>
                <a:spcPts val="2400"/>
              </a:spcBef>
            </a:pPr>
            <a:r>
              <a:rPr b="1" sz="3200">
                <a:latin typeface="Times New Roman"/>
                <a:ea typeface="Times New Roman"/>
                <a:cs typeface="Times New Roman"/>
                <a:sym typeface="Times New Roman"/>
              </a:rPr>
              <a:t>Play!</a:t>
            </a:r>
          </a:p>
          <a:p>
            <a:pPr indent="50800">
              <a:spcBef>
                <a:spcPts val="200"/>
              </a:spcBef>
            </a:pPr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Set a broader wavelength band from the source (2.1-4.1 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Å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165100" indent="-114300">
              <a:lnSpc>
                <a:spcPts val="2600"/>
              </a:lnSpc>
              <a:spcBef>
                <a:spcPts val="200"/>
              </a:spcBef>
            </a:pPr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Observe the many reflections on the 4π PSD! ( use log-scale) -this is why we need monochromator shielding :)</a:t>
            </a:r>
          </a:p>
          <a:p>
            <a:pPr marL="165100" indent="-114300">
              <a:lnSpc>
                <a:spcPts val="2600"/>
              </a:lnSpc>
              <a:spcBef>
                <a:spcPts val="200"/>
              </a:spcBef>
            </a:pPr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You can also increase the incoherent scattering or absorption cross-section to observe the effect</a:t>
            </a:r>
          </a:p>
          <a:p>
            <a:pPr indent="50800"/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Or with the mosaicity or variance of lattices-pacing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Single_crystal</a:t>
            </a:r>
          </a:p>
        </p:txBody>
      </p:sp>
      <p:sp>
        <p:nvSpPr>
          <p:cNvPr id="353" name="Shape 3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4" name="Shape 35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55" name="Image9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2198" y="2126163"/>
            <a:ext cx="4159086" cy="4701962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Shape 356"/>
          <p:cNvSpPr/>
          <p:nvPr/>
        </p:nvSpPr>
        <p:spPr>
          <a:xfrm>
            <a:off x="5290498" y="1319461"/>
            <a:ext cx="2154725" cy="437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λ</a:t>
            </a:r>
            <a:r>
              <a:rPr b="1" sz="3200"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2.1-4.1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Å </a:t>
            </a:r>
          </a:p>
        </p:txBody>
      </p:sp>
      <p:pic>
        <p:nvPicPr>
          <p:cNvPr id="357" name="Image9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892" y="2085575"/>
            <a:ext cx="4173038" cy="4680399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Shape 358"/>
          <p:cNvSpPr/>
          <p:nvPr/>
        </p:nvSpPr>
        <p:spPr>
          <a:xfrm>
            <a:off x="388130" y="1389223"/>
            <a:ext cx="2154725" cy="437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λ</a:t>
            </a:r>
            <a:r>
              <a:rPr b="1" sz="3200"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4.0-4.1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Å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Monochromators</a:t>
            </a:r>
          </a:p>
        </p:txBody>
      </p:sp>
      <p:sp>
        <p:nvSpPr>
          <p:cNvPr id="233" name="Shape 233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4" name="Shape 234"/>
          <p:cNvSpPr/>
          <p:nvPr/>
        </p:nvSpPr>
        <p:spPr>
          <a:xfrm>
            <a:off x="528923" y="1455340"/>
            <a:ext cx="7248339" cy="5631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spcBef>
                <a:spcPts val="2400"/>
              </a:spcBef>
            </a:pPr>
            <a:r>
              <a:rPr b="1" sz="3200">
                <a:latin typeface="Times New Roman"/>
                <a:ea typeface="Times New Roman"/>
                <a:cs typeface="Times New Roman"/>
                <a:sym typeface="Times New Roman"/>
              </a:rPr>
              <a:t>Components</a:t>
            </a:r>
          </a:p>
          <a:p>
            <a:pPr indent="1130300">
              <a:spcBef>
                <a:spcPts val="1300"/>
              </a:spcBef>
            </a:pPr>
            <a:r>
              <a:rPr baseline="31999" sz="32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Monochromator_flat</a:t>
            </a:r>
          </a:p>
          <a:p>
            <a:pPr indent="1130300">
              <a:spcBef>
                <a:spcPts val="1300"/>
              </a:spcBef>
            </a:pPr>
            <a:r>
              <a:rPr baseline="31999" sz="32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Monochromator_curved</a:t>
            </a:r>
          </a:p>
          <a:p>
            <a:pPr indent="1130300">
              <a:spcBef>
                <a:spcPts val="3400"/>
              </a:spcBef>
            </a:pPr>
            <a:r>
              <a:rPr baseline="31999" sz="32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Single_crystal</a:t>
            </a:r>
          </a:p>
          <a:p>
            <a:pPr indent="25400">
              <a:spcBef>
                <a:spcPts val="2100"/>
              </a:spcBef>
            </a:pPr>
            <a:r>
              <a:rPr b="1" sz="3200">
                <a:latin typeface="Times New Roman"/>
                <a:ea typeface="Times New Roman"/>
                <a:cs typeface="Times New Roman"/>
                <a:sym typeface="Times New Roman"/>
              </a:rPr>
              <a:t>Use in instrument</a:t>
            </a:r>
          </a:p>
          <a:p>
            <a:pPr indent="1016000">
              <a:spcBef>
                <a:spcPts val="1300"/>
              </a:spcBef>
            </a:pPr>
            <a:r>
              <a:rPr baseline="31999" sz="32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Monochromator</a:t>
            </a:r>
          </a:p>
          <a:p>
            <a:pPr indent="1016000">
              <a:spcBef>
                <a:spcPts val="1300"/>
              </a:spcBef>
            </a:pPr>
            <a:r>
              <a:rPr baseline="31999" sz="32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Analyser</a:t>
            </a:r>
          </a:p>
          <a:p>
            <a:pPr indent="1016000"/>
            <a:r>
              <a:rPr baseline="31999" sz="32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Sample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702" y="4613497"/>
            <a:ext cx="6340735" cy="2803166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/>
        </p:nvSpPr>
        <p:spPr>
          <a:xfrm>
            <a:off x="431256" y="1214183"/>
            <a:ext cx="4848117" cy="43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b="1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 sz="1800">
                <a:latin typeface="+mj-lt"/>
                <a:ea typeface="+mj-ea"/>
                <a:cs typeface="+mj-cs"/>
                <a:sym typeface="Arial"/>
              </a:defRPr>
            </a:pPr>
            <a:r>
              <a:rPr b="1" sz="3200">
                <a:latin typeface="Times New Roman"/>
                <a:ea typeface="Times New Roman"/>
                <a:cs typeface="Times New Roman"/>
                <a:sym typeface="Times New Roman"/>
              </a:rPr>
              <a:t>Build an instrument using </a:t>
            </a:r>
          </a:p>
        </p:txBody>
      </p:sp>
      <p:sp>
        <p:nvSpPr>
          <p:cNvPr id="238" name="Shape 238"/>
          <p:cNvSpPr/>
          <p:nvPr/>
        </p:nvSpPr>
        <p:spPr>
          <a:xfrm>
            <a:off x="714510" y="1785104"/>
            <a:ext cx="7154537" cy="81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Source_simple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 (0.1m*0.1m, dist=10, lambda0,dlambda, flat wavelength distribution)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389398" y="1954929"/>
            <a:ext cx="418350" cy="168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000">
                <a:latin typeface="OpenSymbol"/>
                <a:ea typeface="OpenSymbol"/>
                <a:cs typeface="OpenSymbol"/>
                <a:sym typeface="OpenSymbol"/>
              </a:defRPr>
            </a:lvl1pPr>
          </a:lstStyle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sz="1000">
                <a:latin typeface="OpenSymbol"/>
                <a:ea typeface="OpenSymbol"/>
                <a:cs typeface="OpenSymbol"/>
                <a:sym typeface="OpenSymbol"/>
              </a:rPr>
              <a:t>● </a:t>
            </a:r>
          </a:p>
        </p:txBody>
      </p:sp>
      <p:sp>
        <p:nvSpPr>
          <p:cNvPr id="240" name="Shape 240"/>
          <p:cNvSpPr/>
          <p:nvPr/>
        </p:nvSpPr>
        <p:spPr>
          <a:xfrm>
            <a:off x="712841" y="2346865"/>
            <a:ext cx="7157875" cy="884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/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Two 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Arm'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s:one for rotation of mono and one for scattering </a:t>
            </a:r>
          </a:p>
        </p:txBody>
      </p:sp>
      <p:sp>
        <p:nvSpPr>
          <p:cNvPr id="241" name="Shape 241"/>
          <p:cNvSpPr/>
          <p:nvPr/>
        </p:nvSpPr>
        <p:spPr>
          <a:xfrm>
            <a:off x="389398" y="2833931"/>
            <a:ext cx="418350" cy="168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000">
                <a:latin typeface="OpenSymbol"/>
                <a:ea typeface="OpenSymbol"/>
                <a:cs typeface="OpenSymbol"/>
                <a:sym typeface="OpenSymbol"/>
              </a:defRPr>
            </a:lvl1pPr>
          </a:lstStyle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sz="1000">
                <a:latin typeface="OpenSymbol"/>
                <a:ea typeface="OpenSymbol"/>
                <a:cs typeface="OpenSymbol"/>
                <a:sym typeface="OpenSymbol"/>
              </a:rPr>
              <a:t>● </a:t>
            </a:r>
          </a:p>
        </p:txBody>
      </p:sp>
      <p:sp>
        <p:nvSpPr>
          <p:cNvPr id="242" name="Shape 242"/>
          <p:cNvSpPr/>
          <p:nvPr/>
        </p:nvSpPr>
        <p:spPr>
          <a:xfrm>
            <a:off x="712841" y="3257577"/>
            <a:ext cx="8433894" cy="336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Monochromator_flat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 (0.1m*0.1m @ z=10m, from source</a:t>
            </a:r>
          </a:p>
        </p:txBody>
      </p:sp>
      <p:sp>
        <p:nvSpPr>
          <p:cNvPr id="243" name="Shape 243"/>
          <p:cNvSpPr/>
          <p:nvPr/>
        </p:nvSpPr>
        <p:spPr>
          <a:xfrm>
            <a:off x="389398" y="3375538"/>
            <a:ext cx="418350" cy="168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000">
                <a:latin typeface="OpenSymbol"/>
                <a:ea typeface="OpenSymbol"/>
                <a:cs typeface="OpenSymbol"/>
                <a:sym typeface="OpenSymbol"/>
              </a:defRPr>
            </a:lvl1pPr>
          </a:lstStyle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sz="1000">
                <a:latin typeface="OpenSymbol"/>
                <a:ea typeface="OpenSymbol"/>
                <a:cs typeface="OpenSymbol"/>
                <a:sym typeface="OpenSymbol"/>
              </a:rPr>
              <a:t>● </a:t>
            </a:r>
          </a:p>
        </p:txBody>
      </p:sp>
      <p:sp>
        <p:nvSpPr>
          <p:cNvPr id="244" name="Shape 244"/>
          <p:cNvSpPr/>
          <p:nvPr/>
        </p:nvSpPr>
        <p:spPr>
          <a:xfrm>
            <a:off x="712841" y="3620339"/>
            <a:ext cx="7341319" cy="884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spcBef>
                <a:spcPts val="1200"/>
              </a:spcBef>
            </a:pP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mosaic=40,r0=0.8, (EXTEND if not scattered then absorb)</a:t>
            </a:r>
          </a:p>
          <a:p>
            <a:pPr/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PSD_monitor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Divergence_monitor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L_monitor </a:t>
            </a:r>
          </a:p>
        </p:txBody>
      </p:sp>
      <p:sp>
        <p:nvSpPr>
          <p:cNvPr id="245" name="Shape 245"/>
          <p:cNvSpPr/>
          <p:nvPr/>
        </p:nvSpPr>
        <p:spPr>
          <a:xfrm>
            <a:off x="389398" y="4254539"/>
            <a:ext cx="418350" cy="168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000">
                <a:latin typeface="OpenSymbol"/>
                <a:ea typeface="OpenSymbol"/>
                <a:cs typeface="OpenSymbol"/>
                <a:sym typeface="OpenSymbol"/>
              </a:defRPr>
            </a:lvl1pPr>
          </a:lstStyle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sz="1000">
                <a:latin typeface="OpenSymbol"/>
                <a:ea typeface="OpenSymbol"/>
                <a:cs typeface="OpenSymbol"/>
                <a:sym typeface="OpenSymbol"/>
              </a:rPr>
              <a:t>● </a:t>
            </a:r>
          </a:p>
        </p:txBody>
      </p:sp>
      <p:sp>
        <p:nvSpPr>
          <p:cNvPr id="246" name="Shape 2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Monochromator_flat</a:t>
            </a:r>
          </a:p>
        </p:txBody>
      </p:sp>
      <p:sp>
        <p:nvSpPr>
          <p:cNvPr id="247" name="Shape 247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Monochromator_flat</a:t>
            </a:r>
          </a:p>
        </p:txBody>
      </p:sp>
      <p:sp>
        <p:nvSpPr>
          <p:cNvPr id="250" name="Shape 250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1" name="Image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2561" y="4672696"/>
            <a:ext cx="1953338" cy="507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age1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17244" y="5063363"/>
            <a:ext cx="2510166" cy="663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age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3962" y="6666621"/>
            <a:ext cx="4688009" cy="810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age1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50677" y="5674732"/>
            <a:ext cx="2912249" cy="186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2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300378" y="6425626"/>
            <a:ext cx="1289964" cy="325979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/>
        </p:nvSpPr>
        <p:spPr>
          <a:xfrm rot="16200000">
            <a:off x="8371674" y="821935"/>
            <a:ext cx="2344715" cy="711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Ven 2010</a:t>
            </a:r>
          </a:p>
          <a:p>
            <a:pPr/>
            <a:r>
              <a:rPr i="1" sz="2200">
                <a:latin typeface="Times New Roman"/>
                <a:ea typeface="Times New Roman"/>
                <a:cs typeface="Times New Roman"/>
                <a:sym typeface="Times New Roman"/>
              </a:rPr>
              <a:t>essworkshop.org </a:t>
            </a:r>
          </a:p>
        </p:txBody>
      </p:sp>
      <p:sp>
        <p:nvSpPr>
          <p:cNvPr id="257" name="Shape 257"/>
          <p:cNvSpPr/>
          <p:nvPr/>
        </p:nvSpPr>
        <p:spPr>
          <a:xfrm>
            <a:off x="696351" y="1141773"/>
            <a:ext cx="7576389" cy="1008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spcBef>
                <a:spcPts val="1400"/>
              </a:spcBef>
            </a:pPr>
            <a:r>
              <a:rPr b="1" sz="3200">
                <a:latin typeface="Times New Roman"/>
                <a:ea typeface="Times New Roman"/>
                <a:cs typeface="Times New Roman"/>
                <a:sym typeface="Times New Roman"/>
              </a:rPr>
              <a:t>Properties:</a:t>
            </a:r>
          </a:p>
          <a:p>
            <a:pPr/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Infinitely thin, one scattering vector perpendicular to surface  </a:t>
            </a:r>
          </a:p>
        </p:txBody>
      </p:sp>
      <p:sp>
        <p:nvSpPr>
          <p:cNvPr id="258" name="Shape 258"/>
          <p:cNvSpPr/>
          <p:nvPr/>
        </p:nvSpPr>
        <p:spPr>
          <a:xfrm>
            <a:off x="372909" y="1646292"/>
            <a:ext cx="418350" cy="168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000">
                <a:latin typeface="OpenSymbol"/>
                <a:ea typeface="OpenSymbol"/>
                <a:cs typeface="OpenSymbol"/>
                <a:sym typeface="OpenSymbol"/>
              </a:defRPr>
            </a:lvl1pPr>
          </a:lstStyle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sz="1000">
                <a:latin typeface="OpenSymbol"/>
                <a:ea typeface="OpenSymbol"/>
                <a:cs typeface="OpenSymbol"/>
                <a:sym typeface="OpenSymbol"/>
              </a:rPr>
              <a:t>● </a:t>
            </a:r>
          </a:p>
        </p:txBody>
      </p:sp>
      <p:sp>
        <p:nvSpPr>
          <p:cNvPr id="259" name="Shape 259"/>
          <p:cNvSpPr/>
          <p:nvPr/>
        </p:nvSpPr>
        <p:spPr>
          <a:xfrm>
            <a:off x="696351" y="2298554"/>
            <a:ext cx="6112030" cy="1432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spcBef>
                <a:spcPts val="1200"/>
              </a:spcBef>
            </a:pP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- no multiple scattering/secondary extinction</a:t>
            </a:r>
          </a:p>
          <a:p>
            <a:pPr>
              <a:spcBef>
                <a:spcPts val="1200"/>
              </a:spcBef>
            </a:pP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- total reflectivity r0, not scattering cross sections</a:t>
            </a:r>
          </a:p>
          <a:p>
            <a:pPr indent="76200"/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Mosaic, vertical and horizontal </a:t>
            </a:r>
            <a:r>
              <a:rPr i="1" sz="2400">
                <a:latin typeface="Times New Roman"/>
                <a:ea typeface="Times New Roman"/>
                <a:cs typeface="Times New Roman"/>
                <a:sym typeface="Times New Roman"/>
              </a:rPr>
              <a:t>η </a:t>
            </a:r>
          </a:p>
        </p:txBody>
      </p:sp>
      <p:sp>
        <p:nvSpPr>
          <p:cNvPr id="260" name="Shape 260"/>
          <p:cNvSpPr/>
          <p:nvPr/>
        </p:nvSpPr>
        <p:spPr>
          <a:xfrm>
            <a:off x="372909" y="3195009"/>
            <a:ext cx="418350" cy="168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000">
                <a:latin typeface="OpenSymbol"/>
                <a:ea typeface="OpenSymbol"/>
                <a:cs typeface="OpenSymbol"/>
                <a:sym typeface="OpenSymbol"/>
              </a:defRPr>
            </a:lvl1pPr>
          </a:lstStyle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sz="1000">
                <a:latin typeface="OpenSymbol"/>
                <a:ea typeface="OpenSymbol"/>
                <a:cs typeface="OpenSymbol"/>
                <a:sym typeface="OpenSymbol"/>
              </a:rPr>
              <a:t>● </a:t>
            </a:r>
          </a:p>
        </p:txBody>
      </p:sp>
      <p:sp>
        <p:nvSpPr>
          <p:cNvPr id="261" name="Shape 261"/>
          <p:cNvSpPr/>
          <p:nvPr/>
        </p:nvSpPr>
        <p:spPr>
          <a:xfrm>
            <a:off x="696351" y="3847271"/>
            <a:ext cx="5218034" cy="336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No variance of lattice parameter</a:t>
            </a:r>
            <a:r>
              <a:rPr i="1" sz="2400">
                <a:latin typeface="Times New Roman"/>
                <a:ea typeface="Times New Roman"/>
                <a:cs typeface="Times New Roman"/>
                <a:sym typeface="Times New Roman"/>
              </a:rPr>
              <a:t> Δd/d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=0 </a:t>
            </a:r>
          </a:p>
        </p:txBody>
      </p:sp>
      <p:sp>
        <p:nvSpPr>
          <p:cNvPr id="262" name="Shape 262"/>
          <p:cNvSpPr/>
          <p:nvPr/>
        </p:nvSpPr>
        <p:spPr>
          <a:xfrm>
            <a:off x="372909" y="3711249"/>
            <a:ext cx="418350" cy="168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000">
                <a:latin typeface="OpenSymbol"/>
                <a:ea typeface="OpenSymbol"/>
                <a:cs typeface="OpenSymbol"/>
                <a:sym typeface="OpenSymbol"/>
              </a:defRPr>
            </a:lvl1pPr>
          </a:lstStyle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sz="1000">
                <a:latin typeface="OpenSymbol"/>
                <a:ea typeface="OpenSymbol"/>
                <a:cs typeface="OpenSymbol"/>
                <a:sym typeface="OpenSymbol"/>
              </a:rPr>
              <a:t>● </a:t>
            </a:r>
          </a:p>
        </p:txBody>
      </p:sp>
      <p:sp>
        <p:nvSpPr>
          <p:cNvPr id="263" name="Shape 263"/>
          <p:cNvSpPr/>
          <p:nvPr/>
        </p:nvSpPr>
        <p:spPr>
          <a:xfrm>
            <a:off x="596148" y="4191972"/>
            <a:ext cx="2224537" cy="437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b="1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 sz="1800">
                <a:latin typeface="+mj-lt"/>
                <a:ea typeface="+mj-ea"/>
                <a:cs typeface="+mj-cs"/>
                <a:sym typeface="Arial"/>
              </a:defRPr>
            </a:pPr>
            <a:r>
              <a:rPr b="1" sz="3200">
                <a:latin typeface="Times New Roman"/>
                <a:ea typeface="Times New Roman"/>
                <a:cs typeface="Times New Roman"/>
                <a:sym typeface="Times New Roman"/>
              </a:rPr>
              <a:t>Algorithm: </a:t>
            </a:r>
          </a:p>
        </p:txBody>
      </p:sp>
      <p:sp>
        <p:nvSpPr>
          <p:cNvPr id="264" name="Shape 264"/>
          <p:cNvSpPr/>
          <p:nvPr/>
        </p:nvSpPr>
        <p:spPr>
          <a:xfrm>
            <a:off x="646884" y="4722163"/>
            <a:ext cx="4015868" cy="336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If intersect determine order </a:t>
            </a:r>
            <a:r>
              <a:rPr i="1" sz="240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,  </a:t>
            </a:r>
          </a:p>
        </p:txBody>
      </p:sp>
      <p:sp>
        <p:nvSpPr>
          <p:cNvPr id="265" name="Shape 265"/>
          <p:cNvSpPr/>
          <p:nvPr/>
        </p:nvSpPr>
        <p:spPr>
          <a:xfrm>
            <a:off x="323442" y="4827441"/>
            <a:ext cx="418349" cy="168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000">
                <a:latin typeface="OpenSymbol"/>
                <a:ea typeface="OpenSymbol"/>
                <a:cs typeface="OpenSymbol"/>
                <a:sym typeface="OpenSymbol"/>
              </a:defRPr>
            </a:lvl1pPr>
          </a:lstStyle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sz="1000">
                <a:latin typeface="OpenSymbol"/>
                <a:ea typeface="OpenSymbol"/>
                <a:cs typeface="OpenSymbol"/>
                <a:sym typeface="OpenSymbol"/>
              </a:rPr>
              <a:t>● </a:t>
            </a:r>
          </a:p>
        </p:txBody>
      </p:sp>
      <p:sp>
        <p:nvSpPr>
          <p:cNvPr id="266" name="Shape 266"/>
          <p:cNvSpPr/>
          <p:nvPr/>
        </p:nvSpPr>
        <p:spPr>
          <a:xfrm>
            <a:off x="323442" y="5238403"/>
            <a:ext cx="6630304" cy="323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rPr sz="10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From mosaicity </a:t>
            </a:r>
            <a:r>
              <a:rPr i="1" sz="2400">
                <a:latin typeface="Times New Roman"/>
                <a:ea typeface="Times New Roman"/>
                <a:cs typeface="Times New Roman"/>
                <a:sym typeface="Times New Roman"/>
              </a:rPr>
              <a:t>η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 and  angle </a:t>
            </a:r>
            <a:r>
              <a:rPr i="1" sz="2400"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 from Q</a:t>
            </a: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 find prob </a:t>
            </a:r>
          </a:p>
        </p:txBody>
      </p:sp>
      <p:sp>
        <p:nvSpPr>
          <p:cNvPr id="267" name="Shape 267"/>
          <p:cNvSpPr/>
          <p:nvPr/>
        </p:nvSpPr>
        <p:spPr>
          <a:xfrm>
            <a:off x="646884" y="5854845"/>
            <a:ext cx="5807301" cy="336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If reflected, determine direction on D-S cone </a:t>
            </a:r>
          </a:p>
        </p:txBody>
      </p:sp>
      <p:sp>
        <p:nvSpPr>
          <p:cNvPr id="268" name="Shape 268"/>
          <p:cNvSpPr/>
          <p:nvPr/>
        </p:nvSpPr>
        <p:spPr>
          <a:xfrm>
            <a:off x="323442" y="5960122"/>
            <a:ext cx="418349" cy="168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000">
                <a:latin typeface="OpenSymbol"/>
                <a:ea typeface="OpenSymbol"/>
                <a:cs typeface="OpenSymbol"/>
                <a:sym typeface="OpenSymbol"/>
              </a:defRPr>
            </a:lvl1pPr>
          </a:lstStyle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sz="1000">
                <a:latin typeface="OpenSymbol"/>
                <a:ea typeface="OpenSymbol"/>
                <a:cs typeface="OpenSymbol"/>
                <a:sym typeface="OpenSymbol"/>
              </a:rPr>
              <a:t>● </a:t>
            </a:r>
          </a:p>
        </p:txBody>
      </p:sp>
      <p:sp>
        <p:nvSpPr>
          <p:cNvPr id="269" name="Shape 269"/>
          <p:cNvSpPr/>
          <p:nvPr/>
        </p:nvSpPr>
        <p:spPr>
          <a:xfrm>
            <a:off x="646884" y="6371084"/>
            <a:ext cx="2856391" cy="336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Calculate weight for  </a:t>
            </a:r>
          </a:p>
        </p:txBody>
      </p:sp>
      <p:sp>
        <p:nvSpPr>
          <p:cNvPr id="270" name="Shape 270"/>
          <p:cNvSpPr/>
          <p:nvPr/>
        </p:nvSpPr>
        <p:spPr>
          <a:xfrm>
            <a:off x="323442" y="6476362"/>
            <a:ext cx="418349" cy="168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000">
                <a:latin typeface="OpenSymbol"/>
                <a:ea typeface="OpenSymbol"/>
                <a:cs typeface="OpenSymbol"/>
                <a:sym typeface="OpenSymbol"/>
              </a:defRPr>
            </a:lvl1pPr>
          </a:lstStyle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sz="1000">
                <a:latin typeface="OpenSymbol"/>
                <a:ea typeface="OpenSymbol"/>
                <a:cs typeface="OpenSymbol"/>
                <a:sym typeface="OpenSymbol"/>
              </a:rPr>
              <a:t>●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Monochromator_flat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link</a:t>
            </a:r>
            <a:r>
              <a:t>)</a:t>
            </a:r>
          </a:p>
        </p:txBody>
      </p:sp>
      <p:sp>
        <p:nvSpPr>
          <p:cNvPr id="273" name="Shape 273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4" name="Shape 274"/>
          <p:cNvSpPr/>
          <p:nvPr/>
        </p:nvSpPr>
        <p:spPr>
          <a:xfrm>
            <a:off x="331052" y="6064163"/>
            <a:ext cx="6057886" cy="2026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spcBef>
                <a:spcPts val="300"/>
              </a:spcBef>
            </a:pPr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xwidth = 0.1, yheight = 0.1,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>
              <a:spcBef>
                <a:spcPts val="300"/>
              </a:spcBef>
            </a:pPr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mosaich = MOSH, mosaicv = MOSV,</a:t>
            </a:r>
          </a:p>
          <a:p>
            <a:pPr/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r0 = 0.8, Q = 1.8734 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  (PG 002)         </a:t>
            </a:r>
          </a:p>
        </p:txBody>
      </p:sp>
      <p:pic>
        <p:nvPicPr>
          <p:cNvPr id="275" name="SafariScreenSnapz04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821" y="1160923"/>
            <a:ext cx="7508442" cy="4937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Monochromator_flat</a:t>
            </a:r>
          </a:p>
        </p:txBody>
      </p:sp>
      <p:sp>
        <p:nvSpPr>
          <p:cNvPr id="278" name="Shape 278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9" name="Shape 279"/>
          <p:cNvSpPr/>
          <p:nvPr/>
        </p:nvSpPr>
        <p:spPr>
          <a:xfrm>
            <a:off x="72154" y="1188783"/>
            <a:ext cx="7533342" cy="1322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indent="241300">
              <a:spcBef>
                <a:spcPts val="900"/>
              </a:spcBef>
            </a:pPr>
            <a:r>
              <a:rPr b="1" sz="3200">
                <a:latin typeface="Times New Roman"/>
                <a:ea typeface="Times New Roman"/>
                <a:cs typeface="Times New Roman"/>
                <a:sym typeface="Times New Roman"/>
              </a:rPr>
              <a:t>Basic setup of the instrument file</a:t>
            </a:r>
          </a:p>
          <a:p>
            <a:pPr>
              <a:spcBef>
                <a:spcPts val="300"/>
              </a:spcBef>
            </a:pPr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Set source wavelength 4.0-4.1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Å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LMIN=4.0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LMAX=4.1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/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Put mosaicity to 40 min (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MOSH=40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MOSV=40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</a:p>
        </p:txBody>
      </p:sp>
      <p:sp>
        <p:nvSpPr>
          <p:cNvPr id="280" name="Shape 280"/>
          <p:cNvSpPr/>
          <p:nvPr/>
        </p:nvSpPr>
        <p:spPr>
          <a:xfrm>
            <a:off x="59454" y="2474942"/>
            <a:ext cx="9362224" cy="67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lnSpc>
                <a:spcPts val="2600"/>
              </a:lnSpc>
            </a:pPr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Set the monitors at the Bragg angle for the monochromator scattering  for λ=4.045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Å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 (rotate  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a2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</a:p>
        </p:txBody>
      </p:sp>
      <p:sp>
        <p:nvSpPr>
          <p:cNvPr id="281" name="Shape 281"/>
          <p:cNvSpPr/>
          <p:nvPr/>
        </p:nvSpPr>
        <p:spPr>
          <a:xfrm>
            <a:off x="59454" y="3173830"/>
            <a:ext cx="9050047" cy="336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Set monochromator rotation angle in scattering condition (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a1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a2/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2) </a:t>
            </a:r>
          </a:p>
        </p:txBody>
      </p:sp>
      <p:sp>
        <p:nvSpPr>
          <p:cNvPr id="282" name="Shape 282"/>
          <p:cNvSpPr/>
          <p:nvPr/>
        </p:nvSpPr>
        <p:spPr>
          <a:xfrm>
            <a:off x="59454" y="3536593"/>
            <a:ext cx="8078996" cy="1308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spcBef>
                <a:spcPts val="3200"/>
              </a:spcBef>
            </a:pPr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Observe the wavelength distribution (n=1e6 rays is enough…)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3200"/>
              </a:spcBef>
            </a:pPr>
            <a:r>
              <a:rPr b="1" sz="3200">
                <a:latin typeface="Times New Roman"/>
                <a:ea typeface="Times New Roman"/>
                <a:cs typeface="Times New Roman"/>
                <a:sym typeface="Times New Roman"/>
              </a:rPr>
              <a:t>Play! </a:t>
            </a:r>
          </a:p>
        </p:txBody>
      </p:sp>
      <p:sp>
        <p:nvSpPr>
          <p:cNvPr id="283" name="Shape 283"/>
          <p:cNvSpPr/>
          <p:nvPr/>
        </p:nvSpPr>
        <p:spPr>
          <a:xfrm>
            <a:off x="56918" y="4906321"/>
            <a:ext cx="8829822" cy="336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Try to put a broader wavelength interval from the source (2.0-4.1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Å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</a:p>
        </p:txBody>
      </p:sp>
      <p:sp>
        <p:nvSpPr>
          <p:cNvPr id="284" name="Shape 284"/>
          <p:cNvSpPr/>
          <p:nvPr/>
        </p:nvSpPr>
        <p:spPr>
          <a:xfrm>
            <a:off x="56918" y="5242447"/>
            <a:ext cx="6670937" cy="703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spcBef>
                <a:spcPts val="200"/>
              </a:spcBef>
            </a:pPr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Observe wavelength distribution</a:t>
            </a:r>
          </a:p>
          <a:p>
            <a:pPr/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Change to (vertical) mosaicity and observe the PSD  </a:t>
            </a:r>
          </a:p>
        </p:txBody>
      </p:sp>
      <p:sp>
        <p:nvSpPr>
          <p:cNvPr id="285" name="Shape 285"/>
          <p:cNvSpPr/>
          <p:nvPr/>
        </p:nvSpPr>
        <p:spPr>
          <a:xfrm>
            <a:off x="56918" y="5915968"/>
            <a:ext cx="8643349" cy="1098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spcBef>
                <a:spcPts val="200"/>
              </a:spcBef>
            </a:pPr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Change the (horizontal) mosaicity and observe the energy monitor</a:t>
            </a:r>
          </a:p>
          <a:p>
            <a:pPr>
              <a:spcBef>
                <a:spcPts val="300"/>
              </a:spcBef>
            </a:pPr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If you put a PSD_monitor_4PI (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radius=1-nm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) at the sample </a:t>
            </a:r>
          </a:p>
          <a:p>
            <a:pPr/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position you can confirm that only one scattering vector is present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type="title"/>
          </p:nvPr>
        </p:nvSpPr>
        <p:spPr>
          <a:xfrm>
            <a:off x="107999" y="193319"/>
            <a:ext cx="6549036" cy="796321"/>
          </a:xfrm>
          <a:prstGeom prst="rect">
            <a:avLst/>
          </a:prstGeom>
        </p:spPr>
        <p:txBody>
          <a:bodyPr/>
          <a:lstStyle/>
          <a:p>
            <a:pPr/>
            <a:r>
              <a:t>Monochromator_curved</a:t>
            </a:r>
          </a:p>
        </p:txBody>
      </p:sp>
      <p:sp>
        <p:nvSpPr>
          <p:cNvPr id="288" name="Shape 288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89" name="Image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21755" y="3342544"/>
            <a:ext cx="2817118" cy="3380288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Shape 290"/>
          <p:cNvSpPr/>
          <p:nvPr/>
        </p:nvSpPr>
        <p:spPr>
          <a:xfrm>
            <a:off x="397009" y="1201483"/>
            <a:ext cx="8637492" cy="2195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indent="25400">
              <a:spcBef>
                <a:spcPts val="2100"/>
              </a:spcBef>
            </a:pPr>
            <a:r>
              <a:rPr b="1" sz="3200">
                <a:latin typeface="Times New Roman"/>
                <a:ea typeface="Times New Roman"/>
                <a:cs typeface="Times New Roman"/>
                <a:sym typeface="Times New Roman"/>
              </a:rPr>
              <a:t>Properties</a:t>
            </a:r>
          </a:p>
          <a:p>
            <a:pPr>
              <a:spcBef>
                <a:spcPts val="200"/>
              </a:spcBef>
            </a:pPr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Array of single mosaic crystals (blades) with one scattering vector</a:t>
            </a:r>
          </a:p>
          <a:p>
            <a:pPr marL="101600" indent="-101600">
              <a:lnSpc>
                <a:spcPts val="2600"/>
              </a:lnSpc>
              <a:spcBef>
                <a:spcPts val="200"/>
              </a:spcBef>
            </a:pPr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Infinitely thin,  one scattering vector perp. to each surface of blade - no multiple scattering/secondary extinction</a:t>
            </a:r>
          </a:p>
          <a:p>
            <a:pPr indent="101600"/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- total reflectivity </a:t>
            </a:r>
            <a:r>
              <a:rPr i="1" sz="2400">
                <a:latin typeface="Times New Roman"/>
                <a:ea typeface="Times New Roman"/>
                <a:cs typeface="Times New Roman"/>
                <a:sym typeface="Times New Roman"/>
              </a:rPr>
              <a:t>r(k)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, not scattering cross sections </a:t>
            </a:r>
          </a:p>
        </p:txBody>
      </p:sp>
      <p:sp>
        <p:nvSpPr>
          <p:cNvPr id="291" name="Shape 291"/>
          <p:cNvSpPr/>
          <p:nvPr/>
        </p:nvSpPr>
        <p:spPr>
          <a:xfrm>
            <a:off x="397009" y="3301955"/>
            <a:ext cx="5148735" cy="1073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indent="101600">
              <a:spcBef>
                <a:spcPts val="200"/>
              </a:spcBef>
            </a:pP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- total transmission </a:t>
            </a:r>
            <a:r>
              <a:rPr i="1" sz="2400">
                <a:latin typeface="Times New Roman"/>
                <a:ea typeface="Times New Roman"/>
                <a:cs typeface="Times New Roman"/>
                <a:sym typeface="Times New Roman"/>
              </a:rPr>
              <a:t>t(k)</a:t>
            </a:r>
          </a:p>
          <a:p>
            <a:pPr>
              <a:spcBef>
                <a:spcPts val="200"/>
              </a:spcBef>
            </a:pPr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Mosaic, vertical and horizontal </a:t>
            </a:r>
            <a:r>
              <a:rPr i="1" sz="2400">
                <a:latin typeface="Times New Roman"/>
                <a:ea typeface="Times New Roman"/>
                <a:cs typeface="Times New Roman"/>
                <a:sym typeface="Times New Roman"/>
              </a:rPr>
              <a:t>η</a:t>
            </a:r>
          </a:p>
          <a:p>
            <a:pPr/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No variance of lattice parameter</a:t>
            </a:r>
            <a:r>
              <a:rPr i="1" sz="2400">
                <a:latin typeface="Times New Roman"/>
                <a:ea typeface="Times New Roman"/>
                <a:cs typeface="Times New Roman"/>
                <a:sym typeface="Times New Roman"/>
              </a:rPr>
              <a:t> Δd/d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=0 </a:t>
            </a:r>
          </a:p>
        </p:txBody>
      </p:sp>
      <p:sp>
        <p:nvSpPr>
          <p:cNvPr id="292" name="Shape 292"/>
          <p:cNvSpPr/>
          <p:nvPr/>
        </p:nvSpPr>
        <p:spPr>
          <a:xfrm>
            <a:off x="596148" y="6189863"/>
            <a:ext cx="2190427" cy="437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b="1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 sz="1800">
                <a:latin typeface="+mj-lt"/>
                <a:ea typeface="+mj-ea"/>
                <a:cs typeface="+mj-cs"/>
                <a:sym typeface="Arial"/>
              </a:defRPr>
            </a:pPr>
            <a:r>
              <a:rPr b="1" sz="3200">
                <a:latin typeface="Times New Roman"/>
                <a:ea typeface="Times New Roman"/>
                <a:cs typeface="Times New Roman"/>
                <a:sym typeface="Times New Roman"/>
              </a:rPr>
              <a:t>Algorithm  </a:t>
            </a:r>
          </a:p>
        </p:txBody>
      </p:sp>
      <p:sp>
        <p:nvSpPr>
          <p:cNvPr id="293" name="Shape 293"/>
          <p:cNvSpPr/>
          <p:nvPr/>
        </p:nvSpPr>
        <p:spPr>
          <a:xfrm>
            <a:off x="347541" y="6728933"/>
            <a:ext cx="8310418" cy="336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For each individual blade the same as 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Monochromator_flat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type="title"/>
          </p:nvPr>
        </p:nvSpPr>
        <p:spPr>
          <a:xfrm>
            <a:off x="107999" y="193319"/>
            <a:ext cx="6549036" cy="796321"/>
          </a:xfrm>
          <a:prstGeom prst="rect">
            <a:avLst/>
          </a:prstGeom>
        </p:spPr>
        <p:txBody>
          <a:bodyPr/>
          <a:lstStyle/>
          <a:p>
            <a:pPr defTabSz="822959">
              <a:defRPr sz="3959"/>
            </a:pPr>
            <a:r>
              <a:t>Monochromator_curved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link</a:t>
            </a:r>
            <a:r>
              <a:t>)</a:t>
            </a:r>
          </a:p>
        </p:txBody>
      </p:sp>
      <p:sp>
        <p:nvSpPr>
          <p:cNvPr id="296" name="Shape 296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7" name="Shape 297"/>
          <p:cNvSpPr/>
          <p:nvPr/>
        </p:nvSpPr>
        <p:spPr>
          <a:xfrm>
            <a:off x="126840" y="5903268"/>
            <a:ext cx="8472234" cy="336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5 vertical slabs :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NV=5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yheight=0.02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zwidth=0.1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RV=1 </a:t>
            </a:r>
          </a:p>
        </p:txBody>
      </p:sp>
      <p:sp>
        <p:nvSpPr>
          <p:cNvPr id="298" name="Shape 298"/>
          <p:cNvSpPr/>
          <p:nvPr/>
        </p:nvSpPr>
        <p:spPr>
          <a:xfrm>
            <a:off x="126840" y="6264762"/>
            <a:ext cx="8127129" cy="73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spcBef>
                <a:spcPts val="300"/>
              </a:spcBef>
            </a:pPr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Use reflecivity list '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HOPG.rfl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' provided in McStas datafiles</a:t>
            </a:r>
          </a:p>
          <a:p>
            <a:pPr/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Use transmission list  '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HOPG.trm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' provided in McStas datafiles </a:t>
            </a:r>
          </a:p>
        </p:txBody>
      </p:sp>
      <p:sp>
        <p:nvSpPr>
          <p:cNvPr id="299" name="Shape 299"/>
          <p:cNvSpPr/>
          <p:nvPr/>
        </p:nvSpPr>
        <p:spPr>
          <a:xfrm>
            <a:off x="126840" y="6990288"/>
            <a:ext cx="5143496" cy="336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r0 = 1,Q = 1.8734 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  (PG 002) </a:t>
            </a:r>
          </a:p>
        </p:txBody>
      </p:sp>
      <p:pic>
        <p:nvPicPr>
          <p:cNvPr id="300" name="SafariScreenSnapz0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076" y="818142"/>
            <a:ext cx="5560974" cy="51019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Monochromator_curved</a:t>
            </a:r>
          </a:p>
        </p:txBody>
      </p:sp>
      <p:sp>
        <p:nvSpPr>
          <p:cNvPr id="303" name="Shape 303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4" name="Shape 304"/>
          <p:cNvSpPr/>
          <p:nvPr/>
        </p:nvSpPr>
        <p:spPr>
          <a:xfrm>
            <a:off x="215628" y="1087183"/>
            <a:ext cx="8009799" cy="3872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indent="215900">
              <a:spcBef>
                <a:spcPts val="2100"/>
              </a:spcBef>
            </a:pPr>
            <a:r>
              <a:rPr b="1" sz="3200">
                <a:latin typeface="Times New Roman"/>
                <a:ea typeface="Times New Roman"/>
                <a:cs typeface="Times New Roman"/>
                <a:sym typeface="Times New Roman"/>
              </a:rPr>
              <a:t>Basic setup of the instrument</a:t>
            </a:r>
          </a:p>
          <a:p>
            <a:pPr>
              <a:spcBef>
                <a:spcPts val="300"/>
              </a:spcBef>
            </a:pPr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Set source wavelength 4.0-4.1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Å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LMIN=4.0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LMAX=4.1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>
              <a:spcBef>
                <a:spcPts val="300"/>
              </a:spcBef>
            </a:pPr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Put mosaicity to 40 min (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MOSH=40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MOSV=40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>
              <a:spcBef>
                <a:spcPts val="300"/>
              </a:spcBef>
            </a:pPr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Set monochromator rotation angle 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a1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 in scattering condition</a:t>
            </a:r>
          </a:p>
          <a:p>
            <a:pPr>
              <a:spcBef>
                <a:spcPts val="300"/>
              </a:spcBef>
            </a:pPr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Set the monitors 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a2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 at the Bragg angle for the monochromator </a:t>
            </a:r>
          </a:p>
          <a:p>
            <a:pPr>
              <a:spcBef>
                <a:spcPts val="200"/>
              </a:spcBef>
            </a:pP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scattering </a:t>
            </a:r>
          </a:p>
          <a:p>
            <a:pPr>
              <a:spcBef>
                <a:spcPts val="2700"/>
              </a:spcBef>
            </a:pPr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Observe the wavelength distribution (n=1e6 is enough...)</a:t>
            </a:r>
          </a:p>
          <a:p>
            <a:pPr indent="342900"/>
            <a:r>
              <a:rPr b="1" sz="3200">
                <a:latin typeface="Times New Roman"/>
                <a:ea typeface="Times New Roman"/>
                <a:cs typeface="Times New Roman"/>
                <a:sym typeface="Times New Roman"/>
              </a:rPr>
              <a:t>Play! </a:t>
            </a:r>
          </a:p>
        </p:txBody>
      </p:sp>
      <p:sp>
        <p:nvSpPr>
          <p:cNvPr id="305" name="Shape 305"/>
          <p:cNvSpPr/>
          <p:nvPr/>
        </p:nvSpPr>
        <p:spPr>
          <a:xfrm>
            <a:off x="164892" y="5017957"/>
            <a:ext cx="8876980" cy="67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101600" indent="-101600">
              <a:lnSpc>
                <a:spcPts val="2600"/>
              </a:lnSpc>
            </a:pPr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Observe the influence of the focusing monochromator on the PSD (you can put it flat by setting </a:t>
            </a:r>
            <a:r>
              <a:rPr sz="2400">
                <a:latin typeface="Courier New"/>
                <a:ea typeface="Courier New"/>
                <a:cs typeface="Courier New"/>
                <a:sym typeface="Courier New"/>
              </a:rPr>
              <a:t>RV=0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</a:p>
        </p:txBody>
      </p:sp>
      <p:sp>
        <p:nvSpPr>
          <p:cNvPr id="306" name="Shape 306"/>
          <p:cNvSpPr/>
          <p:nvPr/>
        </p:nvSpPr>
        <p:spPr>
          <a:xfrm>
            <a:off x="164892" y="5716845"/>
            <a:ext cx="8311702" cy="67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lnSpc>
                <a:spcPts val="2600"/>
              </a:lnSpc>
            </a:pPr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Observe the influence of the focusing monochromator on the  divergence </a:t>
            </a:r>
          </a:p>
        </p:txBody>
      </p:sp>
      <p:sp>
        <p:nvSpPr>
          <p:cNvPr id="307" name="Shape 307"/>
          <p:cNvSpPr/>
          <p:nvPr/>
        </p:nvSpPr>
        <p:spPr>
          <a:xfrm>
            <a:off x="164892" y="6389098"/>
            <a:ext cx="9100337" cy="100964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lnSpc>
                <a:spcPts val="2600"/>
              </a:lnSpc>
            </a:pPr>
            <a:r>
              <a:rPr baseline="31999" sz="2400">
                <a:latin typeface="OpenSymbol"/>
                <a:ea typeface="OpenSymbol"/>
                <a:cs typeface="OpenSymbol"/>
                <a:sym typeface="OpenSymbol"/>
              </a:rPr>
              <a:t>●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You can change the incoming wavelength (2.0-2.1 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Å</a:t>
            </a:r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, second order  scattering) and observe the intensity is smaller due to smaller  reflectivity in comparison to constant r0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