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hape 2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75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77" name="Shape 177"/>
          <p:cNvSpPr/>
          <p:nvPr>
            <p:ph type="body" sz="half" idx="1"/>
          </p:nvPr>
        </p:nvSpPr>
        <p:spPr>
          <a:xfrm>
            <a:off x="182879" y="1371600"/>
            <a:ext cx="89611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hape 178"/>
          <p:cNvSpPr/>
          <p:nvPr>
            <p:ph type="body" sz="half" idx="13"/>
          </p:nvPr>
        </p:nvSpPr>
        <p:spPr>
          <a:xfrm>
            <a:off x="182880" y="4285079"/>
            <a:ext cx="8961120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79" name="Shape 179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0" name="Shape 18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81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9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hape 196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97" name="Shape 197"/>
          <p:cNvSpPr/>
          <p:nvPr/>
        </p:nvSpPr>
        <p:spPr>
          <a:xfrm>
            <a:off x="4774679" y="4285079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98" name="Shape 198"/>
          <p:cNvSpPr/>
          <p:nvPr>
            <p:ph type="body" sz="quarter" idx="13"/>
          </p:nvPr>
        </p:nvSpPr>
        <p:spPr>
          <a:xfrm>
            <a:off x="182880" y="4285079"/>
            <a:ext cx="4372920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99" name="Shape 199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0" name="Shape 20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201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21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182879" y="1371600"/>
            <a:ext cx="89611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hape 216"/>
          <p:cNvSpPr/>
          <p:nvPr>
            <p:ph type="body" idx="13"/>
          </p:nvPr>
        </p:nvSpPr>
        <p:spPr>
          <a:xfrm>
            <a:off x="182880" y="1371599"/>
            <a:ext cx="8961120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pic>
        <p:nvPicPr>
          <p:cNvPr id="217" name="image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6039" y="1371600"/>
            <a:ext cx="6994441" cy="557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6039" y="1371600"/>
            <a:ext cx="6994441" cy="557784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0" name="Shape 22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221" name="logo_MC_Stas_2016-0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3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>
            <p:ph type="title"/>
          </p:nvPr>
        </p:nvSpPr>
        <p:spPr>
          <a:xfrm>
            <a:off x="107999" y="193319"/>
            <a:ext cx="6420865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82879" y="1371600"/>
            <a:ext cx="8961121" cy="55782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" name="Shape 37"/>
          <p:cNvSpPr/>
          <p:nvPr/>
        </p:nvSpPr>
        <p:spPr>
          <a:xfrm>
            <a:off x="378747" y="7250013"/>
            <a:ext cx="500319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Writing components</a:t>
            </a:r>
          </a:p>
        </p:txBody>
      </p:sp>
      <p:pic>
        <p:nvPicPr>
          <p:cNvPr id="38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50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182879" y="1371600"/>
            <a:ext cx="89611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3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" name="Shape 55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56" name="logo_MC_Stas_2016-0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78627" y="2060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68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0" name="Shape 70"/>
          <p:cNvSpPr/>
          <p:nvPr>
            <p:ph type="body" sz="half" idx="1"/>
          </p:nvPr>
        </p:nvSpPr>
        <p:spPr>
          <a:xfrm>
            <a:off x="182879" y="1371600"/>
            <a:ext cx="43729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/>
          <p:nvPr>
            <p:ph type="body" sz="half" idx="13"/>
          </p:nvPr>
        </p:nvSpPr>
        <p:spPr>
          <a:xfrm>
            <a:off x="4774679" y="1371599"/>
            <a:ext cx="43729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3" name="Shape 73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74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86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9" name="Shape 89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90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02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>
            <p:ph type="body" idx="1"/>
          </p:nvPr>
        </p:nvSpPr>
        <p:spPr>
          <a:xfrm>
            <a:off x="107999" y="193319"/>
            <a:ext cx="9071281" cy="369144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Shape 105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06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18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/>
          <p:nvPr/>
        </p:nvSpPr>
        <p:spPr>
          <a:xfrm>
            <a:off x="182880" y="4285079"/>
            <a:ext cx="4372920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22" name="Shape 122"/>
          <p:cNvSpPr/>
          <p:nvPr>
            <p:ph type="body" sz="half" idx="13"/>
          </p:nvPr>
        </p:nvSpPr>
        <p:spPr>
          <a:xfrm>
            <a:off x="4774679" y="1371599"/>
            <a:ext cx="43729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4" name="Shape 124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25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37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9" name="Shape 139"/>
          <p:cNvSpPr/>
          <p:nvPr>
            <p:ph type="body" sz="half" idx="1"/>
          </p:nvPr>
        </p:nvSpPr>
        <p:spPr>
          <a:xfrm>
            <a:off x="182879" y="1371600"/>
            <a:ext cx="43729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hape 140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41" name="Shape 141"/>
          <p:cNvSpPr/>
          <p:nvPr>
            <p:ph type="body" sz="quarter" idx="13"/>
          </p:nvPr>
        </p:nvSpPr>
        <p:spPr>
          <a:xfrm>
            <a:off x="4774679" y="4285079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3" name="Shape 143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44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56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hape 159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60" name="Shape 160"/>
          <p:cNvSpPr/>
          <p:nvPr>
            <p:ph type="body" sz="half" idx="13"/>
          </p:nvPr>
        </p:nvSpPr>
        <p:spPr>
          <a:xfrm>
            <a:off x="182880" y="4285079"/>
            <a:ext cx="8961120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2" name="Shape 162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63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7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378747" y="7250013"/>
            <a:ext cx="500319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Writing components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0" name="Shape 10"/>
          <p:cNvSpPr/>
          <p:nvPr/>
        </p:nvSpPr>
        <p:spPr>
          <a:xfrm>
            <a:off x="107999" y="193319"/>
            <a:ext cx="6442542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Writing components</a:t>
            </a:r>
          </a:p>
        </p:txBody>
      </p:sp>
      <p:pic>
        <p:nvPicPr>
          <p:cNvPr id="11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36180" y="4661804"/>
            <a:ext cx="7376648" cy="232296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Relationship Id="rId3" Type="http://schemas.openxmlformats.org/officeDocument/2006/relationships/image" Target="../media/image2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sldNum" sz="quarter" idx="2"/>
          </p:nvPr>
        </p:nvSpPr>
        <p:spPr>
          <a:xfrm>
            <a:off x="556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8603" y="7013984"/>
            <a:ext cx="831658" cy="4425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Group 239"/>
          <p:cNvGrpSpPr/>
          <p:nvPr/>
        </p:nvGrpSpPr>
        <p:grpSpPr>
          <a:xfrm>
            <a:off x="6538066" y="1449893"/>
            <a:ext cx="2635846" cy="2751658"/>
            <a:chOff x="0" y="0"/>
            <a:chExt cx="2635844" cy="2751656"/>
          </a:xfrm>
        </p:grpSpPr>
        <p:grpSp>
          <p:nvGrpSpPr>
            <p:cNvPr id="237" name="Group 237"/>
            <p:cNvGrpSpPr/>
            <p:nvPr/>
          </p:nvGrpSpPr>
          <p:grpSpPr>
            <a:xfrm>
              <a:off x="0" y="0"/>
              <a:ext cx="2635845" cy="2272365"/>
              <a:chOff x="0" y="0"/>
              <a:chExt cx="2635844" cy="2272364"/>
            </a:xfrm>
          </p:grpSpPr>
          <p:pic>
            <p:nvPicPr>
              <p:cNvPr id="232" name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767300" y="1669116"/>
                <a:ext cx="596653" cy="5703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33" name="mcstas-logo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2635845" cy="15488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34" name="PSI-Logo_trans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981833" y="1820167"/>
                <a:ext cx="742670" cy="2718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35" name="ku-logo.pdf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475811" y="1638906"/>
                <a:ext cx="466227" cy="63345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6" name="DTU_logo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1638906"/>
                <a:ext cx="435725" cy="6326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38" name="ESS_Logo_Frugal_Blue_cmyk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80534" y="2205846"/>
              <a:ext cx="1014356" cy="545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0" name="Shape 240"/>
          <p:cNvSpPr/>
          <p:nvPr>
            <p:ph type="body" idx="4294967295"/>
          </p:nvPr>
        </p:nvSpPr>
        <p:spPr>
          <a:xfrm>
            <a:off x="182879" y="1371600"/>
            <a:ext cx="8961121" cy="344326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0" indent="0" defTabSz="886968">
              <a:spcBef>
                <a:spcPts val="900"/>
              </a:spcBef>
              <a:defRPr sz="1358"/>
            </a:pPr>
          </a:p>
          <a:p>
            <a:pPr marL="0" indent="0" defTabSz="886968">
              <a:spcBef>
                <a:spcPts val="900"/>
              </a:spcBef>
              <a:defRPr b="1" sz="1358"/>
            </a:pPr>
            <a:r>
              <a:t>Peter Willendrup</a:t>
            </a:r>
            <a:r>
              <a:rPr baseline="31999"/>
              <a:t>1,5</a:t>
            </a:r>
          </a:p>
          <a:p>
            <a:pPr marL="0" indent="0" defTabSz="886968">
              <a:spcBef>
                <a:spcPts val="900"/>
              </a:spcBef>
              <a:defRPr sz="1358"/>
            </a:pPr>
            <a:r>
              <a:t>Emmanuel Farhi</a:t>
            </a:r>
            <a:r>
              <a:rPr baseline="31999"/>
              <a:t>2</a:t>
            </a:r>
          </a:p>
          <a:p>
            <a:pPr marL="0" indent="0" defTabSz="886968">
              <a:spcBef>
                <a:spcPts val="900"/>
              </a:spcBef>
              <a:defRPr sz="1358"/>
            </a:pPr>
            <a:r>
              <a:t>Erik Knudsen</a:t>
            </a:r>
            <a:r>
              <a:rPr baseline="31999"/>
              <a:t>1,5</a:t>
            </a:r>
            <a:endParaRPr baseline="31999"/>
          </a:p>
          <a:p>
            <a:pPr marL="0" indent="0" defTabSz="886968">
              <a:spcBef>
                <a:spcPts val="900"/>
              </a:spcBef>
              <a:defRPr sz="1358"/>
            </a:pPr>
            <a:r>
              <a:t>Uwe Filges</a:t>
            </a:r>
            <a:r>
              <a:rPr baseline="31999"/>
              <a:t>3</a:t>
            </a:r>
          </a:p>
          <a:p>
            <a:pPr marL="0" indent="0" defTabSz="886968">
              <a:spcBef>
                <a:spcPts val="900"/>
              </a:spcBef>
              <a:defRPr sz="1358"/>
            </a:pPr>
            <a:r>
              <a:t>Kim Lefmann</a:t>
            </a:r>
            <a:r>
              <a:rPr baseline="31999"/>
              <a:t>4,5</a:t>
            </a:r>
          </a:p>
          <a:p>
            <a:pPr marL="0" indent="0" defTabSz="886968">
              <a:spcBef>
                <a:spcPts val="900"/>
              </a:spcBef>
              <a:defRPr sz="1358"/>
            </a:pPr>
          </a:p>
          <a:p>
            <a:pPr marL="0" indent="0" defTabSz="886968">
              <a:spcBef>
                <a:spcPts val="900"/>
              </a:spcBef>
              <a:defRPr sz="1358"/>
            </a:pPr>
            <a:r>
              <a:rPr baseline="31999"/>
              <a:t>1</a:t>
            </a:r>
            <a:r>
              <a:t>DTU Physics, Lyngby, Denmark</a:t>
            </a:r>
          </a:p>
          <a:p>
            <a:pPr marL="0" indent="0" defTabSz="886968">
              <a:spcBef>
                <a:spcPts val="900"/>
              </a:spcBef>
              <a:defRPr sz="1358"/>
            </a:pPr>
            <a:r>
              <a:rPr baseline="31999"/>
              <a:t>2</a:t>
            </a:r>
            <a:r>
              <a:t>Calcul Scientifique, Institut Laue-Langevin (ILL), Grenoble, France</a:t>
            </a:r>
          </a:p>
          <a:p>
            <a:pPr marL="0" indent="0" defTabSz="886968">
              <a:spcBef>
                <a:spcPts val="900"/>
              </a:spcBef>
              <a:defRPr sz="1358"/>
            </a:pPr>
            <a:r>
              <a:rPr baseline="31999"/>
              <a:t>3</a:t>
            </a:r>
            <a:r>
              <a:t>Niels Bohr Institute, University of Copenhagen, Copenhagen, Denmark</a:t>
            </a:r>
          </a:p>
          <a:p>
            <a:pPr marL="0" indent="0" defTabSz="886968">
              <a:spcBef>
                <a:spcPts val="900"/>
              </a:spcBef>
              <a:defRPr baseline="31999" sz="1358"/>
            </a:pPr>
            <a:r>
              <a:t>4</a:t>
            </a:r>
            <a:r>
              <a:rPr baseline="0"/>
              <a:t>Paul Scherrer Institut, Villigen, Switzerland</a:t>
            </a:r>
          </a:p>
          <a:p>
            <a:pPr marL="0" indent="0" defTabSz="886968">
              <a:spcBef>
                <a:spcPts val="900"/>
              </a:spcBef>
              <a:defRPr baseline="31999" sz="1358"/>
            </a:pPr>
            <a:r>
              <a:t>5</a:t>
            </a:r>
            <a:r>
              <a:rPr baseline="0"/>
              <a:t>ESS DMSC, Copenhagen, Denmark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4268"/>
            </a:lvl1pPr>
          </a:lstStyle>
          <a:p>
            <a:pPr/>
            <a:r>
              <a:t>Runtime - component data</a:t>
            </a:r>
          </a:p>
        </p:txBody>
      </p:sp>
      <p:sp>
        <p:nvSpPr>
          <p:cNvPr id="285" name="Shape 2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  <a:r>
              <a:t>NAME_CURRENT_COMP</a:t>
            </a:r>
          </a:p>
          <a:p>
            <a:pPr marL="470534" indent="-289559"/>
            <a:r>
              <a:t>INDEX_CURRENT_COMP</a:t>
            </a:r>
          </a:p>
          <a:p>
            <a:pPr marL="470534" indent="-289559"/>
          </a:p>
          <a:p>
            <a:pPr marL="470534" indent="-289559"/>
          </a:p>
          <a:p>
            <a:pPr marL="470534" indent="-289559"/>
            <a:r>
              <a:t>POS_A_CURRENT_COMP</a:t>
            </a:r>
          </a:p>
          <a:p>
            <a:pPr marL="470534" indent="-289559"/>
            <a:r>
              <a:t>POS_R_CURRENT_COMP</a:t>
            </a:r>
          </a:p>
          <a:p>
            <a:pPr marL="470534" indent="-289559"/>
            <a:r>
              <a:t>ROT_A_CURRENT_COMP</a:t>
            </a:r>
          </a:p>
          <a:p>
            <a:pPr marL="470534" indent="-289559"/>
            <a:r>
              <a:t>ROT_R_CURRENT_COMP</a:t>
            </a:r>
          </a:p>
        </p:txBody>
      </p:sp>
      <p:sp>
        <p:nvSpPr>
          <p:cNvPr id="286" name="Shape 28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7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908" y="3252442"/>
            <a:ext cx="7278144" cy="837675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/>
          <p:nvPr/>
        </p:nvSpPr>
        <p:spPr>
          <a:xfrm flipH="1">
            <a:off x="1528058" y="3936485"/>
            <a:ext cx="1387972" cy="826976"/>
          </a:xfrm>
          <a:prstGeom prst="line">
            <a:avLst/>
          </a:prstGeom>
          <a:ln w="25400">
            <a:solidFill>
              <a:srgbClr val="E32400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89" name="Shape 289"/>
          <p:cNvSpPr/>
          <p:nvPr/>
        </p:nvSpPr>
        <p:spPr>
          <a:xfrm flipH="1" flipV="1">
            <a:off x="1497349" y="2471065"/>
            <a:ext cx="1671113" cy="946429"/>
          </a:xfrm>
          <a:prstGeom prst="line">
            <a:avLst/>
          </a:prstGeom>
          <a:ln w="25400">
            <a:solidFill>
              <a:srgbClr val="E32400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90" name="Shape 290"/>
          <p:cNvSpPr/>
          <p:nvPr/>
        </p:nvSpPr>
        <p:spPr>
          <a:xfrm flipH="1">
            <a:off x="1378048" y="3958115"/>
            <a:ext cx="4757737" cy="1946985"/>
          </a:xfrm>
          <a:prstGeom prst="line">
            <a:avLst/>
          </a:prstGeom>
          <a:ln w="25400">
            <a:solidFill>
              <a:srgbClr val="E32400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291" name="Globe-puzzle-wallpaper_48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7781" y="4540055"/>
            <a:ext cx="3391536" cy="2543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03504">
              <a:defRPr sz="2904"/>
            </a:lvl1pPr>
          </a:lstStyle>
          <a:p>
            <a:pPr/>
            <a:r>
              <a:t>Runtime - simulation flow / neutron state</a:t>
            </a:r>
          </a:p>
        </p:txBody>
      </p:sp>
      <p:sp>
        <p:nvSpPr>
          <p:cNvPr id="294" name="Shape 2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5249" indent="-243230" defTabSz="768095">
              <a:spcBef>
                <a:spcPts val="800"/>
              </a:spcBef>
              <a:defRPr sz="2688"/>
            </a:pPr>
            <a:r>
              <a:t>SCATTER - really means “please update the neutron state for visualization”</a:t>
            </a:r>
          </a:p>
          <a:p>
            <a:pPr marL="395249" indent="-243230" defTabSz="768095">
              <a:spcBef>
                <a:spcPts val="800"/>
              </a:spcBef>
              <a:defRPr sz="2688"/>
            </a:pPr>
          </a:p>
          <a:p>
            <a:pPr marL="395249" indent="-243230" defTabSz="768095">
              <a:spcBef>
                <a:spcPts val="800"/>
              </a:spcBef>
              <a:defRPr sz="2688"/>
            </a:pPr>
            <a:r>
              <a:t>ABSORB - really means “cancel further processing of this ray”</a:t>
            </a:r>
          </a:p>
          <a:p>
            <a:pPr marL="395249" indent="-243230" defTabSz="768095">
              <a:spcBef>
                <a:spcPts val="800"/>
              </a:spcBef>
              <a:defRPr sz="2688"/>
            </a:pPr>
          </a:p>
          <a:p>
            <a:pPr marL="395249" indent="-243230" defTabSz="768095">
              <a:spcBef>
                <a:spcPts val="800"/>
              </a:spcBef>
              <a:defRPr sz="2688"/>
            </a:pPr>
            <a:r>
              <a:t>STORE_NEUTRON(index, x, y, z, vx, vy, vz, t, sx, sy, sz, p)</a:t>
            </a:r>
          </a:p>
          <a:p>
            <a:pPr marL="395249" indent="-243230" defTabSz="768095">
              <a:spcBef>
                <a:spcPts val="800"/>
              </a:spcBef>
              <a:defRPr sz="2688"/>
            </a:pPr>
          </a:p>
          <a:p>
            <a:pPr marL="395249" indent="-243230" defTabSz="768095">
              <a:spcBef>
                <a:spcPts val="800"/>
              </a:spcBef>
              <a:defRPr sz="2688"/>
            </a:pPr>
            <a:r>
              <a:t>RESTORE_NEUTRON(index, x, y, z, vx, vy, vz, t, sx, sy, sz, p) </a:t>
            </a:r>
          </a:p>
          <a:p>
            <a:pPr marL="395249" indent="-243230" defTabSz="768095">
              <a:spcBef>
                <a:spcPts val="800"/>
              </a:spcBef>
              <a:defRPr sz="2688"/>
            </a:pPr>
          </a:p>
          <a:p>
            <a:pPr marL="395249" indent="-243230" defTabSz="768095">
              <a:spcBef>
                <a:spcPts val="800"/>
              </a:spcBef>
              <a:defRPr sz="2688"/>
            </a:pPr>
            <a:r>
              <a:t>- index should be INDEX_CURRENT_COMP</a:t>
            </a:r>
          </a:p>
        </p:txBody>
      </p:sp>
      <p:sp>
        <p:nvSpPr>
          <p:cNvPr id="295" name="Shape 295"/>
          <p:cNvSpPr/>
          <p:nvPr>
            <p:ph type="sldNum" sz="quarter" idx="2"/>
          </p:nvPr>
        </p:nvSpPr>
        <p:spPr>
          <a:xfrm>
            <a:off x="68399" y="7211439"/>
            <a:ext cx="34000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6" name="scattering-of-ligh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5971" y="5725679"/>
            <a:ext cx="2416560" cy="1736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Runtime - propagation</a:t>
            </a:r>
          </a:p>
        </p:txBody>
      </p:sp>
      <p:sp>
        <p:nvSpPr>
          <p:cNvPr id="299" name="Shape 2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  <a:r>
              <a:t>ALLOW_BACKPROP - allow negative time when propagating</a:t>
            </a:r>
          </a:p>
          <a:p>
            <a:pPr marL="470534" indent="-289559"/>
          </a:p>
          <a:p>
            <a:pPr marL="470534" indent="-289559"/>
            <a:r>
              <a:t>DISALLOW_BACKPROP - restore default behaviour</a:t>
            </a:r>
          </a:p>
          <a:p>
            <a:pPr marL="470534" indent="-289559"/>
          </a:p>
          <a:p>
            <a:pPr marL="470534" indent="-289559"/>
            <a:r>
              <a:t>PROP_DT(dt)</a:t>
            </a:r>
          </a:p>
          <a:p>
            <a:pPr marL="470534" indent="-289559"/>
          </a:p>
          <a:p>
            <a:pPr marL="470534" indent="-289559"/>
            <a:r>
              <a:t>PROP_X0 / Y0 / Z0</a:t>
            </a:r>
          </a:p>
        </p:txBody>
      </p:sp>
      <p:sp>
        <p:nvSpPr>
          <p:cNvPr id="300" name="Shape 30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1" name="A-to-B-Curved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8517" y="4267383"/>
            <a:ext cx="4204555" cy="3153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4268"/>
            </a:lvl1pPr>
          </a:lstStyle>
          <a:p>
            <a:pPr/>
            <a:r>
              <a:t>Runtime - space geometry</a:t>
            </a:r>
          </a:p>
        </p:txBody>
      </p:sp>
      <p:sp>
        <p:nvSpPr>
          <p:cNvPr id="304" name="Shape 304"/>
          <p:cNvSpPr/>
          <p:nvPr>
            <p:ph type="body" idx="1"/>
          </p:nvPr>
        </p:nvSpPr>
        <p:spPr>
          <a:xfrm>
            <a:off x="182879" y="1371600"/>
            <a:ext cx="5627806" cy="5578200"/>
          </a:xfrm>
          <a:prstGeom prst="rect">
            <a:avLst/>
          </a:prstGeom>
        </p:spPr>
        <p:txBody>
          <a:bodyPr/>
          <a:lstStyle/>
          <a:p>
            <a:pPr marL="249383" indent="-153466" defTabSz="484631">
              <a:spcBef>
                <a:spcPts val="500"/>
              </a:spcBef>
              <a:defRPr sz="1695"/>
            </a:pPr>
            <a:r>
              <a:t>int </a:t>
            </a: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</a:rPr>
              <a:t>inside_rectangle</a:t>
            </a:r>
            <a:r>
              <a:t>(double, double, double, double)</a:t>
            </a:r>
          </a:p>
          <a:p>
            <a:pPr marL="249383" indent="-153466" defTabSz="484631">
              <a:spcBef>
                <a:spcPts val="500"/>
              </a:spcBef>
              <a:defRPr sz="1695"/>
            </a:pPr>
          </a:p>
          <a:p>
            <a:pPr marL="249383" indent="-153466" defTabSz="484631">
              <a:spcBef>
                <a:spcPts val="500"/>
              </a:spcBef>
              <a:defRPr sz="1695"/>
            </a:pPr>
            <a:r>
              <a:t>int </a:t>
            </a: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</a:rPr>
              <a:t>box_intersect</a:t>
            </a:r>
            <a:r>
              <a:t>(double *dt_in, double *dt_out, double x, double y, double z, double vx, double vy, double vz, double dx, double dy, double dz)</a:t>
            </a:r>
          </a:p>
          <a:p>
            <a:pPr marL="249383" indent="-153466" defTabSz="484631">
              <a:spcBef>
                <a:spcPts val="500"/>
              </a:spcBef>
              <a:defRPr sz="1695"/>
            </a:pPr>
          </a:p>
          <a:p>
            <a:pPr marL="249383" indent="-153466" defTabSz="484631">
              <a:spcBef>
                <a:spcPts val="500"/>
              </a:spcBef>
              <a:defRPr sz="1695"/>
            </a:pPr>
            <a:r>
              <a:t>int </a:t>
            </a: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</a:rPr>
              <a:t>cylinder_intersect</a:t>
            </a:r>
            <a:r>
              <a:t>(double *t0, double *t1, double x, double y, double z, double vx, double vy, double vz, double r, double h)</a:t>
            </a:r>
          </a:p>
          <a:p>
            <a:pPr marL="249383" indent="-153466" defTabSz="484631">
              <a:spcBef>
                <a:spcPts val="500"/>
              </a:spcBef>
              <a:defRPr sz="1695"/>
            </a:pPr>
          </a:p>
          <a:p>
            <a:pPr marL="249383" indent="-153466" defTabSz="484631">
              <a:spcBef>
                <a:spcPts val="500"/>
              </a:spcBef>
              <a:defRPr sz="1695"/>
            </a:pPr>
            <a:r>
              <a:t>int </a:t>
            </a: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</a:rPr>
              <a:t>sphere_intersect(</a:t>
            </a:r>
            <a:r>
              <a:t>double *t0, double *t1, double x, double y, double z, double vx, double vy, double vz, double r)</a:t>
            </a:r>
          </a:p>
          <a:p>
            <a:pPr marL="249383" indent="-153466" defTabSz="484631">
              <a:spcBef>
                <a:spcPts val="500"/>
              </a:spcBef>
              <a:defRPr sz="1695"/>
            </a:pPr>
          </a:p>
          <a:p>
            <a:pPr marL="249383" indent="-153466" defTabSz="484631">
              <a:spcBef>
                <a:spcPts val="500"/>
              </a:spcBef>
              <a:defRPr sz="1695"/>
            </a:pPr>
            <a:r>
              <a:t>int </a:t>
            </a: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</a:rPr>
              <a:t>plane_intersect</a:t>
            </a:r>
            <a:r>
              <a:t>(double *t, double x, double y, double z, double vx, double vy, double vz, double nx, double ny, double nz, double wx, double wy, double wz)</a:t>
            </a:r>
          </a:p>
          <a:p>
            <a:pPr marL="249383" indent="-153466" defTabSz="484631">
              <a:spcBef>
                <a:spcPts val="500"/>
              </a:spcBef>
              <a:defRPr sz="1695"/>
            </a:pPr>
          </a:p>
          <a:p>
            <a:pPr marL="249383" indent="-153466" defTabSz="484631">
              <a:spcBef>
                <a:spcPts val="500"/>
              </a:spcBef>
              <a:defRPr sz="1695"/>
            </a:pPr>
            <a:r>
              <a:t>int  </a:t>
            </a:r>
            <a:r>
              <a:rPr>
                <a:solidFill>
                  <a:schemeClr val="accent2">
                    <a:satOff val="-4966"/>
                    <a:lumOff val="-10549"/>
                  </a:schemeClr>
                </a:solidFill>
              </a:rPr>
              <a:t>off_intersect</a:t>
            </a:r>
            <a:r>
              <a:t>(double*, double*, double, double, double, double, double, double, off_struct)</a:t>
            </a:r>
          </a:p>
        </p:txBody>
      </p:sp>
      <p:sp>
        <p:nvSpPr>
          <p:cNvPr id="305" name="Shape 30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6" name="cbox_with_spher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5207" y="2752999"/>
            <a:ext cx="3349231" cy="25119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7512">
              <a:defRPr sz="3212"/>
            </a:lvl1pPr>
          </a:lstStyle>
          <a:p>
            <a:pPr/>
            <a:r>
              <a:t>Solid angle “limitation” aka focusing</a:t>
            </a:r>
          </a:p>
        </p:txBody>
      </p:sp>
      <p:sp>
        <p:nvSpPr>
          <p:cNvPr id="309" name="Shape 309"/>
          <p:cNvSpPr/>
          <p:nvPr>
            <p:ph type="body" idx="1"/>
          </p:nvPr>
        </p:nvSpPr>
        <p:spPr>
          <a:xfrm>
            <a:off x="182879" y="1371600"/>
            <a:ext cx="5766179" cy="5578200"/>
          </a:xfrm>
          <a:prstGeom prst="rect">
            <a:avLst/>
          </a:prstGeom>
        </p:spPr>
        <p:txBody>
          <a:bodyPr/>
          <a:lstStyle/>
          <a:p>
            <a:pPr marL="404660" indent="-249021" defTabSz="786384">
              <a:spcBef>
                <a:spcPts val="800"/>
              </a:spcBef>
              <a:defRPr sz="2752"/>
            </a:pPr>
            <a:r>
              <a:t>randvec_target_rect(&amp;vx, &amp;vy, &amp;vz, &amp;solid_angle, tx, ty, tz, focus_xw, focus_yh, ROT_A_CURRENT_COMP);</a:t>
            </a:r>
          </a:p>
          <a:p>
            <a:pPr marL="404660" indent="-249021" defTabSz="786384">
              <a:spcBef>
                <a:spcPts val="800"/>
              </a:spcBef>
              <a:defRPr sz="2752"/>
            </a:pPr>
          </a:p>
          <a:p>
            <a:pPr marL="404660" indent="-249021" defTabSz="786384">
              <a:spcBef>
                <a:spcPts val="800"/>
              </a:spcBef>
              <a:defRPr sz="2752"/>
            </a:pPr>
            <a:r>
              <a:t>randvec_target_circle(&amp;vx, &amp;vy, &amp;vz, &amp;solid_angle, aim_x, aim_y, aim_z, focus_r);</a:t>
            </a:r>
          </a:p>
          <a:p>
            <a:pPr marL="404660" indent="-249021" defTabSz="786384">
              <a:spcBef>
                <a:spcPts val="800"/>
              </a:spcBef>
              <a:defRPr sz="2752"/>
            </a:pPr>
          </a:p>
          <a:p>
            <a:pPr marL="404660" indent="-249021" defTabSz="786384">
              <a:spcBef>
                <a:spcPts val="800"/>
              </a:spcBef>
              <a:defRPr sz="2752"/>
            </a:pPr>
            <a:r>
              <a:t>randvec_target_rect_angular(&amp;vx, &amp;vy, &amp;vz, &amp;solid_angle,aim_x, aim_y, aim_z, VarsV.aw, VarsV.ah, ROT_A_CURRENT_COMP);</a:t>
            </a:r>
          </a:p>
        </p:txBody>
      </p:sp>
      <p:sp>
        <p:nvSpPr>
          <p:cNvPr id="310" name="Shape 3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1" name="Solid_Angl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5038" y="1134883"/>
            <a:ext cx="2507941" cy="2753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focusi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0643" y="4181487"/>
            <a:ext cx="3383262" cy="2537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21791">
              <a:defRPr sz="2992"/>
            </a:lvl1pPr>
          </a:lstStyle>
          <a:p>
            <a:pPr/>
            <a:r>
              <a:t>Various other stuff is there - all sorts...</a:t>
            </a:r>
          </a:p>
        </p:txBody>
      </p:sp>
      <p:sp>
        <p:nvSpPr>
          <p:cNvPr id="315" name="Shape 315"/>
          <p:cNvSpPr/>
          <p:nvPr>
            <p:ph type="body" idx="1"/>
          </p:nvPr>
        </p:nvSpPr>
        <p:spPr>
          <a:xfrm>
            <a:off x="140760" y="623004"/>
            <a:ext cx="8961120" cy="5578201"/>
          </a:xfrm>
          <a:prstGeom prst="rect">
            <a:avLst/>
          </a:prstGeom>
        </p:spPr>
        <p:txBody>
          <a:bodyPr/>
          <a:lstStyle/>
          <a:p>
            <a:pPr marL="470534" indent="-289559"/>
            <a:r>
              <a:t>MC_GETPAR(comp, par)</a:t>
            </a:r>
          </a:p>
          <a:p>
            <a:pPr marL="470534" indent="-289559"/>
            <a:r>
              <a:t>int solve_2nd_order(double *Idt,</a:t>
            </a:r>
          </a:p>
          <a:p>
            <a:pPr marL="470534" indent="-289559"/>
            <a:r>
              <a:t>    double A,  double B,  double C);</a:t>
            </a:r>
          </a:p>
          <a:p>
            <a:pPr marL="470534" indent="-289559"/>
            <a:r>
              <a:t>Read any geometry using OFF format</a:t>
            </a:r>
          </a:p>
          <a:p>
            <a:pPr marL="470534" indent="-289559"/>
            <a:r>
              <a:t>Load ascii tables</a:t>
            </a:r>
          </a:p>
          <a:p>
            <a:pPr marL="470534" indent="-289559"/>
            <a:r>
              <a:t>Choose Larmor-precession algorithm</a:t>
            </a:r>
          </a:p>
          <a:p>
            <a:pPr marL="470534" indent="-289559"/>
            <a:r>
              <a:t>...</a:t>
            </a:r>
          </a:p>
        </p:txBody>
      </p:sp>
      <p:sp>
        <p:nvSpPr>
          <p:cNvPr id="316" name="Shape 31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7" name="licori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2480" y="5072121"/>
            <a:ext cx="3365937" cy="2257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inspiration...</a:t>
            </a:r>
          </a:p>
        </p:txBody>
      </p:sp>
      <p:sp>
        <p:nvSpPr>
          <p:cNvPr id="320" name="Shape 320"/>
          <p:cNvSpPr/>
          <p:nvPr>
            <p:ph type="body" idx="1"/>
          </p:nvPr>
        </p:nvSpPr>
        <p:spPr>
          <a:xfrm>
            <a:off x="140760" y="-784355"/>
            <a:ext cx="8961120" cy="5578201"/>
          </a:xfrm>
          <a:prstGeom prst="rect">
            <a:avLst/>
          </a:prstGeom>
        </p:spPr>
        <p:txBody>
          <a:bodyPr/>
          <a:lstStyle>
            <a:lvl1pPr marL="470534" indent="-289559"/>
          </a:lstStyle>
          <a:p>
            <a:pPr/>
            <a:r>
              <a:t>Check our long list of components and look inside... Most of them are quite simple and short... Statistics:</a:t>
            </a:r>
          </a:p>
        </p:txBody>
      </p:sp>
      <p:pic>
        <p:nvPicPr>
          <p:cNvPr id="321" name="determine-lines-code-net-project-800x8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7667" y="3228802"/>
            <a:ext cx="2212889" cy="2163714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3" name="Comps_no_lines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403" y="724956"/>
            <a:ext cx="5851861" cy="8281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86384">
              <a:defRPr sz="3784"/>
            </a:lvl1pPr>
          </a:lstStyle>
          <a:p>
            <a:pPr/>
            <a:r>
              <a:t>Shared libs are also not bad...</a:t>
            </a:r>
          </a:p>
        </p:txBody>
      </p:sp>
      <p:sp>
        <p:nvSpPr>
          <p:cNvPr id="326" name="Shape 3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2460" indent="-84153" defTabSz="850391">
              <a:spcBef>
                <a:spcPts val="900"/>
              </a:spcBef>
              <a:defRPr sz="930"/>
            </a:pPr>
            <a:r>
              <a:t>      21 chopper_fermi.h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 45 ref-lib.h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 47 intersection.h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 75 pol-lib.h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 76 interoff-lib.h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 82 adapt_tree-lib.h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 85 ref-lib.c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118 vitess-lib.h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135 nexus-lib.h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156 adapt_tree-lib.c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174 read_table-lib.h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228 monitor_nd-lib.h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264 general.h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280 pol-lib.c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330 nexus-lib.c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498 vitess-lib.c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607 general.c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638 interoff-lib.c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699 chopper_fermi.c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912 intersection.c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 991 mcstas-r.h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1101 read_table-lib.c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1688 monitor_nd-lib.c</a:t>
            </a:r>
          </a:p>
          <a:p>
            <a:pPr marL="252460" indent="-84153" defTabSz="850391">
              <a:spcBef>
                <a:spcPts val="900"/>
              </a:spcBef>
              <a:defRPr sz="930"/>
            </a:pPr>
            <a:r>
              <a:t>    5473 mcstas-r.c</a:t>
            </a:r>
          </a:p>
        </p:txBody>
      </p:sp>
      <p:sp>
        <p:nvSpPr>
          <p:cNvPr id="327" name="Shape 32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8" name="Bibliotek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3628" y="1819357"/>
            <a:ext cx="3934024" cy="3098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where-are-yo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7694" y="1712887"/>
            <a:ext cx="5114231" cy="3176725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hape 3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3607"/>
            </a:lvl1pPr>
          </a:lstStyle>
          <a:p>
            <a:pPr/>
            <a:r>
              <a:t>McStas library - where is what?</a:t>
            </a:r>
          </a:p>
        </p:txBody>
      </p:sp>
      <p:sp>
        <p:nvSpPr>
          <p:cNvPr id="332" name="Shape 3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4678" indent="-150571" defTabSz="475487">
              <a:spcBef>
                <a:spcPts val="500"/>
              </a:spcBef>
              <a:defRPr sz="1664"/>
            </a:pPr>
            <a:r>
              <a:t>/usr/share/mcstas/2.2a on Unix, Linux</a:t>
            </a:r>
          </a:p>
          <a:p>
            <a:pPr marL="244678" indent="-150571" defTabSz="475487">
              <a:spcBef>
                <a:spcPts val="500"/>
              </a:spcBef>
              <a:defRPr sz="1664"/>
            </a:pPr>
            <a:r>
              <a:t>/usr/local/mcstas/2.2a on Mac</a:t>
            </a:r>
          </a:p>
          <a:p>
            <a:pPr marL="244678" indent="-150571" defTabSz="475487">
              <a:spcBef>
                <a:spcPts val="500"/>
              </a:spcBef>
              <a:defRPr sz="1664"/>
            </a:pPr>
            <a:r>
              <a:t>c:\McStas-2.2a\lib on Windows</a:t>
            </a:r>
          </a:p>
          <a:p>
            <a:pPr marL="244678" indent="-150571" defTabSz="475487">
              <a:spcBef>
                <a:spcPts val="500"/>
              </a:spcBef>
              <a:defRPr sz="1664"/>
            </a:pPr>
          </a:p>
          <a:p>
            <a:pPr marL="244678" indent="-150571" defTabSz="475487">
              <a:spcBef>
                <a:spcPts val="500"/>
              </a:spcBef>
              <a:defRPr sz="1664"/>
            </a:pPr>
            <a:r>
              <a:t>Contents:</a:t>
            </a:r>
          </a:p>
          <a:p>
            <a:pPr marL="244678" indent="-150571" defTabSz="475487">
              <a:spcBef>
                <a:spcPts val="500"/>
              </a:spcBef>
              <a:defRPr sz="1664"/>
            </a:pPr>
          </a:p>
          <a:p>
            <a:pPr marL="244678" indent="-150571" defTabSz="475487">
              <a:spcBef>
                <a:spcPts val="500"/>
              </a:spcBef>
              <a:defRPr sz="1664"/>
            </a:pPr>
            <a:r>
              <a:t>contrib (Contributed components)</a:t>
            </a:r>
          </a:p>
          <a:p>
            <a:pPr marL="244678" indent="-150571" defTabSz="475487">
              <a:spcBef>
                <a:spcPts val="500"/>
              </a:spcBef>
              <a:defRPr sz="1664"/>
            </a:pPr>
            <a:r>
              <a:t>data (All kinds of data files)</a:t>
            </a:r>
          </a:p>
          <a:p>
            <a:pPr marL="244678" indent="-150571" defTabSz="475487">
              <a:spcBef>
                <a:spcPts val="500"/>
              </a:spcBef>
              <a:defRPr sz="1664"/>
            </a:pPr>
            <a:r>
              <a:t>doc (home of the manual &amp; component manual)</a:t>
            </a:r>
          </a:p>
          <a:p>
            <a:pPr marL="244678" indent="-150571" defTabSz="475487">
              <a:spcBef>
                <a:spcPts val="500"/>
              </a:spcBef>
              <a:defRPr sz="1664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</a:defRPr>
            </a:pPr>
            <a:r>
              <a:t>editors (syntax highlighting for various editors)</a:t>
            </a:r>
          </a:p>
          <a:p>
            <a:pPr marL="244678" indent="-150571" defTabSz="475487">
              <a:spcBef>
                <a:spcPts val="500"/>
              </a:spcBef>
              <a:defRPr sz="1664"/>
            </a:pPr>
            <a:r>
              <a:t>examples (example instrument files)</a:t>
            </a:r>
          </a:p>
          <a:p>
            <a:pPr marL="244678" indent="-150571" defTabSz="475487">
              <a:spcBef>
                <a:spcPts val="500"/>
              </a:spcBef>
              <a:defRPr sz="1664"/>
            </a:pPr>
            <a:r>
              <a:t>misc (misc. components) </a:t>
            </a:r>
          </a:p>
          <a:p>
            <a:pPr marL="244678" indent="-150571" defTabSz="475487">
              <a:spcBef>
                <a:spcPts val="500"/>
              </a:spcBef>
              <a:defRPr sz="1664"/>
            </a:pPr>
            <a:r>
              <a:t>monitors (monitor components)</a:t>
            </a:r>
          </a:p>
          <a:p>
            <a:pPr marL="244678" indent="-150571" defTabSz="475487">
              <a:spcBef>
                <a:spcPts val="500"/>
              </a:spcBef>
              <a:defRPr sz="1664"/>
            </a:pPr>
            <a:r>
              <a:t>obsolete (obsolete components)</a:t>
            </a:r>
          </a:p>
          <a:p>
            <a:pPr marL="244678" indent="-150571" defTabSz="475487">
              <a:spcBef>
                <a:spcPts val="500"/>
              </a:spcBef>
              <a:defRPr sz="1664"/>
            </a:pPr>
            <a:r>
              <a:t>optics (optics components)</a:t>
            </a:r>
          </a:p>
          <a:p>
            <a:pPr marL="244678" indent="-150571" defTabSz="475487">
              <a:spcBef>
                <a:spcPts val="500"/>
              </a:spcBef>
              <a:defRPr sz="1664"/>
            </a:pPr>
            <a:r>
              <a:t>samples (sample components)</a:t>
            </a:r>
          </a:p>
          <a:p>
            <a:pPr marL="244678" indent="-150571" defTabSz="475487">
              <a:spcBef>
                <a:spcPts val="500"/>
              </a:spcBef>
              <a:defRPr sz="1664"/>
            </a:pPr>
            <a:r>
              <a:t>share (shared libs, including mcstas-r.h/c)</a:t>
            </a:r>
          </a:p>
          <a:p>
            <a:pPr marL="244678" indent="-150571" defTabSz="475487">
              <a:spcBef>
                <a:spcPts val="500"/>
              </a:spcBef>
              <a:defRPr sz="1664"/>
            </a:pPr>
            <a:r>
              <a:t>sources (source components)</a:t>
            </a:r>
          </a:p>
          <a:p>
            <a:pPr marL="244678" indent="-150571" defTabSz="475487">
              <a:spcBef>
                <a:spcPts val="500"/>
              </a:spcBef>
              <a:defRPr sz="1664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</a:defRPr>
            </a:pPr>
            <a:r>
              <a:t>tools (perl scripts, matlab backend etc.)</a:t>
            </a:r>
          </a:p>
        </p:txBody>
      </p:sp>
      <p:sp>
        <p:nvSpPr>
          <p:cNvPr id="333" name="Shape 33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03504">
              <a:defRPr sz="2904"/>
            </a:pPr>
          </a:p>
          <a:p>
            <a:pPr lvl="1" defTabSz="603504">
              <a:defRPr sz="2904"/>
            </a:pPr>
            <a:r>
              <a:t>Let’s try writing a component!</a:t>
            </a:r>
          </a:p>
        </p:txBody>
      </p:sp>
      <p:sp>
        <p:nvSpPr>
          <p:cNvPr id="336" name="Shape 3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Starting point: Arm.comp</a:t>
            </a:r>
          </a:p>
          <a:p>
            <a:pPr/>
            <a:r>
              <a:t>Goal: Perfect mirror</a:t>
            </a:r>
          </a:p>
        </p:txBody>
      </p:sp>
      <p:sp>
        <p:nvSpPr>
          <p:cNvPr id="337" name="Shape 33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Topics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  <a:p>
            <a:pPr marL="470534" indent="-289559"/>
            <a:r>
              <a:t>Important runtime library macros/functions</a:t>
            </a:r>
          </a:p>
          <a:p>
            <a:pPr marL="470534" indent="-289559"/>
          </a:p>
          <a:p>
            <a:pPr marL="470534" indent="-289559"/>
            <a:r>
              <a:t>Important component details</a:t>
            </a:r>
          </a:p>
          <a:p>
            <a:pPr marL="470534" indent="-289559"/>
          </a:p>
          <a:p>
            <a:pPr marL="470534" indent="-289559"/>
            <a:r>
              <a:t>Let’s write a simplistic example component</a:t>
            </a:r>
          </a:p>
        </p:txBody>
      </p:sp>
      <p:sp>
        <p:nvSpPr>
          <p:cNvPr id="244" name="Shape 244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book_st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4169" y="1226701"/>
            <a:ext cx="2043329" cy="180494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40079">
              <a:defRPr sz="3080"/>
            </a:lvl1pPr>
          </a:lstStyle>
          <a:p>
            <a:pPr/>
            <a:r>
              <a:t>McStas internals 1) Runtime libraries</a:t>
            </a:r>
          </a:p>
        </p:txBody>
      </p:sp>
      <p:sp>
        <p:nvSpPr>
          <p:cNvPr id="248" name="Shape 2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6446" indent="-133197" defTabSz="420623">
              <a:spcBef>
                <a:spcPts val="400"/>
              </a:spcBef>
              <a:defRPr sz="1472"/>
            </a:pPr>
            <a:r>
              <a:t>Typically originates from one or a few (big) components</a:t>
            </a:r>
          </a:p>
          <a:p>
            <a:pPr marL="216446" indent="-133197" defTabSz="420623">
              <a:spcBef>
                <a:spcPts val="400"/>
              </a:spcBef>
              <a:defRPr sz="1472"/>
            </a:pPr>
            <a:r>
              <a:t>Resides in $MCSTAS/share</a:t>
            </a:r>
          </a:p>
          <a:p>
            <a:pPr marL="216446" indent="-133197" defTabSz="420623">
              <a:spcBef>
                <a:spcPts val="400"/>
              </a:spcBef>
              <a:defRPr sz="1472"/>
            </a:pPr>
            <a:r>
              <a:t>C-style library with .c and .h files</a:t>
            </a:r>
          </a:p>
          <a:p>
            <a:pPr marL="216446" indent="-133197" defTabSz="420623">
              <a:spcBef>
                <a:spcPts val="400"/>
              </a:spcBef>
              <a:defRPr sz="1472"/>
            </a:pPr>
            <a:r>
              <a:t>List from 2.2a (most important listed):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mccode-r.c / mccode-r.h - common with McXtrace, used by all instrs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mcstas-r.c / mcstas-r.h - neutron specifics, used by all inserts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read_table-lib.c / read_table-lib.h - Used by comps reading files, e.g. samples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interoff-lib.c / interoff-lib.h - Used by “any shape” components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monitor_nd-lib.c / monitor_nd-lib.h - Used when using Monitor_nD and relatives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ref-lib.c / ref-lib.h - Used by reflecting optics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interpolation.c / interpolation.h - interpolation library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nexus-lib.c / nexus-lib.h - NeXus Data format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pol-lib.c / pol-lib.h - Polarization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ref-lib.c / ref-lib.h (-”- but should be generalized for e.g. Guides)</a:t>
            </a:r>
          </a:p>
          <a:p>
            <a:pPr marL="216446" indent="-133197" defTabSz="420623">
              <a:spcBef>
                <a:spcPts val="400"/>
              </a:spcBef>
              <a:defRPr sz="1472"/>
            </a:pP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adapt_tree-lib.c / adapt_tree-lib.h - Adaptive source</a:t>
            </a:r>
          </a:p>
        </p:txBody>
      </p:sp>
      <p:sp>
        <p:nvSpPr>
          <p:cNvPr id="249" name="Shape 249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book_st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4169" y="1226701"/>
            <a:ext cx="2043329" cy="180494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03504">
              <a:defRPr sz="2904"/>
            </a:lvl1pPr>
          </a:lstStyle>
          <a:p>
            <a:pPr/>
            <a:r>
              <a:t>McStas internals 1) Runtime libraries, ‘share’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6446" indent="-133197" defTabSz="420623">
              <a:spcBef>
                <a:spcPts val="400"/>
              </a:spcBef>
              <a:defRPr sz="1472"/>
            </a:pPr>
            <a:r>
              <a:t>Typically originates from one or a few (big) components</a:t>
            </a:r>
          </a:p>
          <a:p>
            <a:pPr marL="216446" indent="-133197" defTabSz="420623">
              <a:spcBef>
                <a:spcPts val="400"/>
              </a:spcBef>
              <a:defRPr sz="1472"/>
            </a:pPr>
            <a:r>
              <a:t>Resides in $MCSTAS/share</a:t>
            </a:r>
          </a:p>
          <a:p>
            <a:pPr marL="216446" indent="-133197" defTabSz="420623">
              <a:spcBef>
                <a:spcPts val="400"/>
              </a:spcBef>
              <a:defRPr sz="1472"/>
            </a:pPr>
            <a:r>
              <a:t>C-style library with .c and .h files</a:t>
            </a:r>
          </a:p>
          <a:p>
            <a:pPr marL="216446" indent="-133197" defTabSz="420623">
              <a:spcBef>
                <a:spcPts val="400"/>
              </a:spcBef>
              <a:defRPr sz="1472"/>
            </a:pPr>
            <a:r>
              <a:t>List from 2.2a (most important listed):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mccode-r.c / mccode-r.h - common with McXtrace, used by all instrs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mcstas-r.c / mcstas-r.h - neutron specifics, used by all inserts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read_table-lib.c / read_table-lib.h - Used by comps reading files, e.g. samples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interoff-lib.c / interoff-lib.h - Used by “any shape” components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monitor_nd-lib.c / monitor_nd-lib.h - Used when using Monitor_nD and relatives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ref-lib.c / ref-lib.h - Used by reflecting optics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interpolation.c / interpolation.h - interpolation library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nexus-lib.c / nexus-lib.h - NeXus Data format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pol-lib.c / pol-lib.h - Polarization</a:t>
            </a: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ref-lib.c / ref-lib.h (-”- but should be generalized for e.g. Guides)</a:t>
            </a:r>
          </a:p>
          <a:p>
            <a:pPr marL="216446" indent="-133197" defTabSz="420623">
              <a:spcBef>
                <a:spcPts val="400"/>
              </a:spcBef>
              <a:defRPr sz="1472"/>
            </a:pPr>
          </a:p>
          <a:p>
            <a:pPr lvl="2" marL="375932" indent="-126187" defTabSz="420623">
              <a:spcBef>
                <a:spcPts val="400"/>
              </a:spcBef>
              <a:defRPr sz="1472"/>
            </a:pPr>
            <a:r>
              <a:t>adapt_tree-lib.c / adapt_tree-lib.h - Adaptive source</a:t>
            </a:r>
          </a:p>
        </p:txBody>
      </p:sp>
      <p:sp>
        <p:nvSpPr>
          <p:cNvPr id="254" name="Shape 254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5" name="Shape 255"/>
          <p:cNvSpPr/>
          <p:nvPr/>
        </p:nvSpPr>
        <p:spPr>
          <a:xfrm>
            <a:off x="172490" y="2979131"/>
            <a:ext cx="9616106" cy="288858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4966"/>
                <a:lumOff val="-1054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3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Windows - c:\mcstas-2.2a\lib\</a:t>
            </a:r>
          </a:p>
          <a:p>
            <a:pPr>
              <a:defRPr sz="23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</a:p>
          <a:p>
            <a:pPr>
              <a:defRPr sz="23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Mac OS X - /Application/McStas-2.2.a/Contents/Resources/mcstas/2.2a/</a:t>
            </a:r>
          </a:p>
          <a:p>
            <a:pPr>
              <a:defRPr sz="23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(also as link in /usr/local/mcstas/2.2a/</a:t>
            </a:r>
          </a:p>
          <a:p>
            <a:pPr>
              <a:defRPr sz="23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</a:p>
          <a:p>
            <a:pPr>
              <a:defRPr sz="23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Debian, Ubuntu etc. - /usr/share/mcstas/2.2a/</a:t>
            </a:r>
          </a:p>
          <a:p>
            <a:pPr>
              <a:defRPr sz="23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</a:p>
          <a:p>
            <a:pPr>
              <a:defRPr sz="23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Other Unix - /usr/local/mcstas/2.2a/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cutcaster-photo-800796376-Person-symbol-run-time-race-against-clock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8553" y="1654096"/>
            <a:ext cx="2528741" cy="1927463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>
            <p:ph type="body" idx="1"/>
          </p:nvPr>
        </p:nvSpPr>
        <p:spPr>
          <a:xfrm>
            <a:off x="-36708" y="1311439"/>
            <a:ext cx="8961120" cy="5578201"/>
          </a:xfrm>
          <a:prstGeom prst="rect">
            <a:avLst/>
          </a:prstGeom>
        </p:spPr>
        <p:txBody>
          <a:bodyPr/>
          <a:lstStyle/>
          <a:p>
            <a:pPr marL="428186" indent="-263499" defTabSz="832104">
              <a:spcBef>
                <a:spcPts val="900"/>
              </a:spcBef>
              <a:defRPr sz="2912"/>
            </a:pPr>
            <a:r>
              <a:t>Let’s look at the so-called mcstas runtime or mccode-r.h/c + mcstas-r.h / c</a:t>
            </a:r>
          </a:p>
          <a:p>
            <a:pPr marL="428186" indent="-263499" defTabSz="832104">
              <a:spcBef>
                <a:spcPts val="900"/>
              </a:spcBef>
              <a:defRPr sz="2912"/>
            </a:pPr>
          </a:p>
          <a:p>
            <a:pPr marL="428186" indent="-263499" defTabSz="832104">
              <a:spcBef>
                <a:spcPts val="900"/>
              </a:spcBef>
              <a:defRPr sz="2912"/>
            </a:pPr>
            <a:r>
              <a:t>Types of content:</a:t>
            </a:r>
          </a:p>
          <a:p>
            <a:pPr lvl="1" marL="592874" indent="-263499" defTabSz="832104">
              <a:spcBef>
                <a:spcPts val="900"/>
              </a:spcBef>
              <a:defRPr sz="2912"/>
            </a:pPr>
            <a:r>
              <a:t>Inclusion of basic c-libs e.g. math.h</a:t>
            </a:r>
          </a:p>
          <a:p>
            <a:pPr lvl="1" marL="592874" indent="-263499" defTabSz="832104">
              <a:spcBef>
                <a:spcPts val="900"/>
              </a:spcBef>
              <a:defRPr sz="2912"/>
            </a:pPr>
            <a:r>
              <a:t>Portability issues i.e. Linux vs. Mac vs. Win32 specifics (pathdefs, signals, blah, blah...)</a:t>
            </a:r>
          </a:p>
          <a:p>
            <a:pPr lvl="1" marL="592874" indent="-263499" defTabSz="832104">
              <a:spcBef>
                <a:spcPts val="900"/>
              </a:spcBef>
              <a:defRPr sz="2912"/>
            </a:pPr>
            <a:r>
              <a:t>Interoperability with other codes, e.g. DANSE</a:t>
            </a:r>
          </a:p>
          <a:p>
            <a:pPr lvl="1" marL="592874" indent="-263499" defTabSz="832104">
              <a:spcBef>
                <a:spcPts val="900"/>
              </a:spcBef>
              <a:defRPr sz="2912"/>
            </a:pPr>
            <a:r>
              <a:t>I/O and data output formats</a:t>
            </a:r>
          </a:p>
          <a:p>
            <a:pPr lvl="1" marL="592874" indent="-263499" defTabSz="832104">
              <a:spcBef>
                <a:spcPts val="900"/>
              </a:spcBef>
              <a:defRPr sz="2912"/>
            </a:pPr>
            <a:r>
              <a:t>MPI (parallel computing)</a:t>
            </a:r>
          </a:p>
          <a:p>
            <a:pPr lvl="1" marL="592874" indent="-263499" defTabSz="832104">
              <a:spcBef>
                <a:spcPts val="900"/>
              </a:spcBef>
              <a:defRPr sz="2912"/>
            </a:pPr>
            <a:r>
              <a:t>Various useful user macros - you will see the list shortly</a:t>
            </a:r>
          </a:p>
        </p:txBody>
      </p:sp>
      <p:sp>
        <p:nvSpPr>
          <p:cNvPr id="259" name="Shape 2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03504">
              <a:defRPr sz="2904"/>
            </a:lvl1pPr>
          </a:lstStyle>
          <a:p>
            <a:pPr/>
            <a:r>
              <a:t>McStas internals 2) Important runtime libraries</a:t>
            </a:r>
          </a:p>
        </p:txBody>
      </p:sp>
      <p:sp>
        <p:nvSpPr>
          <p:cNvPr id="260" name="Shape 260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Runtime - constants</a:t>
            </a:r>
          </a:p>
        </p:txBody>
      </p:sp>
      <p:sp>
        <p:nvSpPr>
          <p:cNvPr id="263" name="Shape 2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9559" indent="-108584">
              <a:defRPr sz="1200"/>
            </a:pPr>
            <a:r>
              <a:t>#define RAD2MIN  ((180*60)/PI)</a:t>
            </a:r>
          </a:p>
          <a:p>
            <a:pPr marL="289559" indent="-108584">
              <a:defRPr sz="1200"/>
            </a:pPr>
            <a:r>
              <a:t>#define MIN2RAD  (PI/(180*60))</a:t>
            </a:r>
          </a:p>
          <a:p>
            <a:pPr marL="289559" indent="-108584">
              <a:defRPr sz="1200"/>
            </a:pPr>
            <a:r>
              <a:t>#define DEG2RAD  (PI/180)</a:t>
            </a:r>
          </a:p>
          <a:p>
            <a:pPr marL="289559" indent="-108584">
              <a:defRPr sz="1200"/>
            </a:pPr>
            <a:r>
              <a:t>#define RAD2DEG  (180/PI)</a:t>
            </a:r>
          </a:p>
          <a:p>
            <a:pPr marL="289559" indent="-108584">
              <a:defRPr sz="1200"/>
            </a:pPr>
            <a:r>
              <a:t>#define AA2MS    629.622368        /* Convert k[1/AA] to v[m/s] */</a:t>
            </a:r>
          </a:p>
          <a:p>
            <a:pPr marL="289559" indent="-108584">
              <a:defRPr sz="1200"/>
            </a:pPr>
            <a:r>
              <a:t>#define MS2AA    1.58825361e-3     /* Convert v[m/s] to k[1/AA] */</a:t>
            </a:r>
          </a:p>
          <a:p>
            <a:pPr marL="289559" indent="-108584">
              <a:defRPr sz="1200"/>
            </a:pPr>
            <a:r>
              <a:t>#define K2V      AA2MS</a:t>
            </a:r>
          </a:p>
          <a:p>
            <a:pPr marL="289559" indent="-108584">
              <a:defRPr sz="1200"/>
            </a:pPr>
            <a:r>
              <a:t>#define V2K      MS2AA</a:t>
            </a:r>
          </a:p>
          <a:p>
            <a:pPr marL="289559" indent="-108584">
              <a:defRPr sz="1200"/>
            </a:pPr>
            <a:r>
              <a:t>#define Q2V      AA2MS</a:t>
            </a:r>
          </a:p>
          <a:p>
            <a:pPr marL="289559" indent="-108584">
              <a:defRPr sz="1200"/>
            </a:pPr>
            <a:r>
              <a:t>#define V2Q      MS2AA</a:t>
            </a:r>
          </a:p>
          <a:p>
            <a:pPr marL="289559" indent="-108584">
              <a:defRPr sz="1200"/>
            </a:pPr>
            <a:r>
              <a:t>#define SE2V     437.393377        /* Convert sqrt(E)[meV] to v[m/s] */</a:t>
            </a:r>
          </a:p>
          <a:p>
            <a:pPr marL="289559" indent="-108584">
              <a:defRPr sz="1200"/>
            </a:pPr>
            <a:r>
              <a:t>#define VS2E     5.22703725e-6     /* Convert (v[m/s])**2 to E[meV] */</a:t>
            </a:r>
          </a:p>
          <a:p>
            <a:pPr marL="289559" indent="-108584">
              <a:defRPr sz="1200"/>
            </a:pPr>
            <a:r>
              <a:t>#define FWHM2RMS 0.424660900144    /* Convert between full-width-half-max and */</a:t>
            </a:r>
          </a:p>
          <a:p>
            <a:pPr marL="289559" indent="-108584">
              <a:defRPr sz="1200"/>
            </a:pPr>
            <a:r>
              <a:t>#define RMS2FWHM 2.35482004503     /* root-mean-square (standard deviation) */</a:t>
            </a:r>
          </a:p>
          <a:p>
            <a:pPr marL="289559" indent="-108584">
              <a:defRPr sz="1200"/>
            </a:pPr>
            <a:r>
              <a:t>#define HBAR     1.05457168e-34    /* [Js] h bar Planck constant CODATA 2002 */</a:t>
            </a:r>
          </a:p>
          <a:p>
            <a:pPr marL="289559" indent="-108584">
              <a:defRPr sz="1200"/>
            </a:pPr>
            <a:r>
              <a:t>#define MNEUTRON 1.67492728e-27    /* [kg] mass of neutron CODATA 2002 */</a:t>
            </a:r>
          </a:p>
          <a:p>
            <a:pPr marL="289559" indent="-108584">
              <a:defRPr sz="1200"/>
            </a:pPr>
            <a:r>
              <a:t>#define GRAVITY  9.81              /* [m/s^2] gravitational acceleration */</a:t>
            </a:r>
          </a:p>
          <a:p>
            <a:pPr marL="289559" indent="-108584">
              <a:defRPr sz="1200"/>
            </a:pPr>
            <a:r>
              <a:t># define PI M_PI</a:t>
            </a:r>
          </a:p>
          <a:p>
            <a:pPr marL="289559" indent="-108584">
              <a:defRPr sz="1200"/>
            </a:pPr>
            <a:r>
              <a:t># define PI 3.14159265358979323846</a:t>
            </a:r>
          </a:p>
        </p:txBody>
      </p:sp>
      <p:sp>
        <p:nvSpPr>
          <p:cNvPr id="264" name="Shape 264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5" name="6a00d8341bf8f353ef01310f9e1d4f970c-800w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9777" y="424495"/>
            <a:ext cx="3206230" cy="2137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Runtime - Matrix/vector</a:t>
            </a:r>
          </a:p>
        </p:txBody>
      </p:sp>
      <p:sp>
        <p:nvSpPr>
          <p:cNvPr id="268" name="Shape 2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95453" indent="-65151" defTabSz="658368">
              <a:spcBef>
                <a:spcPts val="700"/>
              </a:spcBef>
              <a:defRPr sz="720"/>
            </a:pPr>
            <a:r>
              <a:t>vec_prod(&amp;x, &amp;y, &amp;z, x1, y1, z1, x2, y2, z2)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double scalar_prod(x1, y1, z1, x2, y2, z2)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NORM(&amp;x,&amp;y,&amp;z)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rotate(&amp;x, &amp;y, &amp;z, vx, vy, vz, phi, ax, ay, az)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mirror(&amp;x,&amp;y,&amp;z,rx,ry,rz,nx,ny,nz)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Coords coords_set(MCNUM x, MCNUM y, MCNUM z);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Coords coords_get(Coords a, MCNUM *x, MCNUM *y, MCNUM *z);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Coords coords_add(Coords a, Coords b);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Coords coords_sub(Coords a, Coords b);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Coords coords_neg(Coords a);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Coords coords_scale(Coords b, double scale);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double coords_sp(Coords a, Coords b);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Coords coords_xp(Coords b, Coords c);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void   coords_print(Coords a);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void rot_set_rotation(Rotation t, double phx, double phy, double phz);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int  rot_test_identity(Rotation t);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void rot_mul(Rotation t1, Rotation t2, Rotation t3);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void rot_copy(Rotation dest, Rotation src);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void rot_transpose(Rotation src, Rotation dst);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Coords rot_apply(Rotation t, Coords a);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void mccoordschange(Coords a, Rotation t, double *x, double *y, double *z,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    double *vx, double *vy, double *vz, double *time,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    double *s1, double *s2);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void normal_vec(double *nx, double *ny, double *nz,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    double x, double y, double z);</a:t>
            </a:r>
          </a:p>
          <a:p>
            <a:pPr marL="195453" indent="-65151" defTabSz="658368">
              <a:spcBef>
                <a:spcPts val="700"/>
              </a:spcBef>
              <a:defRPr sz="720"/>
            </a:pPr>
          </a:p>
          <a:p>
            <a:pPr marL="195453" indent="-65151" defTabSz="658368">
              <a:spcBef>
                <a:spcPts val="700"/>
              </a:spcBef>
              <a:defRPr sz="720"/>
            </a:pPr>
            <a:r>
              <a:t> </a:t>
            </a:r>
          </a:p>
        </p:txBody>
      </p:sp>
      <p:pic>
        <p:nvPicPr>
          <p:cNvPr id="269" name="Lecture%2033%20-%20Matrix%20Vector%20Produc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1365" y="3934381"/>
            <a:ext cx="4091385" cy="263702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1" name="The.Matrix.glmatrix.2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4602" y="1073608"/>
            <a:ext cx="3275075" cy="2932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body" idx="1"/>
          </p:nvPr>
        </p:nvSpPr>
        <p:spPr>
          <a:xfrm>
            <a:off x="-198121" y="863600"/>
            <a:ext cx="8961121" cy="5578200"/>
          </a:xfrm>
          <a:prstGeom prst="rect">
            <a:avLst/>
          </a:prstGeom>
        </p:spPr>
        <p:txBody>
          <a:bodyPr/>
          <a:lstStyle/>
          <a:p>
            <a:pPr marL="470534" indent="-289559">
              <a:defRPr sz="1600"/>
            </a:pPr>
            <a:r>
              <a:t>#define rand01() ( ((double)random())/((double)MC_RAND_MAX+1) )</a:t>
            </a:r>
          </a:p>
          <a:p>
            <a:pPr marL="470534" indent="-289559">
              <a:defRPr sz="1600"/>
            </a:pPr>
          </a:p>
          <a:p>
            <a:pPr marL="470534" indent="-289559">
              <a:defRPr sz="1600"/>
            </a:pPr>
            <a:r>
              <a:t>#define randpm1() ( ((double)random()) / (((double)MC_RAND_MAX+1)/2) - 1 )</a:t>
            </a:r>
          </a:p>
          <a:p>
            <a:pPr marL="470534" indent="-289559">
              <a:defRPr sz="1600"/>
            </a:pPr>
          </a:p>
          <a:p>
            <a:pPr marL="470534" indent="-289559">
              <a:defRPr sz="1600"/>
            </a:pPr>
            <a:r>
              <a:t>#define rand0max(max) ( ((double)random()) / (((double)MC_RAND_MAX+1)/(max)) )</a:t>
            </a:r>
          </a:p>
          <a:p>
            <a:pPr marL="470534" indent="-289559">
              <a:defRPr sz="1600"/>
            </a:pPr>
          </a:p>
          <a:p>
            <a:pPr marL="470534" indent="-289559">
              <a:defRPr sz="1600"/>
            </a:pPr>
            <a:r>
              <a:t>#define randminmax(min,max) ( rand0max((max)-(min)) + (min) )</a:t>
            </a:r>
          </a:p>
          <a:p>
            <a:pPr marL="470534" indent="-289559">
              <a:defRPr sz="1600"/>
            </a:pPr>
          </a:p>
          <a:p>
            <a:pPr marL="470534" indent="-289559">
              <a:defRPr sz="1600"/>
            </a:pPr>
            <a:r>
              <a:t>double randnorm(void);</a:t>
            </a:r>
          </a:p>
          <a:p>
            <a:pPr marL="470534" indent="-289559">
              <a:defRPr sz="1600"/>
            </a:pPr>
            <a:r>
              <a:t>double randtriangle(void);</a:t>
            </a:r>
          </a:p>
        </p:txBody>
      </p:sp>
      <p:pic>
        <p:nvPicPr>
          <p:cNvPr id="274" name="Symphony_1000_rand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0407" y="1266120"/>
            <a:ext cx="2241760" cy="1663942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9536">
              <a:defRPr sz="4136"/>
            </a:lvl1pPr>
          </a:lstStyle>
          <a:p>
            <a:pPr/>
            <a:r>
              <a:t>Runtime - random numbers</a:t>
            </a:r>
          </a:p>
        </p:txBody>
      </p:sp>
      <p:sp>
        <p:nvSpPr>
          <p:cNvPr id="276" name="Shape 276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7" name="Tbl_Rando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8457" y="4329013"/>
            <a:ext cx="4141310" cy="61567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buying-a-metal-detector-7892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6209" y="3994621"/>
            <a:ext cx="4455283" cy="3530787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pPr/>
            <a:r>
              <a:t>Runtime - detector-output	</a:t>
            </a:r>
          </a:p>
        </p:txBody>
      </p:sp>
      <p:sp>
        <p:nvSpPr>
          <p:cNvPr id="281" name="Shape 281"/>
          <p:cNvSpPr/>
          <p:nvPr>
            <p:ph type="body" idx="1"/>
          </p:nvPr>
        </p:nvSpPr>
        <p:spPr>
          <a:xfrm>
            <a:off x="252748" y="1329735"/>
            <a:ext cx="8961121" cy="5578201"/>
          </a:xfrm>
          <a:prstGeom prst="rect">
            <a:avLst/>
          </a:prstGeom>
        </p:spPr>
        <p:txBody>
          <a:bodyPr/>
          <a:lstStyle/>
          <a:p>
            <a:pPr marL="325754" indent="-144779">
              <a:defRPr sz="1600"/>
            </a:pPr>
          </a:p>
          <a:p>
            <a:pPr marL="325754" indent="-144779">
              <a:defRPr sz="1600"/>
            </a:pPr>
            <a:r>
              <a:t>DETECTOR_OUT(p0,p1,p2) </a:t>
            </a:r>
          </a:p>
          <a:p>
            <a:pPr marL="325754" indent="-144779">
              <a:defRPr sz="1600"/>
            </a:pPr>
          </a:p>
          <a:p>
            <a:pPr marL="325754" indent="-144779">
              <a:defRPr sz="1600"/>
            </a:pPr>
            <a:r>
              <a:t>DETECTOR_OUT_0D(t,p0,p1,p2) </a:t>
            </a:r>
          </a:p>
          <a:p>
            <a:pPr marL="325754" indent="-144779">
              <a:defRPr sz="1600"/>
            </a:pPr>
            <a:r>
              <a:t>DETECTOR_OUT_1D(t,xl,yl,xvar,x1,x2,n,p0,p1,p2,f) </a:t>
            </a:r>
          </a:p>
          <a:p>
            <a:pPr marL="325754" indent="-144779">
              <a:defRPr sz="1600"/>
            </a:pPr>
            <a:r>
              <a:t>DETECTOR_OUT_2D(t,xl,yl,x1,x2,y1,y2,m,n,p0,p1,p2,f)</a:t>
            </a:r>
          </a:p>
          <a:p>
            <a:pPr marL="325754" indent="-144779">
              <a:defRPr sz="1600"/>
            </a:pPr>
            <a:r>
              <a:t>DETECTOR_OUT_3D(t,xl,yl,zl,xv,yv,zv,x1,x2,y1,y2,z1,z2,m,n,p,p0,p1,p2,f) </a:t>
            </a:r>
          </a:p>
          <a:p>
            <a:pPr marL="325754" indent="-144779">
              <a:defRPr sz="1600"/>
            </a:pPr>
            <a:r>
              <a:t>DETECTOR_CUSTOM_HEADER(t) </a:t>
            </a:r>
          </a:p>
          <a:p>
            <a:pPr marL="325754" indent="-144779">
              <a:defRPr sz="1600"/>
            </a:pPr>
          </a:p>
          <a:p>
            <a:pPr marL="325754" indent="-144779">
              <a:defRPr sz="1600"/>
            </a:pPr>
            <a:r>
              <a:t>t is a filename-string</a:t>
            </a:r>
          </a:p>
          <a:p>
            <a:pPr marL="325754" indent="-144779">
              <a:defRPr sz="1600"/>
            </a:pPr>
          </a:p>
          <a:p>
            <a:pPr marL="325754" indent="-144779">
              <a:defRPr sz="1600"/>
            </a:pPr>
            <a:r>
              <a:t>double mcestimate_error(double N, double p1, double p2);</a:t>
            </a:r>
          </a:p>
        </p:txBody>
      </p:sp>
      <p:sp>
        <p:nvSpPr>
          <p:cNvPr id="282" name="Shape 282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