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xfrm>
            <a:off x="182879" y="1371600"/>
            <a:ext cx="89611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hape 18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8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7" name="Shape 197"/>
          <p:cNvSpPr/>
          <p:nvPr/>
        </p:nvSpPr>
        <p:spPr>
          <a:xfrm>
            <a:off x="4774679" y="4285079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8" name="Shape 198"/>
          <p:cNvSpPr/>
          <p:nvPr>
            <p:ph type="body" sz="quarter" idx="13"/>
          </p:nvPr>
        </p:nvSpPr>
        <p:spPr>
          <a:xfrm>
            <a:off x="182880" y="4285079"/>
            <a:ext cx="43729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Shape 20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0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/>
          <p:nvPr>
            <p:ph type="body" idx="13"/>
          </p:nvPr>
        </p:nvSpPr>
        <p:spPr>
          <a:xfrm>
            <a:off x="182880" y="1371599"/>
            <a:ext cx="8961120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217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21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82879" y="1371600"/>
            <a:ext cx="8961121" cy="5578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/>
        </p:nvSpPr>
        <p:spPr>
          <a:xfrm>
            <a:off x="378747" y="7250013"/>
            <a:ext cx="498049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example lib</a:t>
            </a:r>
          </a:p>
        </p:txBody>
      </p:sp>
      <p:pic>
        <p:nvPicPr>
          <p:cNvPr id="38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50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107999" y="193319"/>
            <a:ext cx="642176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56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2060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7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8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90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02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107999" y="193319"/>
            <a:ext cx="9071281" cy="369144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06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82880" y="4285079"/>
            <a:ext cx="4372920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22" name="Shape 122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Shape 124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25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41" name="Shape 141"/>
          <p:cNvSpPr/>
          <p:nvPr>
            <p:ph type="body" sz="quarter" idx="13"/>
          </p:nvPr>
        </p:nvSpPr>
        <p:spPr>
          <a:xfrm>
            <a:off x="4774679" y="4285079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4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60" name="Shape 160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63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378747" y="7250013"/>
            <a:ext cx="498049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example lib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McStas Introduction</a:t>
            </a:r>
          </a:p>
        </p:txBody>
      </p:sp>
      <p:pic>
        <p:nvPicPr>
          <p:cNvPr id="1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6180" y="4661804"/>
            <a:ext cx="7376648" cy="2322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cstas-users@mcstas.org" TargetMode="External"/><Relationship Id="rId3" Type="http://schemas.openxmlformats.org/officeDocument/2006/relationships/hyperlink" Target="mailto:mcstas-support@mcstas.org" TargetMode="External"/><Relationship Id="rId4" Type="http://schemas.openxmlformats.org/officeDocument/2006/relationships/hyperlink" Target="http://www.mcstas.org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Overview of McStas example instruments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far we did not spend a lot of time on the Neutron Site menu in mcgui. Many relevant examples are available there, serving as inspiration for new users.</a:t>
            </a:r>
          </a:p>
        </p:txBody>
      </p:sp>
      <p:sp>
        <p:nvSpPr>
          <p:cNvPr id="232" name="Shape 232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Feedback and help</a:t>
            </a:r>
          </a:p>
        </p:txBody>
      </p:sp>
      <p:sp>
        <p:nvSpPr>
          <p:cNvPr id="291" name="Shape 2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sz="3136"/>
            </a:pPr>
            <a:r>
              <a:t>Please: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Enroll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mcstas-users@mcstas.org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Post your question there or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mcstas-support@mcstas.org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There is no such thing as a stupid question!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Subscribe to our rss feed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http://www.mcstas.org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  <a:r>
              <a:t>- Like us on Facebook? :)</a:t>
            </a:r>
          </a:p>
          <a:p>
            <a:pPr lvl="1" marL="704087" indent="-256031" defTabSz="896111">
              <a:spcBef>
                <a:spcPts val="900"/>
              </a:spcBef>
              <a:defRPr sz="3136"/>
            </a:pPr>
          </a:p>
          <a:p>
            <a:pPr lvl="1" marL="704087" indent="-256031" defTabSz="896111">
              <a:spcBef>
                <a:spcPts val="900"/>
              </a:spcBef>
              <a:defRPr sz="3136"/>
            </a:pPr>
          </a:p>
        </p:txBody>
      </p:sp>
      <p:sp>
        <p:nvSpPr>
          <p:cNvPr id="292" name="Shape 2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TOF spectrometers: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ESS_IN5_reprate.instr</a:t>
            </a:r>
          </a:p>
          <a:p>
            <a:pPr/>
            <a:r>
              <a:t>ILL_BRISP.instr (Small-angle)</a:t>
            </a:r>
          </a:p>
          <a:p>
            <a:pPr/>
            <a:r>
              <a:t>ILL_H15_IN6.instr</a:t>
            </a:r>
          </a:p>
          <a:p>
            <a:pPr/>
            <a:r>
              <a:t>ILL_H16_IN5.instr</a:t>
            </a:r>
          </a:p>
          <a:p>
            <a:pPr/>
            <a:r>
              <a:t>ISIS_Hetfull.instr</a:t>
            </a:r>
          </a:p>
          <a:p>
            <a:pPr/>
            <a:r>
              <a:t>PSI_Focus.instr</a:t>
            </a:r>
          </a:p>
          <a:p>
            <a:pPr/>
            <a:r>
              <a:t>templateTOF.instr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457" y="1640246"/>
            <a:ext cx="4071715" cy="312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5799" y="2289394"/>
            <a:ext cx="2871838" cy="2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765" y="5017467"/>
            <a:ext cx="6015908" cy="1996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TOF spectrometers: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ESS_IN5_reprate.instr</a:t>
            </a:r>
          </a:p>
          <a:p>
            <a:pPr/>
            <a:r>
              <a:t>ILL_BRISP.instr (Small-angle)</a:t>
            </a:r>
          </a:p>
          <a:p>
            <a:pPr/>
            <a:r>
              <a:t>ILL_H15_IN6.instr</a:t>
            </a:r>
          </a:p>
          <a:p>
            <a:pPr/>
            <a:r>
              <a:t>ILL_H16_IN5.instr</a:t>
            </a:r>
          </a:p>
          <a:p>
            <a:pPr/>
            <a:r>
              <a:t>ISIS_Hetfull.instr</a:t>
            </a:r>
          </a:p>
          <a:p>
            <a:pPr/>
            <a:r>
              <a:t>PSI_Focus.instr</a:t>
            </a:r>
          </a:p>
          <a:p>
            <a:pPr/>
            <a:r>
              <a:t>templateTOF.instr</a:t>
            </a: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457" y="1640246"/>
            <a:ext cx="4071715" cy="312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5799" y="2289394"/>
            <a:ext cx="2871838" cy="2206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2765" y="5017467"/>
            <a:ext cx="6015908" cy="199651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4710993" y="3571713"/>
            <a:ext cx="64920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248" name="Shape 248"/>
          <p:cNvSpPr/>
          <p:nvPr/>
        </p:nvSpPr>
        <p:spPr>
          <a:xfrm>
            <a:off x="4809343" y="3670064"/>
            <a:ext cx="6492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249" name="Shape 249"/>
          <p:cNvSpPr/>
          <p:nvPr/>
        </p:nvSpPr>
        <p:spPr>
          <a:xfrm>
            <a:off x="4907694" y="3768414"/>
            <a:ext cx="64920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250" name="Shape 250"/>
          <p:cNvSpPr/>
          <p:nvPr/>
        </p:nvSpPr>
        <p:spPr>
          <a:xfrm>
            <a:off x="393402" y="3355342"/>
            <a:ext cx="9060819" cy="1671820"/>
          </a:xfrm>
          <a:prstGeom prst="rect">
            <a:avLst/>
          </a:prstGeom>
          <a:solidFill>
            <a:srgbClr val="F5E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Times New Roman"/>
              <a:defRPr sz="42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Should we rename McStas to McStof ? :)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5 TAS (linup-? are all Risø TAS 1):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900"/>
              </a:spcBef>
              <a:defRPr sz="3008"/>
            </a:pPr>
            <a:r>
              <a:t>ILL_H142_IN12.instr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ILL_H25_IN22.instr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h8_test.instr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templateTAS.instr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linup-1.instr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linup-2.instr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linup-3.instr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linup-4.instr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linup-5.instr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linup-6.instr</a:t>
            </a:r>
          </a:p>
          <a:p>
            <a:pPr marL="214884" indent="-214884" defTabSz="859536">
              <a:spcBef>
                <a:spcPts val="900"/>
              </a:spcBef>
              <a:defRPr sz="3008"/>
            </a:pPr>
            <a:r>
              <a:t>linup-7.instr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1048" y="1427670"/>
            <a:ext cx="3373426" cy="2592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9450" y="4299508"/>
            <a:ext cx="7183960" cy="2694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9223">
              <a:defRPr sz="3124"/>
            </a:lvl1pPr>
          </a:lstStyle>
          <a:p>
            <a:pPr/>
            <a:r>
              <a:t>1 Hybrid spectrometer + 1 Spin-echo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63104" y="968039"/>
            <a:ext cx="8961121" cy="5578201"/>
          </a:xfrm>
          <a:prstGeom prst="rect">
            <a:avLst/>
          </a:prstGeom>
        </p:spPr>
        <p:txBody>
          <a:bodyPr/>
          <a:lstStyle/>
          <a:p>
            <a:pPr/>
            <a:r>
              <a:t>1 Hybrid spectrometer:</a:t>
            </a:r>
          </a:p>
          <a:p>
            <a:pPr/>
            <a:r>
              <a:t>prisma2.instr</a:t>
            </a:r>
          </a:p>
          <a:p>
            <a:pPr/>
          </a:p>
          <a:p>
            <a:pPr/>
            <a:r>
              <a:t>1 Spin-echo (two different implementations, same instr):</a:t>
            </a:r>
          </a:p>
          <a:p>
            <a:pPr/>
            <a:r>
              <a:t>SE_example.instr</a:t>
            </a:r>
          </a:p>
          <a:p>
            <a:pPr/>
            <a:r>
              <a:t>SE_example2.instr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1154" y="4561799"/>
            <a:ext cx="3561372" cy="268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6332" y="4378188"/>
            <a:ext cx="1721136" cy="2294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2516" y="1413742"/>
            <a:ext cx="3068539" cy="1190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570" y="1299815"/>
            <a:ext cx="3078374" cy="2371804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Large scale structures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>
              <a:buFontTx/>
              <a:defRPr sz="1800"/>
            </a:pPr>
            <a:r>
              <a:t>2 SANS:</a:t>
            </a:r>
          </a:p>
          <a:p>
            <a:pPr marL="128587" indent="-128587">
              <a:buFontTx/>
              <a:defRPr sz="1800"/>
            </a:pPr>
            <a:r>
              <a:t>FZJ_KWS2_Lens.instr</a:t>
            </a:r>
          </a:p>
          <a:p>
            <a:pPr marL="128587" indent="-128587">
              <a:buFontTx/>
              <a:defRPr sz="1800"/>
            </a:pPr>
            <a:r>
              <a:t>FZJ_SANS_KWS2_AnySample.instr</a:t>
            </a:r>
          </a:p>
          <a:p>
            <a:pPr marL="128587" indent="-128587">
              <a:buFontTx/>
              <a:defRPr sz="1800"/>
            </a:pPr>
            <a:r>
              <a:t>FZJ_SANS_KWS2_DebyeS.instr</a:t>
            </a:r>
          </a:p>
          <a:p>
            <a:pPr marL="128587" indent="-128587">
              <a:buFontTx/>
              <a:defRPr sz="1800"/>
            </a:pPr>
            <a:r>
              <a:t>FZJ_SANS_KWS2_Guinier.instr</a:t>
            </a:r>
          </a:p>
          <a:p>
            <a:pPr marL="128587" indent="-128587">
              <a:buFontTx/>
              <a:defRPr sz="1800"/>
            </a:pPr>
            <a:r>
              <a:t>FZJ_SANS_KWS2_NoSample.instr</a:t>
            </a:r>
          </a:p>
          <a:p>
            <a:pPr marL="128587" indent="-128587">
              <a:buFontTx/>
              <a:defRPr sz="1800"/>
            </a:pPr>
            <a:r>
              <a:t>SANS.instr</a:t>
            </a:r>
          </a:p>
          <a:p>
            <a:pPr marL="128587" indent="-128587">
              <a:buFontTx/>
              <a:defRPr sz="1800"/>
            </a:pPr>
            <a:r>
              <a:t>1 Reflectometer:</a:t>
            </a:r>
          </a:p>
          <a:p>
            <a:pPr marL="128587" indent="-128587">
              <a:buFontTx/>
              <a:defRPr sz="1800"/>
            </a:pPr>
            <a:r>
              <a:t>ISIS_CRISP.instr (Not an accurate model) 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602" y="2883259"/>
            <a:ext cx="3127550" cy="2409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960" y="5886607"/>
            <a:ext cx="6957731" cy="1190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Diffractometers</a:t>
            </a:r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ILL_D1A.instr</a:t>
            </a:r>
          </a:p>
          <a:p>
            <a:pPr/>
            <a:r>
              <a:t>PSI_DMC.instr</a:t>
            </a:r>
          </a:p>
          <a:p>
            <a:pPr/>
            <a:r>
              <a:t>templateDIFF.instr</a:t>
            </a:r>
          </a:p>
          <a:p>
            <a:pPr/>
            <a:r>
              <a:t>templateLaue.instr</a:t>
            </a:r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6704" y="1152289"/>
            <a:ext cx="4192032" cy="322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5772" y="4001696"/>
            <a:ext cx="4189736" cy="266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500" y="5358838"/>
            <a:ext cx="3501281" cy="2246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9508" y="4201157"/>
            <a:ext cx="3632416" cy="272431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Imaging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Tomography.instr</a:t>
            </a:r>
          </a:p>
          <a:p>
            <a:pPr/>
            <a:r>
              <a:t>- comes with simple</a:t>
            </a:r>
          </a:p>
          <a:p>
            <a:pPr/>
            <a:r>
              <a:t>filtered backprojection</a:t>
            </a:r>
          </a:p>
          <a:p>
            <a:pPr/>
            <a:r>
              <a:t>reconstruction (Matlab)</a:t>
            </a:r>
          </a:p>
        </p:txBody>
      </p:sp>
      <p:sp>
        <p:nvSpPr>
          <p:cNvPr id="282" name="Shape 282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8683" y="1555526"/>
            <a:ext cx="3530787" cy="2824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986" y="5125760"/>
            <a:ext cx="3133208" cy="2242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Histogrammer.instr</a:t>
            </a:r>
          </a:p>
        </p:txBody>
      </p:sp>
      <p:sp>
        <p:nvSpPr>
          <p:cNvPr id="287" name="Shape 2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Histogrammer.instr</a:t>
            </a:r>
          </a:p>
          <a:p>
            <a:pPr/>
            <a:r>
              <a:t>- takes any kind of supported ‘event input file’, e.g. from Vitess. String parameter used as Monitor_nD options, can make all types of histograms from the event file. </a:t>
            </a:r>
          </a:p>
          <a:p>
            <a:pPr/>
          </a:p>
          <a:p>
            <a:pPr/>
            <a:r>
              <a:t>(I.e. conversion tool for plotting of data)</a:t>
            </a:r>
          </a:p>
        </p:txBody>
      </p:sp>
      <p:sp>
        <p:nvSpPr>
          <p:cNvPr id="288" name="Shape 28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