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80" r:id="rId2"/>
    <p:sldId id="282" r:id="rId3"/>
    <p:sldId id="298" r:id="rId4"/>
    <p:sldId id="303" r:id="rId5"/>
    <p:sldId id="283" r:id="rId6"/>
    <p:sldId id="286" r:id="rId7"/>
    <p:sldId id="313" r:id="rId8"/>
    <p:sldId id="300" r:id="rId9"/>
    <p:sldId id="304" r:id="rId10"/>
    <p:sldId id="307" r:id="rId11"/>
    <p:sldId id="306" r:id="rId12"/>
    <p:sldId id="285" r:id="rId13"/>
    <p:sldId id="309" r:id="rId14"/>
    <p:sldId id="299" r:id="rId15"/>
    <p:sldId id="308" r:id="rId16"/>
    <p:sldId id="293" r:id="rId17"/>
    <p:sldId id="295" r:id="rId18"/>
    <p:sldId id="311" r:id="rId19"/>
    <p:sldId id="297" r:id="rId20"/>
    <p:sldId id="296" r:id="rId21"/>
  </p:sldIdLst>
  <p:sldSz cx="10080625" cy="7559675"/>
  <p:notesSz cx="7772400" cy="10058400"/>
  <p:defaultTextStyle>
    <a:defPPr>
      <a:defRPr lang="en-US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  <a:srgbClr val="54839C"/>
    <a:srgbClr val="329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088" y="-11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1FD0AF8A-4BB7-5341-AB65-5FEF7F7DE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3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8800" y="193675"/>
            <a:ext cx="2266950" cy="6753225"/>
          </a:xfrm>
        </p:spPr>
        <p:txBody>
          <a:bodyPr vert="eaVert"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950" y="193675"/>
            <a:ext cx="6648450" cy="6753225"/>
          </a:xfrm>
        </p:spPr>
        <p:txBody>
          <a:bodyPr vert="eaVert"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2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5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</a:t>
            </a:r>
            <a:r>
              <a:rPr lang="de-CH" dirty="0" err="1" smtClean="0"/>
              <a:t>text</a:t>
            </a:r>
            <a:r>
              <a:rPr lang="de-CH" dirty="0" smtClean="0"/>
              <a:t> </a:t>
            </a:r>
            <a:r>
              <a:rPr lang="de-CH" dirty="0" err="1" smtClean="0"/>
              <a:t>styles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109794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563" y="1371600"/>
            <a:ext cx="4402137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7100" y="1371600"/>
            <a:ext cx="4403725" cy="5575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5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76488" y="1619250"/>
            <a:ext cx="935037" cy="93662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9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23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47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8620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817" y="251445"/>
            <a:ext cx="90678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, um das Format des </a:t>
            </a:r>
            <a:r>
              <a:rPr lang="en-US" dirty="0" err="1"/>
              <a:t>Titeltextes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3" y="1371600"/>
            <a:ext cx="8958262" cy="557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Klicken </a:t>
            </a:r>
            <a:r>
              <a:rPr lang="en-US" dirty="0" err="1"/>
              <a:t>Sie</a:t>
            </a:r>
            <a:r>
              <a:rPr lang="en-US" dirty="0"/>
              <a:t>, um die </a:t>
            </a:r>
            <a:r>
              <a:rPr lang="en-US" dirty="0" err="1"/>
              <a:t>Formate</a:t>
            </a:r>
            <a:r>
              <a:rPr lang="en-US" dirty="0"/>
              <a:t> des </a:t>
            </a:r>
            <a:r>
              <a:rPr lang="en-US" dirty="0" err="1"/>
              <a:t>Gliederungstextes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4"/>
            <a:r>
              <a:rPr lang="en-US" dirty="0" err="1"/>
              <a:t>Sechste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4"/>
            <a:r>
              <a:rPr lang="en-US" dirty="0" err="1"/>
              <a:t>Siebente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4"/>
            <a:r>
              <a:rPr lang="en-US" dirty="0" err="1"/>
              <a:t>Achte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  <a:p>
            <a:pPr lvl="4"/>
            <a:r>
              <a:rPr lang="en-US" dirty="0" err="1"/>
              <a:t>Neunte</a:t>
            </a:r>
            <a:r>
              <a:rPr lang="en-US" dirty="0"/>
              <a:t> </a:t>
            </a:r>
            <a:r>
              <a:rPr lang="en-US" dirty="0" err="1"/>
              <a:t>Gliederungsebene</a:t>
            </a:r>
            <a:endParaRPr lang="en-US" dirty="0"/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588963" y="301625"/>
            <a:ext cx="9070975" cy="1262063"/>
          </a:xfrm>
          <a:custGeom>
            <a:avLst/>
            <a:gdLst>
              <a:gd name="G0" fmla="*/ 1 25199 2"/>
              <a:gd name="G1" fmla="+- 1753 0 0"/>
              <a:gd name="G2" fmla="+- 3506 0 0"/>
              <a:gd name="G3" fmla="+- 251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9" y="0"/>
                </a:lnTo>
                <a:lnTo>
                  <a:pt x="25199" y="3506"/>
                </a:lnTo>
                <a:lnTo>
                  <a:pt x="0" y="3506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88963" y="1770063"/>
            <a:ext cx="9070975" cy="4384675"/>
          </a:xfrm>
          <a:custGeom>
            <a:avLst/>
            <a:gdLst>
              <a:gd name="G0" fmla="*/ 1 25199 2"/>
              <a:gd name="G1" fmla="*/ 1 12179 2"/>
              <a:gd name="G2" fmla="+- 12179 0 0"/>
              <a:gd name="G3" fmla="+- 25199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5199" y="0"/>
                </a:lnTo>
                <a:lnTo>
                  <a:pt x="25199" y="12179"/>
                </a:lnTo>
                <a:lnTo>
                  <a:pt x="0" y="1217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36513"/>
            <a:ext cx="935038" cy="744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68263" y="7313613"/>
            <a:ext cx="7315200" cy="247650"/>
          </a:xfrm>
          <a:custGeom>
            <a:avLst/>
            <a:gdLst>
              <a:gd name="G0" fmla="+- 10160 0 0"/>
              <a:gd name="G1" fmla="+- 344 0 0"/>
              <a:gd name="G2" fmla="+- 688 0 0"/>
              <a:gd name="G3" fmla="+- 2032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20320" y="0"/>
                </a:lnTo>
                <a:lnTo>
                  <a:pt x="20320" y="688"/>
                </a:lnTo>
                <a:lnTo>
                  <a:pt x="0" y="688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err="1">
                <a:solidFill>
                  <a:srgbClr val="000000"/>
                </a:solidFill>
              </a:rPr>
              <a:t>Bariloche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McStas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School </a:t>
            </a:r>
            <a:r>
              <a:rPr lang="en-US" sz="1200" dirty="0">
                <a:solidFill>
                  <a:srgbClr val="000000"/>
                </a:solidFill>
              </a:rPr>
              <a:t>Feb 2016 – </a:t>
            </a:r>
            <a:r>
              <a:rPr lang="en-US" sz="1200" dirty="0" smtClean="0">
                <a:solidFill>
                  <a:srgbClr val="000000"/>
                </a:solidFill>
              </a:rPr>
              <a:t>C</a:t>
            </a:r>
            <a:r>
              <a:rPr lang="en-US" sz="1200" baseline="0" dirty="0" smtClean="0">
                <a:solidFill>
                  <a:srgbClr val="000000"/>
                </a:solidFill>
              </a:rPr>
              <a:t> </a:t>
            </a:r>
            <a:r>
              <a:rPr lang="en-US" sz="1200" baseline="0" dirty="0" err="1" smtClean="0">
                <a:solidFill>
                  <a:srgbClr val="000000"/>
                </a:solidFill>
              </a:rPr>
              <a:t>Klauser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>
                <a:solidFill>
                  <a:srgbClr val="000000"/>
                </a:solidFill>
              </a:rPr>
              <a:t>– </a:t>
            </a:r>
            <a:r>
              <a:rPr lang="en-US" sz="1200" dirty="0" smtClean="0">
                <a:solidFill>
                  <a:srgbClr val="000000"/>
                </a:solidFill>
              </a:rPr>
              <a:t>Guides – </a:t>
            </a:r>
            <a:fld id="{6FEECA11-5AE8-BC41-9135-4EB72F4490D5}" type="slidenum">
              <a:rPr lang="en-US" sz="1200" smtClean="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‹#›</a:t>
            </a:fld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027863"/>
            <a:ext cx="606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7027863"/>
            <a:ext cx="1314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575" y="7011988"/>
            <a:ext cx="549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85738" y="1127125"/>
            <a:ext cx="8869362" cy="1588"/>
          </a:xfrm>
          <a:prstGeom prst="line">
            <a:avLst/>
          </a:prstGeom>
          <a:noFill/>
          <a:ln w="54720" cap="flat">
            <a:solidFill>
              <a:srgbClr val="66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027863"/>
            <a:ext cx="31908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2pPr>
      <a:lvl3pPr marL="1143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3pPr>
      <a:lvl4pPr marL="1600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4pPr>
      <a:lvl5pPr marL="20574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5pPr>
      <a:lvl6pPr marL="25146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6pPr>
      <a:lvl7pPr marL="29718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7pPr>
      <a:lvl8pPr marL="34290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8pPr>
      <a:lvl9pPr marL="3886200" indent="-228600" algn="ctr" defTabSz="457200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Droid Sans Fallback" charset="0"/>
        </a:defRPr>
      </a:lvl9pPr>
    </p:titleStyle>
    <p:bodyStyle>
      <a:lvl1pPr marL="342900" indent="-342900" algn="l" defTabSz="457200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image" Target="../media/image20.emf"/><Relationship Id="rId13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emf"/><Relationship Id="rId8" Type="http://schemas.openxmlformats.org/officeDocument/2006/relationships/image" Target="../media/image16.emf"/><Relationship Id="rId9" Type="http://schemas.openxmlformats.org/officeDocument/2006/relationships/image" Target="../media/image17.emf"/><Relationship Id="rId10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88280" y="-180603"/>
            <a:ext cx="8569325" cy="16208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832" y="3275781"/>
            <a:ext cx="7056437" cy="1931988"/>
          </a:xfrm>
        </p:spPr>
        <p:txBody>
          <a:bodyPr>
            <a:noAutofit/>
          </a:bodyPr>
          <a:lstStyle/>
          <a:p>
            <a:r>
              <a:rPr lang="en-US" sz="4400" dirty="0" smtClean="0"/>
              <a:t>3	-	Guides</a:t>
            </a:r>
            <a:endParaRPr lang="en-US" sz="5200" dirty="0" smtClean="0"/>
          </a:p>
          <a:p>
            <a:pPr marL="503972" indent="-503972">
              <a:buFont typeface="Arial"/>
              <a:buChar char="•"/>
            </a:pPr>
            <a:r>
              <a:rPr lang="en-US" dirty="0" smtClean="0"/>
              <a:t>Straight guide</a:t>
            </a:r>
          </a:p>
          <a:p>
            <a:pPr marL="503972" indent="-503972">
              <a:buFont typeface="Arial"/>
              <a:buChar char="•"/>
            </a:pPr>
            <a:r>
              <a:rPr lang="en-US" dirty="0" smtClean="0"/>
              <a:t>Curved guide</a:t>
            </a:r>
          </a:p>
          <a:p>
            <a:pPr marL="503972" indent="-503972">
              <a:buFont typeface="Arial"/>
              <a:buChar char="•"/>
            </a:pPr>
            <a:r>
              <a:rPr lang="en-US" dirty="0" smtClean="0"/>
              <a:t>Ballistic guide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31114" y="7193550"/>
            <a:ext cx="203557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logo_MC_Stas_2016-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265" y="-108111"/>
            <a:ext cx="10224889" cy="321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05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1259557"/>
            <a:ext cx="8928992" cy="59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Open the </a:t>
            </a:r>
            <a:r>
              <a:rPr lang="en-US" sz="2400" dirty="0" smtClean="0">
                <a:solidFill>
                  <a:srgbClr val="000000"/>
                </a:solidFill>
              </a:rPr>
              <a:t>instrument file </a:t>
            </a:r>
            <a:r>
              <a:rPr lang="en-US" sz="2400" b="1" dirty="0" smtClean="0">
                <a:solidFill>
                  <a:srgbClr val="000000"/>
                </a:solidFill>
              </a:rPr>
              <a:t>Ex_3_1_curved.instr </a:t>
            </a:r>
            <a:r>
              <a:rPr lang="en-US" sz="2400" dirty="0">
                <a:solidFill>
                  <a:srgbClr val="000000"/>
                </a:solidFill>
              </a:rPr>
              <a:t>given to </a:t>
            </a:r>
            <a:r>
              <a:rPr lang="en-US" sz="2400" dirty="0" smtClean="0">
                <a:solidFill>
                  <a:srgbClr val="000000"/>
                </a:solidFill>
              </a:rPr>
              <a:t>you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Study the </a:t>
            </a:r>
            <a:r>
              <a:rPr lang="en-US" sz="2400" dirty="0" smtClean="0">
                <a:solidFill>
                  <a:srgbClr val="000000"/>
                </a:solidFill>
              </a:rPr>
              <a:t>instrument file</a:t>
            </a:r>
            <a:r>
              <a:rPr lang="en-US" sz="2400" dirty="0">
                <a:solidFill>
                  <a:srgbClr val="000000"/>
                </a:solidFill>
              </a:rPr>
              <a:t>, notice use of the PREVIOUS keyword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Notice input parameters of guide m-value, angular rotation </a:t>
            </a:r>
            <a:r>
              <a:rPr lang="en-US" sz="2400" dirty="0" smtClean="0">
                <a:solidFill>
                  <a:srgbClr val="000000"/>
                </a:solidFill>
              </a:rPr>
              <a:t>of guide segments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Question: What is the relevant rotation angle to achieve a </a:t>
            </a:r>
            <a:r>
              <a:rPr lang="en-US" sz="2400" dirty="0" smtClean="0">
                <a:solidFill>
                  <a:srgbClr val="000000"/>
                </a:solidFill>
              </a:rPr>
              <a:t>guide curvature </a:t>
            </a:r>
            <a:r>
              <a:rPr lang="en-US" sz="2400" dirty="0">
                <a:solidFill>
                  <a:srgbClr val="000000"/>
                </a:solidFill>
              </a:rPr>
              <a:t>of 1 km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Try performing a TRACE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Try varying the guide curvature, notice effect on divergence </a:t>
            </a:r>
            <a:r>
              <a:rPr lang="en-US" sz="2400" dirty="0" smtClean="0">
                <a:solidFill>
                  <a:srgbClr val="000000"/>
                </a:solidFill>
              </a:rPr>
              <a:t>and beam profile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Other curved guides: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Use </a:t>
            </a:r>
            <a:r>
              <a:rPr lang="en-US" sz="2400" dirty="0" err="1">
                <a:solidFill>
                  <a:srgbClr val="000000"/>
                </a:solidFill>
              </a:rPr>
              <a:t>McDoc</a:t>
            </a:r>
            <a:r>
              <a:rPr lang="en-US" sz="2400" dirty="0">
                <a:solidFill>
                  <a:srgbClr val="000000"/>
                </a:solidFill>
              </a:rPr>
              <a:t> -&gt; Component Library Index to look </a:t>
            </a:r>
            <a:r>
              <a:rPr lang="en-US" sz="2400" dirty="0" smtClean="0">
                <a:solidFill>
                  <a:srgbClr val="000000"/>
                </a:solidFill>
              </a:rPr>
              <a:t>at </a:t>
            </a:r>
            <a:r>
              <a:rPr lang="en-US" sz="2400" dirty="0" err="1" smtClean="0">
                <a:solidFill>
                  <a:srgbClr val="000000"/>
                </a:solidFill>
              </a:rPr>
              <a:t>Guide_curved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plus Bender from the </a:t>
            </a:r>
            <a:r>
              <a:rPr lang="en-US" sz="2400" dirty="0" err="1">
                <a:solidFill>
                  <a:srgbClr val="000000"/>
                </a:solidFill>
              </a:rPr>
              <a:t>McStas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lib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680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016" y="395461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4" y="2051645"/>
            <a:ext cx="8640790" cy="27856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935856" y="3347789"/>
            <a:ext cx="1224136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159992" y="3707829"/>
            <a:ext cx="158417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816176" y="3707829"/>
            <a:ext cx="3168352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984528" y="3275781"/>
            <a:ext cx="1368152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304008" y="5652045"/>
            <a:ext cx="2789420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Goal: high flux on sample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9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096" y="323453"/>
            <a:ext cx="3377247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ELLIPTIC GUIDE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95896" y="2843733"/>
            <a:ext cx="6480720" cy="136815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23888" y="3203773"/>
            <a:ext cx="43204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16576" y="3203773"/>
            <a:ext cx="43204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18" name="Straight Connector 17"/>
          <p:cNvCxnSpPr>
            <a:stCxn id="14" idx="3"/>
          </p:cNvCxnSpPr>
          <p:nvPr/>
        </p:nvCxnSpPr>
        <p:spPr bwMode="auto">
          <a:xfrm>
            <a:off x="1655936" y="3527809"/>
            <a:ext cx="1224136" cy="5400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6" idx="1"/>
          </p:cNvCxnSpPr>
          <p:nvPr/>
        </p:nvCxnSpPr>
        <p:spPr bwMode="auto">
          <a:xfrm flipV="1">
            <a:off x="2880072" y="3527809"/>
            <a:ext cx="4536504" cy="5400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760392" y="3491805"/>
            <a:ext cx="1728192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4" idx="3"/>
          </p:cNvCxnSpPr>
          <p:nvPr/>
        </p:nvCxnSpPr>
        <p:spPr bwMode="auto">
          <a:xfrm flipH="1" flipV="1">
            <a:off x="1655936" y="3527809"/>
            <a:ext cx="4104456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727944" y="5003973"/>
            <a:ext cx="6560736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Few reflections  - for transport loss in reflection </a:t>
            </a:r>
            <a:r>
              <a:rPr lang="en-US" dirty="0" err="1" smtClean="0">
                <a:solidFill>
                  <a:srgbClr val="000000"/>
                </a:solidFill>
              </a:rPr>
              <a:t>cf</a:t>
            </a:r>
            <a:r>
              <a:rPr lang="en-US" dirty="0" smtClean="0">
                <a:solidFill>
                  <a:srgbClr val="000000"/>
                </a:solidFill>
              </a:rPr>
              <a:t> next session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Focus on samples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35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McStas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 smtClean="0"/>
              <a:t>Elliptic_guide_gravity.comp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Guide_anyshape.comp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Guide_channeled.comp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Guide_curved.comp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Guide_four_side_10_shells.comp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Guide_four_side_2_shells.comp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Guide_four_side.comp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Guide_gravity.comp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Guide_honeycomb.comp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Guide_tapering.comp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Guide_wavy.comp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Pol_guide_vmirror.comp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rot="21000903">
            <a:off x="2816108" y="5692454"/>
            <a:ext cx="6336705" cy="646331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Curious? Lost?  Need help?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Try $ </a:t>
            </a:r>
            <a:r>
              <a:rPr lang="en-US" dirty="0" err="1">
                <a:solidFill>
                  <a:srgbClr val="000000"/>
                </a:solidFill>
              </a:rPr>
              <a:t>mcdoc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smtClean="0">
                <a:solidFill>
                  <a:srgbClr val="000000"/>
                </a:solidFill>
              </a:rPr>
              <a:t>visit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248" y="1691605"/>
            <a:ext cx="3719949" cy="2671655"/>
          </a:xfrm>
          <a:prstGeom prst="rect">
            <a:avLst/>
          </a:prstGeom>
          <a:solidFill>
            <a:srgbClr val="6666FF">
              <a:alpha val="20000"/>
            </a:srgbClr>
          </a:solidFill>
          <a:ln w="25400"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Have fun with elliptic guides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Add gravity to your simulation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Think of fantastic shapes and import their .OFF description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3063" y="2981540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0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8" y="395461"/>
            <a:ext cx="4016244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…stir and combine…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16" y="1691605"/>
            <a:ext cx="4624263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9129">
            <a:off x="68648" y="2350629"/>
            <a:ext cx="4680272" cy="2738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2439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6016" y="395461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7784" y="1547589"/>
            <a:ext cx="8640790" cy="3289721"/>
            <a:chOff x="287784" y="1547589"/>
            <a:chExt cx="8640790" cy="3289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784" y="2051645"/>
              <a:ext cx="8640790" cy="278566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1367904" y="2555701"/>
              <a:ext cx="1872208" cy="201622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976416" y="2555701"/>
              <a:ext cx="1872208" cy="201622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2120" y="1547589"/>
              <a:ext cx="3075782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Ex_3_2_ballistic.instr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2000" y="3203773"/>
              <a:ext cx="216024" cy="3531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2240" y="3203773"/>
              <a:ext cx="216024" cy="3531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8504" y="3131765"/>
              <a:ext cx="360040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739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7549"/>
            <a:ext cx="9145016" cy="6279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Open the </a:t>
            </a:r>
            <a:r>
              <a:rPr lang="en-US" sz="2400" b="1" dirty="0" err="1">
                <a:solidFill>
                  <a:srgbClr val="000000"/>
                </a:solidFill>
              </a:rPr>
              <a:t>instrumentfile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</a:rPr>
              <a:t>Ex_3_2_ballistic.instr </a:t>
            </a:r>
            <a:r>
              <a:rPr lang="en-US" sz="2400" b="1" dirty="0">
                <a:solidFill>
                  <a:srgbClr val="000000"/>
                </a:solidFill>
              </a:rPr>
              <a:t>given to </a:t>
            </a:r>
            <a:r>
              <a:rPr lang="en-US" sz="2400" b="1" dirty="0" smtClean="0">
                <a:solidFill>
                  <a:srgbClr val="000000"/>
                </a:solidFill>
              </a:rPr>
              <a:t>you</a:t>
            </a:r>
          </a:p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Study the </a:t>
            </a:r>
            <a:r>
              <a:rPr lang="en-US" sz="2400" dirty="0" err="1">
                <a:solidFill>
                  <a:srgbClr val="000000"/>
                </a:solidFill>
              </a:rPr>
              <a:t>instrumentfile</a:t>
            </a:r>
            <a:r>
              <a:rPr lang="en-US" sz="2400" dirty="0">
                <a:solidFill>
                  <a:srgbClr val="000000"/>
                </a:solidFill>
              </a:rPr>
              <a:t>, notice use of the DECLARE </a:t>
            </a:r>
            <a:r>
              <a:rPr lang="en-US" sz="2400" dirty="0" smtClean="0">
                <a:solidFill>
                  <a:srgbClr val="000000"/>
                </a:solidFill>
              </a:rPr>
              <a:t>and INITIALIZE </a:t>
            </a:r>
            <a:r>
              <a:rPr lang="en-US" sz="2400" dirty="0">
                <a:solidFill>
                  <a:srgbClr val="000000"/>
                </a:solidFill>
              </a:rPr>
              <a:t>sections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Notice the use of </a:t>
            </a:r>
            <a:r>
              <a:rPr lang="en-US" sz="2400" dirty="0" err="1">
                <a:solidFill>
                  <a:srgbClr val="000000"/>
                </a:solidFill>
              </a:rPr>
              <a:t>Source_gen</a:t>
            </a:r>
            <a:r>
              <a:rPr lang="en-US" sz="2400" dirty="0">
                <a:solidFill>
                  <a:srgbClr val="000000"/>
                </a:solidFill>
              </a:rPr>
              <a:t> to describe the PSI cold source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Notice the input parameter </a:t>
            </a:r>
            <a:r>
              <a:rPr lang="en-US" sz="2400" dirty="0" err="1">
                <a:solidFill>
                  <a:srgbClr val="000000"/>
                </a:solidFill>
              </a:rPr>
              <a:t>sa_pos</a:t>
            </a:r>
            <a:r>
              <a:rPr lang="en-US" sz="2400" dirty="0">
                <a:solidFill>
                  <a:srgbClr val="000000"/>
                </a:solidFill>
              </a:rPr>
              <a:t>, to vary the guide </a:t>
            </a:r>
            <a:r>
              <a:rPr lang="en-US" sz="2400" dirty="0" smtClean="0">
                <a:solidFill>
                  <a:srgbClr val="000000"/>
                </a:solidFill>
              </a:rPr>
              <a:t>– sample position </a:t>
            </a:r>
            <a:r>
              <a:rPr lang="en-US" sz="2400" dirty="0">
                <a:solidFill>
                  <a:srgbClr val="000000"/>
                </a:solidFill>
              </a:rPr>
              <a:t>distance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Notice guide2. What exit(entry) dimensions do guide1 &amp; 3 need?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Insert guide1 </a:t>
            </a:r>
            <a:r>
              <a:rPr lang="en-US" sz="2400" dirty="0" smtClean="0">
                <a:solidFill>
                  <a:srgbClr val="000000"/>
                </a:solidFill>
              </a:rPr>
              <a:t>with an entry opening of w1=0.03m, h1=0.1m, length 3 m at 0.5m from a1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solidFill>
                  <a:srgbClr val="000000"/>
                </a:solidFill>
              </a:rPr>
              <a:t>Insert guide3 </a:t>
            </a:r>
            <a:r>
              <a:rPr lang="en-US" sz="2400" dirty="0" smtClean="0">
                <a:solidFill>
                  <a:srgbClr val="000000"/>
                </a:solidFill>
              </a:rPr>
              <a:t>with an exit opening of w2=0.03, </a:t>
            </a:r>
            <a:r>
              <a:rPr lang="en-US" sz="2400" dirty="0">
                <a:solidFill>
                  <a:srgbClr val="000000"/>
                </a:solidFill>
              </a:rPr>
              <a:t>length 3 m at </a:t>
            </a:r>
            <a:r>
              <a:rPr lang="en-US" sz="2400" dirty="0" smtClean="0">
                <a:solidFill>
                  <a:srgbClr val="000000"/>
                </a:solidFill>
              </a:rPr>
              <a:t>33.5m </a:t>
            </a:r>
            <a:r>
              <a:rPr lang="en-US" sz="2400" dirty="0">
                <a:solidFill>
                  <a:srgbClr val="000000"/>
                </a:solidFill>
              </a:rPr>
              <a:t>from </a:t>
            </a:r>
            <a:r>
              <a:rPr lang="en-US" sz="2400" dirty="0" smtClean="0">
                <a:solidFill>
                  <a:srgbClr val="000000"/>
                </a:solidFill>
              </a:rPr>
              <a:t>a1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For both guides, use the coating parameters from guide2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032" y="251445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09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7549"/>
            <a:ext cx="9145016" cy="3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Compile </a:t>
            </a:r>
            <a:r>
              <a:rPr lang="en-US" sz="2400" dirty="0">
                <a:solidFill>
                  <a:srgbClr val="000000"/>
                </a:solidFill>
              </a:rPr>
              <a:t>and TRACE to have an </a:t>
            </a:r>
            <a:r>
              <a:rPr lang="en-US" sz="2400" b="1" dirty="0">
                <a:solidFill>
                  <a:srgbClr val="000000"/>
                </a:solidFill>
              </a:rPr>
              <a:t>overview of the instrument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Run a simulation </a:t>
            </a:r>
            <a:r>
              <a:rPr lang="en-US" sz="2400" dirty="0">
                <a:solidFill>
                  <a:srgbClr val="000000"/>
                </a:solidFill>
              </a:rPr>
              <a:t>and notice the wavelength </a:t>
            </a:r>
            <a:r>
              <a:rPr lang="en-US" sz="2400" dirty="0" smtClean="0">
                <a:solidFill>
                  <a:srgbClr val="000000"/>
                </a:solidFill>
              </a:rPr>
              <a:t>distribution </a:t>
            </a:r>
            <a:r>
              <a:rPr lang="en-US" sz="2400" dirty="0">
                <a:solidFill>
                  <a:srgbClr val="000000"/>
                </a:solidFill>
              </a:rPr>
              <a:t>before </a:t>
            </a:r>
            <a:r>
              <a:rPr lang="en-US" sz="2400" dirty="0" smtClean="0">
                <a:solidFill>
                  <a:srgbClr val="000000"/>
                </a:solidFill>
              </a:rPr>
              <a:t>and after </a:t>
            </a:r>
            <a:r>
              <a:rPr lang="en-US" sz="2400" dirty="0">
                <a:solidFill>
                  <a:srgbClr val="000000"/>
                </a:solidFill>
              </a:rPr>
              <a:t>guide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Task: </a:t>
            </a:r>
            <a:r>
              <a:rPr lang="en-US" sz="2400" dirty="0">
                <a:solidFill>
                  <a:srgbClr val="000000"/>
                </a:solidFill>
              </a:rPr>
              <a:t>Scan </a:t>
            </a:r>
            <a:r>
              <a:rPr lang="en-US" sz="2400" dirty="0" err="1">
                <a:solidFill>
                  <a:srgbClr val="000000"/>
                </a:solidFill>
              </a:rPr>
              <a:t>sa_pos</a:t>
            </a:r>
            <a:r>
              <a:rPr lang="en-US" sz="2400" dirty="0">
                <a:solidFill>
                  <a:srgbClr val="000000"/>
                </a:solidFill>
              </a:rPr>
              <a:t> between 0 and 1 m in 11 steps. Notice </a:t>
            </a:r>
            <a:r>
              <a:rPr lang="en-US" sz="2400" dirty="0" smtClean="0">
                <a:solidFill>
                  <a:srgbClr val="000000"/>
                </a:solidFill>
              </a:rPr>
              <a:t>the effect </a:t>
            </a:r>
            <a:r>
              <a:rPr lang="en-US" sz="2400" dirty="0">
                <a:solidFill>
                  <a:srgbClr val="000000"/>
                </a:solidFill>
              </a:rPr>
              <a:t>on beam profiles and divergence.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32" y="251445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37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7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856" y="251445"/>
            <a:ext cx="7056438" cy="1931917"/>
          </a:xfrm>
        </p:spPr>
        <p:txBody>
          <a:bodyPr/>
          <a:lstStyle/>
          <a:p>
            <a:r>
              <a:rPr lang="en-US" dirty="0" smtClean="0"/>
              <a:t>GUIDES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0496" y="2348399"/>
            <a:ext cx="5164322" cy="1297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600" y="2339677"/>
            <a:ext cx="231792" cy="138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>
            <a:off x="7848624" y="3646397"/>
            <a:ext cx="584115" cy="47010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509" y="4366833"/>
            <a:ext cx="934939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8334" y="4366834"/>
            <a:ext cx="819523" cy="62022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Guide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6" y="4931965"/>
            <a:ext cx="2201861" cy="1471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16829" y="3459304"/>
            <a:ext cx="2274675" cy="4067869"/>
          </a:xfrm>
          <a:prstGeom prst="rect">
            <a:avLst/>
          </a:prstGeom>
        </p:spPr>
      </p:pic>
      <p:sp>
        <p:nvSpPr>
          <p:cNvPr id="13" name="Explosion 1 12"/>
          <p:cNvSpPr/>
          <p:nvPr/>
        </p:nvSpPr>
        <p:spPr>
          <a:xfrm>
            <a:off x="-16446" y="2195661"/>
            <a:ext cx="1974053" cy="1827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4128" y="1475581"/>
            <a:ext cx="2672526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Neutron Transport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029" y="6717666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66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0312" y="5652045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64048" y="1835621"/>
            <a:ext cx="3600000" cy="360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04048" y="2375621"/>
            <a:ext cx="2520000" cy="252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9700069">
            <a:off x="2471977" y="2197119"/>
            <a:ext cx="1920372" cy="39366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384128" y="2195661"/>
            <a:ext cx="2592288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 rot="19277683">
            <a:off x="3455684" y="3107849"/>
            <a:ext cx="4392488" cy="2232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384128" y="2195661"/>
            <a:ext cx="1080120" cy="17281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464248" y="2555701"/>
            <a:ext cx="1440160" cy="13681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456136" y="3059757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320" y="3347789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0392" y="2699717"/>
            <a:ext cx="432048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00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ube 3"/>
          <p:cNvSpPr/>
          <p:nvPr/>
        </p:nvSpPr>
        <p:spPr bwMode="auto">
          <a:xfrm>
            <a:off x="2592040" y="2051645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59792" y="2490559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544" y="1979637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728" y="2562567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075361">
            <a:off x="6895476" y="2644478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16" y="3138631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075361">
            <a:off x="2024593" y="1752816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rapezoid 11"/>
          <p:cNvSpPr/>
          <p:nvPr/>
        </p:nvSpPr>
        <p:spPr bwMode="auto">
          <a:xfrm rot="5400000">
            <a:off x="3564148" y="2951745"/>
            <a:ext cx="1944216" cy="4896544"/>
          </a:xfrm>
          <a:prstGeom prst="trapezoid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7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1_fig15.pdf"/>
          <p:cNvPicPr>
            <a:picLocks noGrp="1"/>
          </p:cNvPicPr>
          <p:nvPr>
            <p:ph idx="1"/>
          </p:nvPr>
        </p:nvPicPr>
        <p:blipFill rotWithShape="1">
          <a:blip r:embed="rId2">
            <a:extLst/>
          </a:blip>
          <a:srcRect l="1" t="8302" r="401" b="3011"/>
          <a:stretch/>
        </p:blipFill>
        <p:spPr>
          <a:xfrm>
            <a:off x="503808" y="1403573"/>
            <a:ext cx="8209068" cy="5394392"/>
          </a:xfrm>
          <a:prstGeom prst="rect">
            <a:avLst/>
          </a:prstGeom>
          <a:ln>
            <a:round/>
          </a:ln>
        </p:spPr>
      </p:pic>
      <p:sp>
        <p:nvSpPr>
          <p:cNvPr id="5" name="Cube 4"/>
          <p:cNvSpPr/>
          <p:nvPr/>
        </p:nvSpPr>
        <p:spPr bwMode="auto">
          <a:xfrm>
            <a:off x="2159992" y="107429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539477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488" y="107429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936" y="611485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075361">
            <a:off x="6463427" y="628252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75361">
            <a:off x="1566882" y="-19819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224" y="1187549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062" y="128565"/>
            <a:ext cx="8801801" cy="635004"/>
          </a:xfrm>
        </p:spPr>
        <p:txBody>
          <a:bodyPr>
            <a:normAutofit/>
          </a:bodyPr>
          <a:lstStyle/>
          <a:p>
            <a:r>
              <a:rPr lang="en-US" dirty="0" err="1" smtClean="0"/>
              <a:t>Supermirror</a:t>
            </a:r>
            <a:r>
              <a:rPr lang="en-US" dirty="0" smtClean="0"/>
              <a:t> Coating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3273" y="1475581"/>
            <a:ext cx="2381515" cy="2381265"/>
            <a:chOff x="5724128" y="2132856"/>
            <a:chExt cx="3167549" cy="2749015"/>
          </a:xfrm>
        </p:grpSpPr>
        <p:pic>
          <p:nvPicPr>
            <p:cNvPr id="10" name="Picture 9" descr="supermirr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28" y="2132856"/>
              <a:ext cx="3167549" cy="274901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524328" y="3501008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52319" y="3573016"/>
              <a:ext cx="416366" cy="40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d</a:t>
              </a:r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3851845"/>
            <a:ext cx="17516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4189050"/>
            <a:ext cx="1224136" cy="5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4" y="1619597"/>
            <a:ext cx="4104456" cy="72008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032200" y="2339677"/>
            <a:ext cx="5103171" cy="3923853"/>
            <a:chOff x="4032200" y="2339677"/>
            <a:chExt cx="5103171" cy="3923853"/>
          </a:xfrm>
        </p:grpSpPr>
        <p:pic>
          <p:nvPicPr>
            <p:cNvPr id="20" name="Picture 19" descr="High Precision Neutron Polarization With Supermirror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208" y="2339677"/>
              <a:ext cx="5031163" cy="39238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20232" y="2915741"/>
              <a:ext cx="351378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00" y="2882081"/>
              <a:ext cx="508000" cy="3937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043" y="2700376"/>
              <a:ext cx="596900" cy="2159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168" y="3857695"/>
              <a:ext cx="1282700" cy="9779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5256336" y="363582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832400" y="327578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408464" y="363582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28544" y="327578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08264" y="5796061"/>
              <a:ext cx="36724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76216" y="3347789"/>
              <a:ext cx="360040" cy="18722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536" y="5724053"/>
              <a:ext cx="393700" cy="215900"/>
            </a:xfrm>
            <a:prstGeom prst="rect">
              <a:avLst/>
            </a:prstGeom>
          </p:spPr>
        </p:pic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5219997"/>
            <a:ext cx="2463800" cy="10287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20" y="5796061"/>
            <a:ext cx="330200" cy="41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2" y="5724053"/>
            <a:ext cx="508000" cy="419100"/>
          </a:xfrm>
          <a:prstGeom prst="rect">
            <a:avLst/>
          </a:prstGeom>
        </p:spPr>
      </p:pic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576" y="5652045"/>
            <a:ext cx="50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1_fig15.pdf"/>
          <p:cNvPicPr>
            <a:picLocks noGrp="1"/>
          </p:cNvPicPr>
          <p:nvPr>
            <p:ph idx="1"/>
          </p:nvPr>
        </p:nvPicPr>
        <p:blipFill rotWithShape="1">
          <a:blip r:embed="rId2">
            <a:extLst/>
          </a:blip>
          <a:srcRect l="1" t="8302" r="401" b="3011"/>
          <a:stretch/>
        </p:blipFill>
        <p:spPr>
          <a:xfrm>
            <a:off x="503808" y="1403573"/>
            <a:ext cx="8209068" cy="5394392"/>
          </a:xfrm>
          <a:prstGeom prst="rect">
            <a:avLst/>
          </a:prstGeom>
          <a:ln>
            <a:round/>
          </a:ln>
        </p:spPr>
      </p:pic>
      <p:sp>
        <p:nvSpPr>
          <p:cNvPr id="5" name="Cube 4"/>
          <p:cNvSpPr/>
          <p:nvPr/>
        </p:nvSpPr>
        <p:spPr bwMode="auto">
          <a:xfrm>
            <a:off x="2159992" y="107429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539477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488" y="107429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936" y="611485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075361">
            <a:off x="6463427" y="628252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75361">
            <a:off x="1566882" y="-19819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224" y="1187549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59792" y="2411685"/>
            <a:ext cx="115212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7784" y="4787949"/>
            <a:ext cx="1152128" cy="2088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9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5856" y="251445"/>
            <a:ext cx="7056438" cy="1931917"/>
          </a:xfrm>
        </p:spPr>
        <p:txBody>
          <a:bodyPr/>
          <a:lstStyle/>
          <a:p>
            <a:r>
              <a:rPr lang="en-US" dirty="0" smtClean="0"/>
              <a:t>GUIDE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0496" y="2348399"/>
            <a:ext cx="5164322" cy="1297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600" y="2339677"/>
            <a:ext cx="231792" cy="138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>
            <a:off x="7848624" y="3646397"/>
            <a:ext cx="584115" cy="47010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509" y="4366833"/>
            <a:ext cx="934939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8334" y="4366834"/>
            <a:ext cx="819523" cy="62022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Guide</a:t>
            </a:r>
          </a:p>
          <a:p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>
            <a:off x="-16446" y="2195661"/>
            <a:ext cx="1974053" cy="1827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9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200" y="1547589"/>
            <a:ext cx="4519186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Getting out of direct line of sight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07864" y="5652045"/>
            <a:ext cx="3744416" cy="1080120"/>
          </a:xfrm>
          <a:prstGeom prst="rect">
            <a:avLst/>
          </a:prstGeom>
          <a:solidFill>
            <a:srgbClr val="54839C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1 reflection per neutron mandatory to come out the other side of the guide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824" y="2123653"/>
            <a:ext cx="7560840" cy="3456384"/>
            <a:chOff x="647824" y="2123653"/>
            <a:chExt cx="7560840" cy="34563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952" y="2123653"/>
              <a:ext cx="6045200" cy="31242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647824" y="3563813"/>
              <a:ext cx="14401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" name="Rectangle 2"/>
            <p:cNvSpPr/>
            <p:nvPr/>
          </p:nvSpPr>
          <p:spPr bwMode="auto">
            <a:xfrm>
              <a:off x="3672160" y="4211885"/>
              <a:ext cx="50405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727944" y="4715941"/>
              <a:ext cx="6480720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552480" y="4355901"/>
              <a:ext cx="936104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1537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824" y="1331565"/>
            <a:ext cx="5832648" cy="3456383"/>
            <a:chOff x="647824" y="1331565"/>
            <a:chExt cx="7560840" cy="35862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6600" y="1331565"/>
              <a:ext cx="6045200" cy="31242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647824" y="2685578"/>
              <a:ext cx="14401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1655936" y="3621682"/>
              <a:ext cx="655272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80472" y="3765698"/>
              <a:ext cx="936104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768504" y="1403573"/>
            <a:ext cx="1929134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… in </a:t>
            </a:r>
            <a:r>
              <a:rPr lang="en-US" sz="2400" dirty="0" err="1" smtClean="0">
                <a:solidFill>
                  <a:schemeClr val="tx1"/>
                </a:solidFill>
              </a:rPr>
              <a:t>McStas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 rot="267403">
            <a:off x="1889803" y="4399903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1092022">
            <a:off x="634442" y="4437968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990473">
            <a:off x="4281700" y="5232367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935105">
            <a:off x="3142628" y="4645422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416" y="2411685"/>
            <a:ext cx="3240361" cy="267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Use straight guides &amp; rotation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Bender.comp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curvedGuide.comp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bender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432" y="5292005"/>
            <a:ext cx="2641094" cy="792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1405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riloche-Feb-2016-Templat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Droid Sans Fallback"/>
      </a:majorFont>
      <a:minorFont>
        <a:latin typeface="Arial"/>
        <a:ea typeface="ＭＳ Ｐゴシック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roid Sans Fallback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roid Sans Fallback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Bariloche-Feb-2016-Template.pot</Template>
  <TotalTime>36664</TotalTime>
  <Words>412</Words>
  <Application>Microsoft Macintosh PowerPoint</Application>
  <PresentationFormat>Custom</PresentationFormat>
  <Paragraphs>114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Bariloche-Feb-2016-Template</vt:lpstr>
      <vt:lpstr>PowerPoint Presentation</vt:lpstr>
      <vt:lpstr>PowerPoint Presentation</vt:lpstr>
      <vt:lpstr>STRAIGHT GUIDE</vt:lpstr>
      <vt:lpstr>PowerPoint Presentation</vt:lpstr>
      <vt:lpstr>Supermirror Coating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McStas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Christine</cp:lastModifiedBy>
  <cp:revision>127</cp:revision>
  <cp:lastPrinted>1601-01-01T00:00:00Z</cp:lastPrinted>
  <dcterms:created xsi:type="dcterms:W3CDTF">1601-01-01T00:00:00Z</dcterms:created>
  <dcterms:modified xsi:type="dcterms:W3CDTF">2016-02-15T10:18:02Z</dcterms:modified>
</cp:coreProperties>
</file>