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 b="def" i="def"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 b="def" i="def"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4" name="Shape 13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800"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image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915070" y="47396"/>
            <a:ext cx="1207684" cy="96043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8" name="image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436508" y="9071797"/>
            <a:ext cx="782509" cy="6839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image3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19017" y="9070402"/>
            <a:ext cx="1696054" cy="6881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image4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728347" y="9050422"/>
            <a:ext cx="708162" cy="708161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/>
          <p:nvPr/>
        </p:nvSpPr>
        <p:spPr>
          <a:xfrm>
            <a:off x="243431" y="1455818"/>
            <a:ext cx="11448598" cy="1"/>
          </a:xfrm>
          <a:prstGeom prst="line">
            <a:avLst/>
          </a:prstGeom>
          <a:ln w="63500">
            <a:solidFill>
              <a:srgbClr val="6666FF"/>
            </a:solidFill>
            <a:tailEnd type="triangle"/>
          </a:ln>
        </p:spPr>
        <p:txBody>
          <a:bodyPr lIns="59013" tIns="59013" rIns="59013" bIns="59013"/>
          <a:lstStyle/>
          <a:p>
            <a:pPr algn="l" defTabSz="1180267">
              <a:defRPr sz="2200">
                <a:latin typeface="Arial"/>
                <a:ea typeface="Arial"/>
                <a:cs typeface="Arial"/>
                <a:sym typeface="Arial"/>
              </a:defRPr>
            </a:pPr>
          </a:p>
        </p:txBody>
      </p:sp>
      <p:pic>
        <p:nvPicPr>
          <p:cNvPr id="122" name="image5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264605" y="9070402"/>
            <a:ext cx="412630" cy="607792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Shape 123"/>
          <p:cNvSpPr/>
          <p:nvPr>
            <p:ph type="title"/>
          </p:nvPr>
        </p:nvSpPr>
        <p:spPr>
          <a:xfrm>
            <a:off x="142133" y="249528"/>
            <a:ext cx="8453209" cy="1027856"/>
          </a:xfrm>
          <a:prstGeom prst="rect">
            <a:avLst/>
          </a:prstGeom>
        </p:spPr>
        <p:txBody>
          <a:bodyPr lIns="0" tIns="0" rIns="0" bIns="0"/>
          <a:lstStyle>
            <a:lvl1pPr algn="l" defTabSz="1180267">
              <a:lnSpc>
                <a:spcPct val="90000"/>
              </a:lnSpc>
              <a:defRPr sz="5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xfrm>
            <a:off x="238785" y="1770401"/>
            <a:ext cx="11566623" cy="7200098"/>
          </a:xfrm>
          <a:prstGeom prst="rect">
            <a:avLst/>
          </a:prstGeom>
        </p:spPr>
        <p:txBody>
          <a:bodyPr lIns="0" tIns="0" rIns="0" bIns="0"/>
          <a:lstStyle>
            <a:lvl1pPr marL="285750" indent="-285750" defTabSz="1180267">
              <a:lnSpc>
                <a:spcPct val="90000"/>
              </a:lnSpc>
              <a:spcBef>
                <a:spcPts val="1200"/>
              </a:spcBef>
              <a:buSzPct val="45000"/>
              <a:buFont typeface="Helvetica"/>
              <a:buChar char="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783771" indent="-326571" defTabSz="1180267">
              <a:lnSpc>
                <a:spcPct val="90000"/>
              </a:lnSpc>
              <a:spcBef>
                <a:spcPts val="1200"/>
              </a:spcBef>
              <a:buFont typeface="Helvetica"/>
              <a:buChar char="-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295400" indent="-381000" defTabSz="1180267">
              <a:lnSpc>
                <a:spcPct val="90000"/>
              </a:lnSpc>
              <a:spcBef>
                <a:spcPts val="1200"/>
              </a:spcBef>
              <a:buSzPct val="45000"/>
              <a:buFont typeface="Helvetica"/>
              <a:buChar char="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1828800" indent="-457200" defTabSz="1180267">
              <a:lnSpc>
                <a:spcPct val="90000"/>
              </a:lnSpc>
              <a:spcBef>
                <a:spcPts val="1200"/>
              </a:spcBef>
              <a:buFont typeface="Helvetica"/>
              <a:buChar char="-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2286000" indent="-457200" defTabSz="1180267">
              <a:lnSpc>
                <a:spcPct val="90000"/>
              </a:lnSpc>
              <a:spcBef>
                <a:spcPts val="1200"/>
              </a:spcBef>
              <a:buSzPct val="45000"/>
              <a:buFont typeface="Helvetica"/>
              <a:buChar char="l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5" name="Shape 125"/>
          <p:cNvSpPr/>
          <p:nvPr>
            <p:ph type="sldNum" sz="quarter" idx="2"/>
          </p:nvPr>
        </p:nvSpPr>
        <p:spPr>
          <a:xfrm>
            <a:off x="91019" y="9308211"/>
            <a:ext cx="439647" cy="437228"/>
          </a:xfrm>
          <a:prstGeom prst="rect">
            <a:avLst/>
          </a:prstGeom>
        </p:spPr>
        <p:txBody>
          <a:bodyPr lIns="58084" tIns="58084" rIns="58084" bIns="58084"/>
          <a:lstStyle>
            <a:lvl1pPr algn="l" defTabSz="1180267">
              <a:defRPr sz="2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26" name="Shape 126"/>
          <p:cNvSpPr/>
          <p:nvPr/>
        </p:nvSpPr>
        <p:spPr>
          <a:xfrm>
            <a:off x="491602" y="9358000"/>
            <a:ext cx="5266352" cy="3154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9013" tIns="59013" rIns="59013" bIns="59013">
            <a:spAutoFit/>
          </a:bodyPr>
          <a:lstStyle>
            <a:lvl1pPr algn="l" defTabSz="1180267">
              <a:defRPr sz="1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Bariloche McStas school Feb 2016 – P Willendrup – McStas intro</a:t>
            </a:r>
          </a:p>
        </p:txBody>
      </p:sp>
      <p:pic>
        <p:nvPicPr>
          <p:cNvPr id="127" name="logo_MC_Stas_2016-03.png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8623212" y="249528"/>
            <a:ext cx="3263988" cy="10278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24518" y="889000"/>
            <a:ext cx="5334001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tif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Forming groups</a:t>
            </a:r>
          </a:p>
        </p:txBody>
      </p:sp>
      <p:sp>
        <p:nvSpPr>
          <p:cNvPr id="137" name="Shape 13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83028" indent="-283028">
              <a:defRPr b="1" sz="2600"/>
            </a:pPr>
            <a:r>
              <a:t>Suggestion for Monday-Wednesday exercises (1-11):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Often sitting with a colleague is helpful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Form teams of two people for the exercises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Try to gather complementary knowledge by teaming up with someone from a different work area</a:t>
            </a:r>
          </a:p>
          <a:p>
            <a:pPr marL="283028" indent="-283028">
              <a:defRPr sz="2600"/>
            </a:pPr>
          </a:p>
        </p:txBody>
      </p:sp>
      <p:sp>
        <p:nvSpPr>
          <p:cNvPr id="138" name="Shape 138"/>
          <p:cNvSpPr/>
          <p:nvPr>
            <p:ph type="sldNum" sz="quarter" idx="2"/>
          </p:nvPr>
        </p:nvSpPr>
        <p:spPr>
          <a:xfrm>
            <a:off x="91019" y="9308211"/>
            <a:ext cx="284258" cy="43722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39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482985" y="3204948"/>
            <a:ext cx="2261452" cy="16557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Forming groups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83028" indent="-283028">
              <a:defRPr b="1" sz="2600"/>
            </a:pPr>
            <a:r>
              <a:t>Thursday-Friday we will regroup for exercise 12, define bigger teams each working on either (suggestion)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SANS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Powder diffraction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Laue diffractometer</a:t>
            </a:r>
          </a:p>
          <a:p>
            <a:pPr lvl="1" marL="740228" indent="-283028">
              <a:buSzPct val="45000"/>
              <a:buChar char="l"/>
              <a:defRPr sz="2600"/>
            </a:pPr>
            <a:r>
              <a:t>Radiography station</a:t>
            </a:r>
          </a:p>
          <a:p>
            <a:pPr marL="283028" indent="-283028">
              <a:defRPr sz="2600"/>
            </a:pPr>
            <a:r>
              <a:t>Students distributed evenly among teams</a:t>
            </a:r>
          </a:p>
          <a:p>
            <a:pPr lvl="1" marL="740228" indent="-283028">
              <a:buSzPct val="45000"/>
              <a:buChar char="l"/>
              <a:defRPr sz="2600"/>
            </a:pPr>
          </a:p>
          <a:p>
            <a:pPr marL="283028" indent="-283028">
              <a:defRPr sz="2600"/>
            </a:pPr>
            <a:r>
              <a:t>Students will make team-presentations from exercise 12 output to serve as an </a:t>
            </a:r>
            <a:r>
              <a:rPr b="1"/>
              <a:t>informal</a:t>
            </a:r>
            <a:r>
              <a:t> type of ‘exam’</a:t>
            </a:r>
          </a:p>
        </p:txBody>
      </p:sp>
      <p:sp>
        <p:nvSpPr>
          <p:cNvPr id="143" name="Shape 143"/>
          <p:cNvSpPr/>
          <p:nvPr>
            <p:ph type="sldNum" sz="quarter" idx="2"/>
          </p:nvPr>
        </p:nvSpPr>
        <p:spPr>
          <a:xfrm>
            <a:off x="91019" y="9308211"/>
            <a:ext cx="284258" cy="43722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44" name="pasted-image.tif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39150" y="3715331"/>
            <a:ext cx="2678604" cy="23229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1" indent="0" algn="l" defTabSz="1038635">
              <a:lnSpc>
                <a:spcPct val="90000"/>
              </a:lnSpc>
              <a:defRPr sz="4928">
                <a:latin typeface="Arial"/>
                <a:ea typeface="Arial"/>
                <a:cs typeface="Arial"/>
                <a:sym typeface="Arial"/>
              </a:defRPr>
            </a:pPr>
            <a:r>
              <a:t>Exercise 12 aims (suggestion)</a:t>
            </a:r>
          </a:p>
        </p:txBody>
      </p:sp>
      <p:sp>
        <p:nvSpPr>
          <p:cNvPr id="147" name="Shape 14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534736" indent="-534736">
              <a:buSzPct val="100000"/>
              <a:buFontTx/>
              <a:buAutoNum type="arabicPeriod" startAt="1"/>
            </a:pPr>
            <a:r>
              <a:t>Science case of the instrument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Basic working principle of your instrument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Main optical components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Advanced tricks applied (if any)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Quantify the efficiency of the end-result, what was improved during the work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Virtual experiment(s) performed</a:t>
            </a:r>
          </a:p>
          <a:p>
            <a:pPr marL="534736" indent="-534736">
              <a:buSzPct val="100000"/>
              <a:buFontTx/>
              <a:buAutoNum type="arabicPeriod" startAt="1"/>
            </a:pPr>
            <a:r>
              <a:t>Quality simulation data presented and interpreted</a:t>
            </a:r>
          </a:p>
        </p:txBody>
      </p:sp>
      <p:sp>
        <p:nvSpPr>
          <p:cNvPr id="148" name="Shape 148"/>
          <p:cNvSpPr/>
          <p:nvPr>
            <p:ph type="sldNum" sz="quarter" idx="2"/>
          </p:nvPr>
        </p:nvSpPr>
        <p:spPr>
          <a:xfrm>
            <a:off x="91019" y="9308211"/>
            <a:ext cx="284258" cy="43722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