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2" name="Title Text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6" name="image5.png" descr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 descr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grpSp>
        <p:nvGrpSpPr>
          <p:cNvPr id="52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50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1" name="pasted-image.tiff" descr="pasted-image.tif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image" Target="../media/image4.tif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9271" y="0"/>
            <a:ext cx="203895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pic>
        <p:nvPicPr>
          <p:cNvPr id="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4528" y="4398565"/>
            <a:ext cx="6578601" cy="1498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McStas Introduction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McStas Introduction</a:t>
            </a:r>
          </a:p>
        </p:txBody>
      </p:sp>
      <p:sp>
        <p:nvSpPr>
          <p:cNvPr id="14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ISIS STFC McStas school April 2017 – P Willendrup"/>
          <p:cNvSpPr/>
          <p:nvPr/>
        </p:nvSpPr>
        <p:spPr>
          <a:xfrm>
            <a:off x="378747" y="7250013"/>
            <a:ext cx="365882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ISIS STFC McStas school April 2017 – P Willendrup </a:t>
            </a:r>
          </a:p>
        </p:txBody>
      </p:sp>
      <p:sp>
        <p:nvSpPr>
          <p:cNvPr id="16" name="Slide Number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7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20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8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asted-image.tiff" descr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" name="Group"/>
          <p:cNvGrpSpPr/>
          <p:nvPr/>
        </p:nvGrpSpPr>
        <p:grpSpPr>
          <a:xfrm>
            <a:off x="6927850" y="67782"/>
            <a:ext cx="3102676" cy="945796"/>
            <a:chOff x="0" y="0"/>
            <a:chExt cx="3102675" cy="945794"/>
          </a:xfrm>
        </p:grpSpPr>
        <p:sp>
          <p:nvSpPr>
            <p:cNvPr id="21" name="Rectangle"/>
            <p:cNvSpPr/>
            <p:nvPr/>
          </p:nvSpPr>
          <p:spPr>
            <a:xfrm>
              <a:off x="0" y="0"/>
              <a:ext cx="3102676" cy="94579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A85D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" name="pasted-image.tiff" descr="pasted-image.tiff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0" r="0" b="0"/>
            <a:stretch>
              <a:fillRect/>
            </a:stretch>
          </p:blipFill>
          <p:spPr>
            <a:xfrm>
              <a:off x="30444" y="24663"/>
              <a:ext cx="3041659" cy="896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Title Text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8 Further tips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8 Further tips</a:t>
            </a:r>
          </a:p>
        </p:txBody>
      </p:sp>
      <p:sp>
        <p:nvSpPr>
          <p:cNvPr id="62" name="Simulation to experiment comparison…"/>
          <p:cNvSpPr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t>Simulation to experiment comparison</a:t>
            </a:r>
          </a:p>
          <a:p>
            <a: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3000">
                <a:latin typeface="Verdana"/>
                <a:ea typeface="Verdana"/>
                <a:cs typeface="Verdana"/>
                <a:sym typeface="Verdana"/>
              </a:defRPr>
            </a:pPr>
            <a:r>
              <a:t>How to make your McStas more efficient</a:t>
            </a:r>
          </a:p>
        </p:txBody>
      </p:sp>
      <p:sp>
        <p:nvSpPr>
          <p:cNvPr id="63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pply focusing techniques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Apply focusing techniques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source (spatially, temporally, in wavelength…)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sample, if possible</a:t>
            </a:r>
            <a:br/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(carefully!) Apply SPLIT - but only if immediately followed by Monte Carlo choices, e.g. in sample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Alternatively use MCPL o/i which allows repetition - beware of biases!</a:t>
            </a:r>
          </a:p>
        </p:txBody>
      </p:sp>
      <p:sp>
        <p:nvSpPr>
          <p:cNvPr id="148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149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All of this can be considered “variance reduction”…"/>
          <p:cNvSpPr/>
          <p:nvPr/>
        </p:nvSpPr>
        <p:spPr>
          <a:xfrm>
            <a:off x="332452" y="6542922"/>
            <a:ext cx="735529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All of this can be considered “variance reduction” </a:t>
            </a:r>
          </a:p>
          <a:p>
            <a: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or biasing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Use MPI parallelisation - included in macOS install from 2.4, easy to get on Linux…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Use MPI parallelisation - included in macOS install from 2.4, easy to get on Linux…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Intel C compiler is known to give ~factor of 2 wrt. gcc in most cases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- Still consider if you are asking the right question if runtimes reach days/weeks…</a:t>
            </a:r>
          </a:p>
        </p:txBody>
      </p:sp>
      <p:sp>
        <p:nvSpPr>
          <p:cNvPr id="153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154" name="Slide Number"/>
          <p:cNvSpPr/>
          <p:nvPr>
            <p:ph type="sldNum" sz="quarter" idx="2"/>
          </p:nvPr>
        </p:nvSpPr>
        <p:spPr>
          <a:xfrm>
            <a:off x="68399" y="7211439"/>
            <a:ext cx="34000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Use MPI parallelisation - included in macOS install from 2.4, easy to get on Linux…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Use MPI parallelisation - included in macOS install from 2.4, easy to get on Linux…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Intel C compiler is known to give ~factor of 2 wrt. gcc in most cases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- Still consider if you are asking the right question if runtimes reach days/weeks…</a:t>
            </a:r>
          </a:p>
        </p:txBody>
      </p:sp>
      <p:sp>
        <p:nvSpPr>
          <p:cNvPr id="157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158" name="Slide Number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Sledge-hammer / brute force!"/>
          <p:cNvSpPr/>
          <p:nvPr/>
        </p:nvSpPr>
        <p:spPr>
          <a:xfrm>
            <a:off x="332452" y="6542923"/>
            <a:ext cx="440192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000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Sledge-hammer / brute force!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hat is really the information content…?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612648">
              <a:defRPr sz="2948"/>
            </a:lvl1pPr>
          </a:lstStyle>
          <a:p>
            <a:pPr/>
            <a:r>
              <a:t>What is really the information content…?</a:t>
            </a:r>
          </a:p>
        </p:txBody>
      </p:sp>
      <p:sp>
        <p:nvSpPr>
          <p:cNvPr id="66" name="McStas sources generally provide “intensity” in units of neutrons/s (into a chosen solid angle)…"/>
          <p:cNvSpPr/>
          <p:nvPr>
            <p:ph type="body" idx="1"/>
          </p:nvPr>
        </p:nvSpPr>
        <p:spPr>
          <a:xfrm>
            <a:off x="163079" y="1440781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McStas sources generally provide “intensity” in units of neutrons/s (into a chosen solid angle)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That intensity is carried through the instrument on a discrete set of “neutron rays”</a:t>
            </a:r>
          </a:p>
        </p:txBody>
      </p:sp>
      <p:sp>
        <p:nvSpPr>
          <p:cNvPr id="67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ine a histogram, e.g. I(λ)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Imagine a histogram, e.g. I(λ)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RMS variance over that set becomes our statistical error bar </a:t>
            </a:r>
            <a:r>
              <a:rPr i="1"/>
              <a:t>E</a:t>
            </a:r>
          </a:p>
        </p:txBody>
      </p:sp>
      <p:sp>
        <p:nvSpPr>
          <p:cNvPr id="70" name="In a histogram sense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In a histogram sense</a:t>
            </a:r>
          </a:p>
        </p:txBody>
      </p:sp>
      <p:sp>
        <p:nvSpPr>
          <p:cNvPr id="71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Rectangle"/>
          <p:cNvSpPr/>
          <p:nvPr/>
        </p:nvSpPr>
        <p:spPr>
          <a:xfrm>
            <a:off x="1340967" y="2686050"/>
            <a:ext cx="3374629" cy="2388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3" name="Rectangle"/>
          <p:cNvSpPr/>
          <p:nvPr/>
        </p:nvSpPr>
        <p:spPr>
          <a:xfrm>
            <a:off x="13409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" name="Rectangle"/>
          <p:cNvSpPr/>
          <p:nvPr/>
        </p:nvSpPr>
        <p:spPr>
          <a:xfrm>
            <a:off x="15441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" name="Rectangle"/>
          <p:cNvSpPr/>
          <p:nvPr/>
        </p:nvSpPr>
        <p:spPr>
          <a:xfrm>
            <a:off x="17473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" name="Rectangle"/>
          <p:cNvSpPr/>
          <p:nvPr/>
        </p:nvSpPr>
        <p:spPr>
          <a:xfrm>
            <a:off x="28522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" name="Rectangle"/>
          <p:cNvSpPr/>
          <p:nvPr/>
        </p:nvSpPr>
        <p:spPr>
          <a:xfrm>
            <a:off x="43254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" name="Rectangle"/>
          <p:cNvSpPr/>
          <p:nvPr/>
        </p:nvSpPr>
        <p:spPr>
          <a:xfrm>
            <a:off x="4528667" y="2687259"/>
            <a:ext cx="204438" cy="23643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9" name="…"/>
          <p:cNvSpPr/>
          <p:nvPr/>
        </p:nvSpPr>
        <p:spPr>
          <a:xfrm>
            <a:off x="3524715" y="2561519"/>
            <a:ext cx="3327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80" name="…"/>
          <p:cNvSpPr/>
          <p:nvPr/>
        </p:nvSpPr>
        <p:spPr>
          <a:xfrm>
            <a:off x="2229315" y="2561519"/>
            <a:ext cx="3327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…</a:t>
            </a:r>
          </a:p>
        </p:txBody>
      </p:sp>
      <p:sp>
        <p:nvSpPr>
          <p:cNvPr id="89" name="Connection Line"/>
          <p:cNvSpPr/>
          <p:nvPr/>
        </p:nvSpPr>
        <p:spPr>
          <a:xfrm>
            <a:off x="2944183" y="3292939"/>
            <a:ext cx="1379458" cy="1079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53" fill="norm" stroke="1" extrusionOk="0">
                <a:moveTo>
                  <a:pt x="21600" y="19453"/>
                </a:moveTo>
                <a:cubicBezTo>
                  <a:pt x="7838" y="21600"/>
                  <a:pt x="638" y="15116"/>
                  <a:pt x="0" y="0"/>
                </a:cubicBezTo>
              </a:path>
            </a:pathLst>
          </a:cu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82" name="In bin i, N events each carrying a fractional intensity pj so that"/>
          <p:cNvSpPr/>
          <p:nvPr/>
        </p:nvSpPr>
        <p:spPr>
          <a:xfrm>
            <a:off x="4660553" y="3903663"/>
            <a:ext cx="3282108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In bin </a:t>
            </a:r>
            <a:r>
              <a:rPr i="1"/>
              <a:t>i,</a:t>
            </a:r>
            <a:r>
              <a:t> </a:t>
            </a:r>
            <a:r>
              <a:rPr i="1"/>
              <a:t>N </a:t>
            </a:r>
            <a:r>
              <a:t>events each carrying a fractional intensity </a:t>
            </a:r>
            <a:r>
              <a:rPr i="1"/>
              <a:t>p</a:t>
            </a:r>
            <a:r>
              <a:rPr baseline="-5999" i="1"/>
              <a:t>j</a:t>
            </a:r>
            <a:r>
              <a:rPr i="1"/>
              <a:t> </a:t>
            </a:r>
            <a:r>
              <a:t>so that</a:t>
            </a:r>
            <a:br/>
            <a:br/>
          </a:p>
        </p:txBody>
      </p:sp>
      <p:sp>
        <p:nvSpPr>
          <p:cNvPr id="83" name="1"/>
          <p:cNvSpPr/>
          <p:nvPr/>
        </p:nvSpPr>
        <p:spPr>
          <a:xfrm>
            <a:off x="1327547" y="2942277"/>
            <a:ext cx="23127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84" name="2"/>
          <p:cNvSpPr/>
          <p:nvPr/>
        </p:nvSpPr>
        <p:spPr>
          <a:xfrm>
            <a:off x="1530747" y="2942277"/>
            <a:ext cx="23127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85" name="i"/>
          <p:cNvSpPr/>
          <p:nvPr/>
        </p:nvSpPr>
        <p:spPr>
          <a:xfrm>
            <a:off x="2864247" y="2942277"/>
            <a:ext cx="15492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</a:t>
            </a:r>
          </a:p>
        </p:txBody>
      </p:sp>
      <p:sp>
        <p:nvSpPr>
          <p:cNvPr id="86" name="k"/>
          <p:cNvSpPr/>
          <p:nvPr/>
        </p:nvSpPr>
        <p:spPr>
          <a:xfrm>
            <a:off x="4527947" y="2942277"/>
            <a:ext cx="21844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</a:t>
            </a:r>
          </a:p>
        </p:txBody>
      </p:sp>
      <p:sp>
        <p:nvSpPr>
          <p:cNvPr id="87" name="3"/>
          <p:cNvSpPr/>
          <p:nvPr/>
        </p:nvSpPr>
        <p:spPr>
          <a:xfrm>
            <a:off x="1746647" y="2942277"/>
            <a:ext cx="231278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3</a:t>
            </a:r>
          </a:p>
        </p:txBody>
      </p:sp>
      <p:pic>
        <p:nvPicPr>
          <p:cNvPr id="8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5045" y="5007910"/>
            <a:ext cx="1498157" cy="763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magine a histogram, e.g. I(λ)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Imagine a histogram, e.g. I(λ)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RMS variance over that set becomes our statistical error bar </a:t>
            </a:r>
            <a:r>
              <a:rPr i="1"/>
              <a:t>E</a:t>
            </a:r>
          </a:p>
        </p:txBody>
      </p:sp>
      <p:sp>
        <p:nvSpPr>
          <p:cNvPr id="92" name="In a histogram sense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In a histogram sense</a:t>
            </a:r>
          </a:p>
        </p:txBody>
      </p:sp>
      <p:sp>
        <p:nvSpPr>
          <p:cNvPr id="93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08" name="Group"/>
          <p:cNvGrpSpPr/>
          <p:nvPr/>
        </p:nvGrpSpPr>
        <p:grpSpPr>
          <a:xfrm>
            <a:off x="184547" y="1926519"/>
            <a:ext cx="3418841" cy="731421"/>
            <a:chOff x="0" y="0"/>
            <a:chExt cx="3418840" cy="731420"/>
          </a:xfrm>
        </p:grpSpPr>
        <p:sp>
          <p:nvSpPr>
            <p:cNvPr id="94" name="Rectangle"/>
            <p:cNvSpPr/>
            <p:nvPr/>
          </p:nvSpPr>
          <p:spPr>
            <a:xfrm>
              <a:off x="13420" y="124530"/>
              <a:ext cx="3374629" cy="23885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" name="Rectangle"/>
            <p:cNvSpPr/>
            <p:nvPr/>
          </p:nvSpPr>
          <p:spPr>
            <a:xfrm>
              <a:off x="134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Rectangle"/>
            <p:cNvSpPr/>
            <p:nvPr/>
          </p:nvSpPr>
          <p:spPr>
            <a:xfrm>
              <a:off x="2166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" name="Rectangle"/>
            <p:cNvSpPr/>
            <p:nvPr/>
          </p:nvSpPr>
          <p:spPr>
            <a:xfrm>
              <a:off x="4198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" name="Rectangle"/>
            <p:cNvSpPr/>
            <p:nvPr/>
          </p:nvSpPr>
          <p:spPr>
            <a:xfrm>
              <a:off x="15247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Rectangle"/>
            <p:cNvSpPr/>
            <p:nvPr/>
          </p:nvSpPr>
          <p:spPr>
            <a:xfrm>
              <a:off x="29979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" name="Rectangle"/>
            <p:cNvSpPr/>
            <p:nvPr/>
          </p:nvSpPr>
          <p:spPr>
            <a:xfrm>
              <a:off x="3201120" y="125739"/>
              <a:ext cx="204437" cy="23643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" name="…"/>
            <p:cNvSpPr/>
            <p:nvPr/>
          </p:nvSpPr>
          <p:spPr>
            <a:xfrm>
              <a:off x="2197168" y="0"/>
              <a:ext cx="33274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102" name="…"/>
            <p:cNvSpPr/>
            <p:nvPr/>
          </p:nvSpPr>
          <p:spPr>
            <a:xfrm>
              <a:off x="901768" y="0"/>
              <a:ext cx="332741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…</a:t>
              </a:r>
            </a:p>
          </p:txBody>
        </p:sp>
        <p:sp>
          <p:nvSpPr>
            <p:cNvPr id="103" name="1"/>
            <p:cNvSpPr/>
            <p:nvPr/>
          </p:nvSpPr>
          <p:spPr>
            <a:xfrm>
              <a:off x="0" y="380758"/>
              <a:ext cx="23127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1</a:t>
              </a:r>
            </a:p>
          </p:txBody>
        </p:sp>
        <p:sp>
          <p:nvSpPr>
            <p:cNvPr id="104" name="2"/>
            <p:cNvSpPr/>
            <p:nvPr/>
          </p:nvSpPr>
          <p:spPr>
            <a:xfrm>
              <a:off x="203200" y="380758"/>
              <a:ext cx="23127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2</a:t>
              </a:r>
            </a:p>
          </p:txBody>
        </p:sp>
        <p:sp>
          <p:nvSpPr>
            <p:cNvPr id="105" name="i"/>
            <p:cNvSpPr/>
            <p:nvPr/>
          </p:nvSpPr>
          <p:spPr>
            <a:xfrm>
              <a:off x="1536700" y="380758"/>
              <a:ext cx="154928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i</a:t>
              </a:r>
            </a:p>
          </p:txBody>
        </p:sp>
        <p:sp>
          <p:nvSpPr>
            <p:cNvPr id="106" name="k"/>
            <p:cNvSpPr/>
            <p:nvPr/>
          </p:nvSpPr>
          <p:spPr>
            <a:xfrm>
              <a:off x="3200400" y="380758"/>
              <a:ext cx="218440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k</a:t>
              </a:r>
            </a:p>
          </p:txBody>
        </p:sp>
        <p:sp>
          <p:nvSpPr>
            <p:cNvPr id="107" name="3"/>
            <p:cNvSpPr/>
            <p:nvPr/>
          </p:nvSpPr>
          <p:spPr>
            <a:xfrm>
              <a:off x="419100" y="380758"/>
              <a:ext cx="231277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3</a:t>
              </a:r>
            </a:p>
          </p:txBody>
        </p:sp>
      </p:grpSp>
      <p:grpSp>
        <p:nvGrpSpPr>
          <p:cNvPr id="111" name="Group"/>
          <p:cNvGrpSpPr/>
          <p:nvPr/>
        </p:nvGrpSpPr>
        <p:grpSpPr>
          <a:xfrm>
            <a:off x="342553" y="3522663"/>
            <a:ext cx="3282108" cy="1868014"/>
            <a:chOff x="0" y="0"/>
            <a:chExt cx="3282106" cy="1868012"/>
          </a:xfrm>
        </p:grpSpPr>
        <p:sp>
          <p:nvSpPr>
            <p:cNvPr id="109" name="In bin i, N events each carrying a fractional intensity pj so that"/>
            <p:cNvSpPr/>
            <p:nvPr/>
          </p:nvSpPr>
          <p:spPr>
            <a:xfrm>
              <a:off x="0" y="0"/>
              <a:ext cx="3282107" cy="1488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In bin </a:t>
              </a:r>
              <a:r>
                <a:rPr i="1"/>
                <a:t>i,</a:t>
              </a:r>
              <a:r>
                <a:t> </a:t>
              </a:r>
              <a:r>
                <a:rPr i="1"/>
                <a:t>N </a:t>
              </a:r>
              <a:r>
                <a:t>events each carrying a fractional intensity </a:t>
              </a:r>
              <a:r>
                <a:rPr i="1"/>
                <a:t>p</a:t>
              </a:r>
              <a:r>
                <a:rPr baseline="-5999" i="1"/>
                <a:t>j</a:t>
              </a:r>
              <a:r>
                <a:rPr i="1"/>
                <a:t> </a:t>
              </a:r>
              <a:r>
                <a:t>so that</a:t>
              </a:r>
              <a:br/>
              <a:br/>
            </a:p>
          </p:txBody>
        </p:sp>
        <p:pic>
          <p:nvPicPr>
            <p:cNvPr id="110" name="pasted-image.pdf" descr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4492" y="1104246"/>
              <a:ext cx="1498157" cy="763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2" name="droppedImage.pdf" descr="dropped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3475" y="533386"/>
            <a:ext cx="6261054" cy="5058629"/>
          </a:xfrm>
          <a:prstGeom prst="rect">
            <a:avLst/>
          </a:prstGeom>
        </p:spPr>
      </p:pic>
      <p:sp>
        <p:nvSpPr>
          <p:cNvPr id="120" name="Connection Line"/>
          <p:cNvSpPr/>
          <p:nvPr/>
        </p:nvSpPr>
        <p:spPr>
          <a:xfrm>
            <a:off x="1399500" y="2500256"/>
            <a:ext cx="321748" cy="1022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43" h="21600" fill="norm" stroke="1" extrusionOk="0">
                <a:moveTo>
                  <a:pt x="807" y="21600"/>
                </a:moveTo>
                <a:cubicBezTo>
                  <a:pt x="-2357" y="14536"/>
                  <a:pt x="3788" y="7336"/>
                  <a:pt x="19243" y="0"/>
                </a:cubicBezTo>
              </a:path>
            </a:pathLst>
          </a:cu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114" name="Line"/>
          <p:cNvSpPr/>
          <p:nvPr/>
        </p:nvSpPr>
        <p:spPr>
          <a:xfrm flipV="1">
            <a:off x="5155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5" name="Line"/>
          <p:cNvSpPr/>
          <p:nvPr/>
        </p:nvSpPr>
        <p:spPr>
          <a:xfrm flipV="1">
            <a:off x="6171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6" name="Line"/>
          <p:cNvSpPr/>
          <p:nvPr/>
        </p:nvSpPr>
        <p:spPr>
          <a:xfrm flipV="1">
            <a:off x="7060458" y="1379945"/>
            <a:ext cx="1" cy="56597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7" name="I"/>
          <p:cNvSpPr/>
          <p:nvPr/>
        </p:nvSpPr>
        <p:spPr>
          <a:xfrm>
            <a:off x="5055279" y="2021050"/>
            <a:ext cx="20035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18" name="E"/>
          <p:cNvSpPr/>
          <p:nvPr/>
        </p:nvSpPr>
        <p:spPr>
          <a:xfrm>
            <a:off x="6071279" y="2021050"/>
            <a:ext cx="2486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19" name="N"/>
          <p:cNvSpPr/>
          <p:nvPr/>
        </p:nvSpPr>
        <p:spPr>
          <a:xfrm>
            <a:off x="6960279" y="2021050"/>
            <a:ext cx="27514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om &quot;Virtual experiments - the ultimate aim of neutron ray-tracing simulations&quot;, K. Lefmann et al., Journal of Neutron Research 16, 97-111 (2008)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pPr/>
            <a:r>
              <a:t>From "Virtual experiments - the ultimate aim of neutron ray-tracing simulations", K. Lefmann et al., Journal of Neutron Research 16, 97-111 (2008)</a:t>
            </a:r>
          </a:p>
        </p:txBody>
      </p:sp>
      <p:sp>
        <p:nvSpPr>
          <p:cNvPr id="123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" name="PreviewScreenSnapz011.png" descr="PreviewScreenSnapz011.png"/>
          <p:cNvPicPr>
            <a:picLocks noChangeAspect="1"/>
          </p:cNvPicPr>
          <p:nvPr/>
        </p:nvPicPr>
        <p:blipFill>
          <a:blip r:embed="rId2">
            <a:extLst/>
          </a:blip>
          <a:srcRect l="0" t="1227" r="0" b="870"/>
          <a:stretch>
            <a:fillRect/>
          </a:stretch>
        </p:blipFill>
        <p:spPr>
          <a:xfrm>
            <a:off x="72242" y="1398463"/>
            <a:ext cx="7596320" cy="428700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val"/>
          <p:cNvSpPr/>
          <p:nvPr/>
        </p:nvSpPr>
        <p:spPr>
          <a:xfrm>
            <a:off x="3053843" y="2012726"/>
            <a:ext cx="1632987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26" name="Oval"/>
          <p:cNvSpPr/>
          <p:nvPr/>
        </p:nvSpPr>
        <p:spPr>
          <a:xfrm>
            <a:off x="3053843" y="5198138"/>
            <a:ext cx="1632987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om &quot;Virtual experiments - the ultimate aim of neutron ray-tracing simulations&quot;, K. Lefmann et al., Journal of Neutron Research 16, 97-111 (2008)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393192">
              <a:defRPr sz="1892"/>
            </a:lvl1pPr>
          </a:lstStyle>
          <a:p>
            <a:pPr/>
            <a:r>
              <a:t>From "Virtual experiments - the ultimate aim of neutron ray-tracing simulations", K. Lefmann et al., Journal of Neutron Research 16, 97-111 (2008)</a:t>
            </a:r>
          </a:p>
        </p:txBody>
      </p:sp>
      <p:sp>
        <p:nvSpPr>
          <p:cNvPr id="129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0" name="PreviewScreenSnapz012.png" descr="PreviewScreenSnapz0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956" y="1609751"/>
            <a:ext cx="7413864" cy="502015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Oval"/>
          <p:cNvSpPr/>
          <p:nvPr/>
        </p:nvSpPr>
        <p:spPr>
          <a:xfrm>
            <a:off x="3227394" y="5894312"/>
            <a:ext cx="1632988" cy="797088"/>
          </a:xfrm>
          <a:prstGeom prst="ellips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n a given McStas histogram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On a given McStas histogram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For the non-zero bins, calculate</a:t>
            </a:r>
            <a:br/>
            <a:br/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The </a:t>
            </a:r>
            <a:r>
              <a:rPr i="1"/>
              <a:t>smallest </a:t>
            </a:r>
            <a:r>
              <a:t>      defines the “maximal counting time” allowed by your statistics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Preferably a “background” should be added - use a “known experimental value” or an estimate…</a:t>
            </a:r>
          </a:p>
        </p:txBody>
      </p:sp>
      <p:sp>
        <p:nvSpPr>
          <p:cNvPr id="134" name="Sketch of an algorithm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Sketch of an algorithm…</a:t>
            </a:r>
          </a:p>
        </p:txBody>
      </p:sp>
      <p:sp>
        <p:nvSpPr>
          <p:cNvPr id="135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" name="PreviewScreenSnapz012.png" descr="PreviewScreenSnapz012.png"/>
          <p:cNvPicPr>
            <a:picLocks noChangeAspect="1"/>
          </p:cNvPicPr>
          <p:nvPr/>
        </p:nvPicPr>
        <p:blipFill>
          <a:blip r:embed="rId2">
            <a:extLst/>
          </a:blip>
          <a:srcRect l="39803" t="86593" r="39803" b="0"/>
          <a:stretch>
            <a:fillRect/>
          </a:stretch>
        </p:blipFill>
        <p:spPr>
          <a:xfrm>
            <a:off x="2560219" y="2699015"/>
            <a:ext cx="2266452" cy="100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1868" y="3941826"/>
            <a:ext cx="603470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Your simulation will only contain elements you provided / defined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Your simulation will only contain elements you provided / defined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… to the precision you defined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Answers the questions you posed</a:t>
            </a:r>
            <a:br/>
          </a:p>
          <a:p>
            <a:pPr marL="427789" indent="-427789">
              <a:buSzPct val="100000"/>
              <a:buFontTx/>
              <a:buAutoNum type="arabicPeriod" startAt="1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Background essentially only from “sample”, or sample-near objects</a:t>
            </a:r>
          </a:p>
        </p:txBody>
      </p:sp>
      <p:sp>
        <p:nvSpPr>
          <p:cNvPr id="140" name="Important points to remember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Important points to remember</a:t>
            </a:r>
          </a:p>
        </p:txBody>
      </p:sp>
      <p:sp>
        <p:nvSpPr>
          <p:cNvPr id="141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pply focusing techniques…"/>
          <p:cNvSpPr/>
          <p:nvPr>
            <p:ph type="body" idx="1"/>
          </p:nvPr>
        </p:nvSpPr>
        <p:spPr>
          <a:xfrm>
            <a:off x="192632" y="1318006"/>
            <a:ext cx="7822834" cy="5577842"/>
          </a:xfrm>
          <a:prstGeom prst="rect">
            <a:avLst/>
          </a:prstGeom>
        </p:spPr>
        <p:txBody>
          <a:bodyPr/>
          <a:lstStyle/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Apply focusing techniques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source (spatially, temporally, in wavelength…)</a:t>
            </a:r>
          </a:p>
          <a:p>
            <a:pPr lvl="1" marL="661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At the sample, if possible</a:t>
            </a:r>
            <a:br/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(carefully!) Apply SPLIT - but only if immediately followed by Monte Carlo choices, e.g. in sample</a:t>
            </a: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80736" indent="-280736">
              <a:buSzPct val="100000"/>
              <a:buFontTx/>
              <a:buChar char="✦"/>
              <a:defRPr sz="2800">
                <a:latin typeface="Verdana"/>
                <a:ea typeface="Verdana"/>
                <a:cs typeface="Verdana"/>
                <a:sym typeface="Verdana"/>
              </a:defRPr>
            </a:pPr>
            <a:r>
              <a:t>Alternatively use MCPL o/i which allows repetition - beware of biases!</a:t>
            </a:r>
          </a:p>
        </p:txBody>
      </p:sp>
      <p:sp>
        <p:nvSpPr>
          <p:cNvPr id="144" name="Onto efficiency…"/>
          <p:cNvSpPr/>
          <p:nvPr>
            <p:ph type="title"/>
          </p:nvPr>
        </p:nvSpPr>
        <p:spPr>
          <a:xfrm>
            <a:off x="107999" y="193319"/>
            <a:ext cx="6778782" cy="796321"/>
          </a:xfrm>
          <a:prstGeom prst="rect">
            <a:avLst/>
          </a:prstGeom>
        </p:spPr>
        <p:txBody>
          <a:bodyPr/>
          <a:lstStyle/>
          <a:p>
            <a:pPr/>
            <a:r>
              <a:t>Onto efficiency…</a:t>
            </a:r>
          </a:p>
        </p:txBody>
      </p:sp>
      <p:sp>
        <p:nvSpPr>
          <p:cNvPr id="145" name="Slide Number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