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2" r:id="rId2"/>
    <p:sldId id="263" r:id="rId3"/>
    <p:sldId id="264" r:id="rId4"/>
    <p:sldId id="265" r:id="rId5"/>
    <p:sldId id="276" r:id="rId6"/>
    <p:sldId id="286" r:id="rId7"/>
    <p:sldId id="287" r:id="rId8"/>
    <p:sldId id="284" r:id="rId9"/>
    <p:sldId id="271" r:id="rId10"/>
    <p:sldId id="277" r:id="rId11"/>
    <p:sldId id="278" r:id="rId12"/>
    <p:sldId id="274" r:id="rId13"/>
    <p:sldId id="275" r:id="rId14"/>
    <p:sldId id="280" r:id="rId15"/>
    <p:sldId id="273" r:id="rId16"/>
    <p:sldId id="288" r:id="rId17"/>
    <p:sldId id="282" r:id="rId18"/>
    <p:sldId id="285" r:id="rId19"/>
    <p:sldId id="269" r:id="rId20"/>
    <p:sldId id="283" r:id="rId21"/>
    <p:sldId id="266" r:id="rId22"/>
    <p:sldId id="272" r:id="rId23"/>
    <p:sldId id="281" r:id="rId24"/>
    <p:sldId id="268" r:id="rId25"/>
    <p:sldId id="289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77" autoAdjust="0"/>
    <p:restoredTop sz="95117" autoAdjust="0"/>
  </p:normalViewPr>
  <p:slideViewPr>
    <p:cSldViewPr snapToGrid="0">
      <p:cViewPr>
        <p:scale>
          <a:sx n="100" d="100"/>
          <a:sy n="100" d="100"/>
        </p:scale>
        <p:origin x="-348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sis\shares\Polaris\McStas\RonJune2016\FWHM%20(Pol)%20-%20LeBail%20-%20Copy%20to%20SH%2025Ju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FWHM</a:t>
            </a:r>
            <a:r>
              <a:rPr lang="en-GB" baseline="0"/>
              <a:t> from GSAS fit to simulated powder pattern (Polaris N7)</a:t>
            </a:r>
            <a:endParaRPr lang="en-GB"/>
          </a:p>
        </c:rich>
      </c:tx>
      <c:layout/>
      <c:overlay val="1"/>
    </c:title>
    <c:autoTitleDeleted val="0"/>
    <c:plotArea>
      <c:layout/>
      <c:scatterChart>
        <c:scatterStyle val="lineMarker"/>
        <c:varyColors val="0"/>
        <c:ser>
          <c:idx val="9"/>
          <c:order val="0"/>
          <c:tx>
            <c:strRef>
              <c:f>pol94617CeO2!$A$1</c:f>
              <c:strCache>
                <c:ptCount val="1"/>
                <c:pt idx="0">
                  <c:v>Pol94617 CeO2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pol94617CeO2!$F$6:$F$276</c:f>
              <c:numCache>
                <c:formatCode>General</c:formatCode>
                <c:ptCount val="271"/>
                <c:pt idx="0">
                  <c:v>3.6686749620088497</c:v>
                </c:pt>
                <c:pt idx="1">
                  <c:v>3.1286564922335991</c:v>
                </c:pt>
                <c:pt idx="2">
                  <c:v>2.9954604674573386</c:v>
                </c:pt>
                <c:pt idx="3">
                  <c:v>2.5941452205704749</c:v>
                </c:pt>
                <c:pt idx="4">
                  <c:v>2.3805507928679837</c:v>
                </c:pt>
                <c:pt idx="5">
                  <c:v>2.3202736429607969</c:v>
                </c:pt>
                <c:pt idx="6">
                  <c:v>2.1181106242299554</c:v>
                </c:pt>
                <c:pt idx="7">
                  <c:v>1.9969738530818226</c:v>
                </c:pt>
                <c:pt idx="8">
                  <c:v>1.9969738530818226</c:v>
                </c:pt>
                <c:pt idx="9">
                  <c:v>1.8343374810044248</c:v>
                </c:pt>
                <c:pt idx="10">
                  <c:v>1.7539621881773024</c:v>
                </c:pt>
                <c:pt idx="11">
                  <c:v>1.7294299909642727</c:v>
                </c:pt>
                <c:pt idx="12">
                  <c:v>1.7294299909642727</c:v>
                </c:pt>
                <c:pt idx="13">
                  <c:v>1.6406812317608668</c:v>
                </c:pt>
                <c:pt idx="14">
                  <c:v>1.5824135033545335</c:v>
                </c:pt>
                <c:pt idx="15">
                  <c:v>1.5643282461167995</c:v>
                </c:pt>
                <c:pt idx="16">
                  <c:v>1.4977302337286693</c:v>
                </c:pt>
                <c:pt idx="17">
                  <c:v>1.4530117051591216</c:v>
                </c:pt>
                <c:pt idx="18">
                  <c:v>1.4530117051591216</c:v>
                </c:pt>
                <c:pt idx="19">
                  <c:v>1.4389727665600835</c:v>
                </c:pt>
                <c:pt idx="20">
                  <c:v>1.3866287561178008</c:v>
                </c:pt>
                <c:pt idx="21">
                  <c:v>1.350915484339229</c:v>
                </c:pt>
                <c:pt idx="22">
                  <c:v>1.350915484339229</c:v>
                </c:pt>
                <c:pt idx="23">
                  <c:v>1.2970724346921962</c:v>
                </c:pt>
                <c:pt idx="24">
                  <c:v>1.2677009049378154</c:v>
                </c:pt>
                <c:pt idx="25">
                  <c:v>1.2583450115950019</c:v>
                </c:pt>
                <c:pt idx="26">
                  <c:v>1.2583450115950019</c:v>
                </c:pt>
                <c:pt idx="27">
                  <c:v>1.2228916540029497</c:v>
                </c:pt>
                <c:pt idx="28">
                  <c:v>1.2228916540029497</c:v>
                </c:pt>
                <c:pt idx="29">
                  <c:v>1.1981842619026271</c:v>
                </c:pt>
                <c:pt idx="30">
                  <c:v>1.1981842619026271</c:v>
                </c:pt>
                <c:pt idx="31">
                  <c:v>1.1902752485661812</c:v>
                </c:pt>
                <c:pt idx="32">
                  <c:v>1.1601368214803984</c:v>
                </c:pt>
                <c:pt idx="33">
                  <c:v>1.138977617963997</c:v>
                </c:pt>
                <c:pt idx="34">
                  <c:v>1.138977617963997</c:v>
                </c:pt>
                <c:pt idx="35">
                  <c:v>1.1321777929690966</c:v>
                </c:pt>
                <c:pt idx="36">
                  <c:v>1.1061470483955878</c:v>
                </c:pt>
                <c:pt idx="37">
                  <c:v>1.0877610593548561</c:v>
                </c:pt>
                <c:pt idx="38">
                  <c:v>1.0590551950529561</c:v>
                </c:pt>
                <c:pt idx="39">
                  <c:v>1.0428854974111996</c:v>
                </c:pt>
                <c:pt idx="40">
                  <c:v>1.0428854974111996</c:v>
                </c:pt>
                <c:pt idx="41">
                  <c:v>1.0428854974111996</c:v>
                </c:pt>
                <c:pt idx="42">
                  <c:v>1.0376580320384123</c:v>
                </c:pt>
                <c:pt idx="43">
                  <c:v>1.0376580320384123</c:v>
                </c:pt>
                <c:pt idx="44">
                  <c:v>1.0175073702349191</c:v>
                </c:pt>
                <c:pt idx="45">
                  <c:v>1.0175073702349191</c:v>
                </c:pt>
                <c:pt idx="46">
                  <c:v>1.0031417897650046</c:v>
                </c:pt>
                <c:pt idx="47">
                  <c:v>1.0031417897650046</c:v>
                </c:pt>
                <c:pt idx="48">
                  <c:v>0.99848692654091131</c:v>
                </c:pt>
                <c:pt idx="49">
                  <c:v>0.99848692654091131</c:v>
                </c:pt>
                <c:pt idx="50">
                  <c:v>0.96762106117459945</c:v>
                </c:pt>
                <c:pt idx="51">
                  <c:v>0.9634412813996921</c:v>
                </c:pt>
                <c:pt idx="52">
                  <c:v>0.9634412813996921</c:v>
                </c:pt>
                <c:pt idx="53">
                  <c:v>0.94724773108704552</c:v>
                </c:pt>
                <c:pt idx="54">
                  <c:v>0.93562467478333466</c:v>
                </c:pt>
                <c:pt idx="55">
                  <c:v>0.93562467478333466</c:v>
                </c:pt>
                <c:pt idx="56">
                  <c:v>0.91716874050221242</c:v>
                </c:pt>
                <c:pt idx="57">
                  <c:v>0.90660591814541458</c:v>
                </c:pt>
                <c:pt idx="58">
                  <c:v>0.90660591814541458</c:v>
                </c:pt>
                <c:pt idx="59">
                  <c:v>0.90660591814541458</c:v>
                </c:pt>
                <c:pt idx="60">
                  <c:v>0.9031652852317571</c:v>
                </c:pt>
                <c:pt idx="61">
                  <c:v>0.9031652852317571</c:v>
                </c:pt>
                <c:pt idx="62">
                  <c:v>0.88978442382157186</c:v>
                </c:pt>
                <c:pt idx="63">
                  <c:v>0.88978442382157186</c:v>
                </c:pt>
                <c:pt idx="64">
                  <c:v>0.88012991626896064</c:v>
                </c:pt>
                <c:pt idx="65">
                  <c:v>0.88012999711753936</c:v>
                </c:pt>
                <c:pt idx="66">
                  <c:v>0.87698101381755289</c:v>
                </c:pt>
                <c:pt idx="67">
                  <c:v>0.86471499548213637</c:v>
                </c:pt>
                <c:pt idx="68">
                  <c:v>0.86471499548213637</c:v>
                </c:pt>
                <c:pt idx="69">
                  <c:v>0.85584580962062551</c:v>
                </c:pt>
                <c:pt idx="70">
                  <c:v>0.85584580962062551</c:v>
                </c:pt>
                <c:pt idx="71">
                  <c:v>0.85294960109522266</c:v>
                </c:pt>
                <c:pt idx="72">
                  <c:v>0.84165175620714061</c:v>
                </c:pt>
                <c:pt idx="73">
                  <c:v>0.84165175620714061</c:v>
                </c:pt>
                <c:pt idx="74">
                  <c:v>0.833466914074937</c:v>
                </c:pt>
                <c:pt idx="75">
                  <c:v>0.833466914074937</c:v>
                </c:pt>
                <c:pt idx="76">
                  <c:v>0.82034061588043339</c:v>
                </c:pt>
                <c:pt idx="77">
                  <c:v>0.81275644486049625</c:v>
                </c:pt>
                <c:pt idx="78">
                  <c:v>0.81027473571823172</c:v>
                </c:pt>
                <c:pt idx="79">
                  <c:v>0.81027473571823172</c:v>
                </c:pt>
                <c:pt idx="80">
                  <c:v>0.81027473571823172</c:v>
                </c:pt>
                <c:pt idx="81">
                  <c:v>0.80057053206973294</c:v>
                </c:pt>
                <c:pt idx="82">
                  <c:v>0.79351686523696496</c:v>
                </c:pt>
                <c:pt idx="83">
                  <c:v>0.79351686523696496</c:v>
                </c:pt>
                <c:pt idx="84">
                  <c:v>0.79351686523696496</c:v>
                </c:pt>
                <c:pt idx="85">
                  <c:v>0.79351686523696496</c:v>
                </c:pt>
                <c:pt idx="86">
                  <c:v>0.79120675167726673</c:v>
                </c:pt>
                <c:pt idx="87">
                  <c:v>0.78216412305839977</c:v>
                </c:pt>
                <c:pt idx="88">
                  <c:v>0.77558199261454874</c:v>
                </c:pt>
                <c:pt idx="89">
                  <c:v>0.77558199261454874</c:v>
                </c:pt>
                <c:pt idx="90">
                  <c:v>0.77558199261454874</c:v>
                </c:pt>
                <c:pt idx="91">
                  <c:v>0.77342454765359903</c:v>
                </c:pt>
                <c:pt idx="92">
                  <c:v>0.77342454765359903</c:v>
                </c:pt>
                <c:pt idx="93">
                  <c:v>0.76497155344525947</c:v>
                </c:pt>
                <c:pt idx="94">
                  <c:v>0.75881065179502194</c:v>
                </c:pt>
                <c:pt idx="95">
                  <c:v>0.75881065179502194</c:v>
                </c:pt>
                <c:pt idx="96">
                  <c:v>0.74886505833333361</c:v>
                </c:pt>
                <c:pt idx="97">
                  <c:v>0.74308230468524616</c:v>
                </c:pt>
                <c:pt idx="98">
                  <c:v>0.74308230468524616</c:v>
                </c:pt>
                <c:pt idx="99">
                  <c:v>0.74118426272966487</c:v>
                </c:pt>
                <c:pt idx="100">
                  <c:v>0.74118426272966487</c:v>
                </c:pt>
                <c:pt idx="101">
                  <c:v>0.73373493621200536</c:v>
                </c:pt>
                <c:pt idx="102">
                  <c:v>0.73373493621200536</c:v>
                </c:pt>
                <c:pt idx="103">
                  <c:v>0.73373493621200536</c:v>
                </c:pt>
                <c:pt idx="104">
                  <c:v>0.72829310663831526</c:v>
                </c:pt>
                <c:pt idx="105">
                  <c:v>0.72829310663831526</c:v>
                </c:pt>
                <c:pt idx="106">
                  <c:v>0.72650590766756651</c:v>
                </c:pt>
                <c:pt idx="107">
                  <c:v>0.72650590766756651</c:v>
                </c:pt>
                <c:pt idx="108">
                  <c:v>0.71948638328004177</c:v>
                </c:pt>
                <c:pt idx="109">
                  <c:v>0.71435321550659647</c:v>
                </c:pt>
                <c:pt idx="110">
                  <c:v>0.71435316224615542</c:v>
                </c:pt>
                <c:pt idx="111">
                  <c:v>0.71266645495559466</c:v>
                </c:pt>
                <c:pt idx="112">
                  <c:v>0.71266645495559466</c:v>
                </c:pt>
                <c:pt idx="113">
                  <c:v>0.70603677068819182</c:v>
                </c:pt>
                <c:pt idx="114">
                  <c:v>0.70603677068819182</c:v>
                </c:pt>
                <c:pt idx="115">
                  <c:v>0.70603677068819182</c:v>
                </c:pt>
                <c:pt idx="116">
                  <c:v>0.70118428802047084</c:v>
                </c:pt>
                <c:pt idx="117">
                  <c:v>0.70118423670561614</c:v>
                </c:pt>
                <c:pt idx="118">
                  <c:v>0.70118423670561614</c:v>
                </c:pt>
                <c:pt idx="119">
                  <c:v>0.69331437805890039</c:v>
                </c:pt>
                <c:pt idx="120">
                  <c:v>0.68871772954584498</c:v>
                </c:pt>
                <c:pt idx="121">
                  <c:v>0.68871777905224441</c:v>
                </c:pt>
                <c:pt idx="122">
                  <c:v>0.68871777905224441</c:v>
                </c:pt>
                <c:pt idx="123">
                  <c:v>0.68720576435603131</c:v>
                </c:pt>
                <c:pt idx="124">
                  <c:v>0.68720576435603131</c:v>
                </c:pt>
                <c:pt idx="125">
                  <c:v>0.68125582492386072</c:v>
                </c:pt>
                <c:pt idx="126">
                  <c:v>0.67689343562446469</c:v>
                </c:pt>
                <c:pt idx="127">
                  <c:v>0.67545778978805648</c:v>
                </c:pt>
                <c:pt idx="128">
                  <c:v>0.67545778978805648</c:v>
                </c:pt>
                <c:pt idx="129">
                  <c:v>0.66565785853382686</c:v>
                </c:pt>
                <c:pt idx="130">
                  <c:v>0.66565790478054732</c:v>
                </c:pt>
                <c:pt idx="131">
                  <c:v>0.66565785853382686</c:v>
                </c:pt>
                <c:pt idx="132">
                  <c:v>0.66565785853382686</c:v>
                </c:pt>
                <c:pt idx="133">
                  <c:v>0.66429245588697328</c:v>
                </c:pt>
                <c:pt idx="134">
                  <c:v>0.66429245588697328</c:v>
                </c:pt>
                <c:pt idx="135">
                  <c:v>0.65891350080067634</c:v>
                </c:pt>
                <c:pt idx="136">
                  <c:v>0.65891350080067634</c:v>
                </c:pt>
                <c:pt idx="137">
                  <c:v>0.654963885451604</c:v>
                </c:pt>
                <c:pt idx="138">
                  <c:v>0.654963885451604</c:v>
                </c:pt>
                <c:pt idx="139">
                  <c:v>0.654963885451604</c:v>
                </c:pt>
                <c:pt idx="140">
                  <c:v>0.654963885451604</c:v>
                </c:pt>
                <c:pt idx="141">
                  <c:v>0.64853621734609812</c:v>
                </c:pt>
                <c:pt idx="142">
                  <c:v>0.64476927881248303</c:v>
                </c:pt>
                <c:pt idx="143">
                  <c:v>0.64476927881248303</c:v>
                </c:pt>
                <c:pt idx="144">
                  <c:v>0.64352807826266323</c:v>
                </c:pt>
                <c:pt idx="145">
                  <c:v>0.64352807826266323</c:v>
                </c:pt>
                <c:pt idx="146">
                  <c:v>0.64352807826266323</c:v>
                </c:pt>
                <c:pt idx="147">
                  <c:v>0.63863427968934194</c:v>
                </c:pt>
                <c:pt idx="148">
                  <c:v>0.63863427968934194</c:v>
                </c:pt>
                <c:pt idx="149">
                  <c:v>0.63863427968934194</c:v>
                </c:pt>
                <c:pt idx="150">
                  <c:v>0.63503642629187462</c:v>
                </c:pt>
                <c:pt idx="151">
                  <c:v>0.63503642629187462</c:v>
                </c:pt>
                <c:pt idx="152">
                  <c:v>0.63385049440156838</c:v>
                </c:pt>
                <c:pt idx="153">
                  <c:v>0.62917254711350246</c:v>
                </c:pt>
                <c:pt idx="154">
                  <c:v>0.62917254711350246</c:v>
                </c:pt>
                <c:pt idx="155">
                  <c:v>0.62573125758143677</c:v>
                </c:pt>
                <c:pt idx="156">
                  <c:v>0.62573125758143677</c:v>
                </c:pt>
                <c:pt idx="157">
                  <c:v>0.62573125758143677</c:v>
                </c:pt>
                <c:pt idx="158">
                  <c:v>0.62459673230356505</c:v>
                </c:pt>
                <c:pt idx="159">
                  <c:v>0.62459673230356505</c:v>
                </c:pt>
                <c:pt idx="160">
                  <c:v>0.62011922161726907</c:v>
                </c:pt>
                <c:pt idx="161">
                  <c:v>0.61682360035093253</c:v>
                </c:pt>
                <c:pt idx="162">
                  <c:v>0.61682360035093253</c:v>
                </c:pt>
                <c:pt idx="163">
                  <c:v>0.61144582700147487</c:v>
                </c:pt>
                <c:pt idx="164">
                  <c:v>0.61144582700147487</c:v>
                </c:pt>
                <c:pt idx="165">
                  <c:v>0.60828588158974461</c:v>
                </c:pt>
                <c:pt idx="166">
                  <c:v>0.60828588158974461</c:v>
                </c:pt>
                <c:pt idx="167">
                  <c:v>0.60828588158974461</c:v>
                </c:pt>
                <c:pt idx="168">
                  <c:v>0.60724335270312191</c:v>
                </c:pt>
                <c:pt idx="169">
                  <c:v>0.60724335270312191</c:v>
                </c:pt>
                <c:pt idx="170">
                  <c:v>0.60312645885358196</c:v>
                </c:pt>
                <c:pt idx="171">
                  <c:v>0.60312645885358196</c:v>
                </c:pt>
                <c:pt idx="172">
                  <c:v>0.60312645885358196</c:v>
                </c:pt>
                <c:pt idx="173">
                  <c:v>0.60009307943305723</c:v>
                </c:pt>
                <c:pt idx="174">
                  <c:v>0.60009307943305723</c:v>
                </c:pt>
                <c:pt idx="175">
                  <c:v>0.60009307943305723</c:v>
                </c:pt>
                <c:pt idx="176">
                  <c:v>0.60009307943305723</c:v>
                </c:pt>
                <c:pt idx="177">
                  <c:v>0.59909213095131353</c:v>
                </c:pt>
                <c:pt idx="178">
                  <c:v>0.59909213095131353</c:v>
                </c:pt>
                <c:pt idx="179">
                  <c:v>0.59513766125004097</c:v>
                </c:pt>
                <c:pt idx="180">
                  <c:v>0.59222267388985295</c:v>
                </c:pt>
                <c:pt idx="181">
                  <c:v>0.59222267388985295</c:v>
                </c:pt>
                <c:pt idx="182">
                  <c:v>0.5912604115830149</c:v>
                </c:pt>
                <c:pt idx="183">
                  <c:v>0.59126048455672642</c:v>
                </c:pt>
                <c:pt idx="184">
                  <c:v>0.58745813462194751</c:v>
                </c:pt>
                <c:pt idx="185">
                  <c:v>0.58465406272576748</c:v>
                </c:pt>
                <c:pt idx="186">
                  <c:v>0.58465406272576748</c:v>
                </c:pt>
                <c:pt idx="187">
                  <c:v>0.58465399137368235</c:v>
                </c:pt>
                <c:pt idx="188">
                  <c:v>0.58006844585880291</c:v>
                </c:pt>
                <c:pt idx="189">
                  <c:v>0.57736830163956365</c:v>
                </c:pt>
                <c:pt idx="190">
                  <c:v>0.57736830163956365</c:v>
                </c:pt>
                <c:pt idx="191">
                  <c:v>0.57736830163956365</c:v>
                </c:pt>
                <c:pt idx="192">
                  <c:v>0.57647662896971608</c:v>
                </c:pt>
                <c:pt idx="193">
                  <c:v>0.57647666365475758</c:v>
                </c:pt>
                <c:pt idx="194">
                  <c:v>0.57647662896971608</c:v>
                </c:pt>
                <c:pt idx="195">
                  <c:v>0.57647662896971608</c:v>
                </c:pt>
                <c:pt idx="196">
                  <c:v>0.57295074113040978</c:v>
                </c:pt>
                <c:pt idx="197">
                  <c:v>0.57295080965451939</c:v>
                </c:pt>
                <c:pt idx="198">
                  <c:v>0.57034838628069562</c:v>
                </c:pt>
                <c:pt idx="199">
                  <c:v>0.57034842023221732</c:v>
                </c:pt>
                <c:pt idx="200">
                  <c:v>0.5694888089819985</c:v>
                </c:pt>
                <c:pt idx="201">
                  <c:v>0.5694888089819985</c:v>
                </c:pt>
                <c:pt idx="202">
                  <c:v>0.56608886303825212</c:v>
                </c:pt>
                <c:pt idx="203">
                  <c:v>0.56357839604521631</c:v>
                </c:pt>
                <c:pt idx="204">
                  <c:v>0.56357839604521631</c:v>
                </c:pt>
                <c:pt idx="205">
                  <c:v>0.56357839604521631</c:v>
                </c:pt>
                <c:pt idx="206">
                  <c:v>0.56357839604521631</c:v>
                </c:pt>
                <c:pt idx="207">
                  <c:v>0.56274907062171131</c:v>
                </c:pt>
                <c:pt idx="208">
                  <c:v>0.56274903756890571</c:v>
                </c:pt>
                <c:pt idx="209">
                  <c:v>0.55946766346468546</c:v>
                </c:pt>
                <c:pt idx="210">
                  <c:v>0.55946766346468546</c:v>
                </c:pt>
                <c:pt idx="211">
                  <c:v>0.55946769613315495</c:v>
                </c:pt>
                <c:pt idx="212">
                  <c:v>0.55704395090834458</c:v>
                </c:pt>
                <c:pt idx="213">
                  <c:v>0.55704395090834458</c:v>
                </c:pt>
                <c:pt idx="214">
                  <c:v>0.55704395090834458</c:v>
                </c:pt>
                <c:pt idx="215">
                  <c:v>0.55307355612379661</c:v>
                </c:pt>
                <c:pt idx="216">
                  <c:v>0.55073162199900372</c:v>
                </c:pt>
                <c:pt idx="217">
                  <c:v>0.55073162199900372</c:v>
                </c:pt>
                <c:pt idx="218">
                  <c:v>0.54995764080646137</c:v>
                </c:pt>
                <c:pt idx="219">
                  <c:v>0.54995764080646137</c:v>
                </c:pt>
                <c:pt idx="220">
                  <c:v>0.54995764080646137</c:v>
                </c:pt>
                <c:pt idx="221">
                  <c:v>0.54995764080646137</c:v>
                </c:pt>
                <c:pt idx="222">
                  <c:v>0.54689374392028889</c:v>
                </c:pt>
                <c:pt idx="223">
                  <c:v>0.54689374392028889</c:v>
                </c:pt>
                <c:pt idx="224">
                  <c:v>0.54689383756990961</c:v>
                </c:pt>
                <c:pt idx="225">
                  <c:v>0.54462916042206055</c:v>
                </c:pt>
                <c:pt idx="226">
                  <c:v>0.54462916042206055</c:v>
                </c:pt>
                <c:pt idx="227">
                  <c:v>0.54462916042206055</c:v>
                </c:pt>
                <c:pt idx="228">
                  <c:v>0.54462916042206055</c:v>
                </c:pt>
                <c:pt idx="229">
                  <c:v>0.54388052967742806</c:v>
                </c:pt>
                <c:pt idx="230">
                  <c:v>0.53872517920750962</c:v>
                </c:pt>
                <c:pt idx="231">
                  <c:v>0.53872517920750962</c:v>
                </c:pt>
                <c:pt idx="232">
                  <c:v>0.53872517920750962</c:v>
                </c:pt>
                <c:pt idx="233">
                  <c:v>0.53872517920750962</c:v>
                </c:pt>
                <c:pt idx="234">
                  <c:v>0.53800056501799043</c:v>
                </c:pt>
                <c:pt idx="235">
                  <c:v>0.53513124020982583</c:v>
                </c:pt>
                <c:pt idx="236">
                  <c:v>0.53513124020982583</c:v>
                </c:pt>
                <c:pt idx="237">
                  <c:v>0.53300911074893065</c:v>
                </c:pt>
                <c:pt idx="238">
                  <c:v>0.53300908109733802</c:v>
                </c:pt>
                <c:pt idx="239">
                  <c:v>0.52952762679198184</c:v>
                </c:pt>
                <c:pt idx="240">
                  <c:v>0.52747119682348353</c:v>
                </c:pt>
                <c:pt idx="241">
                  <c:v>0.52747119682348353</c:v>
                </c:pt>
                <c:pt idx="242">
                  <c:v>0.52747119682348353</c:v>
                </c:pt>
                <c:pt idx="243">
                  <c:v>0.52747119682348353</c:v>
                </c:pt>
                <c:pt idx="244">
                  <c:v>0.52679100281495161</c:v>
                </c:pt>
                <c:pt idx="245">
                  <c:v>0.52679100281495161</c:v>
                </c:pt>
                <c:pt idx="246">
                  <c:v>0.52409642314412141</c:v>
                </c:pt>
                <c:pt idx="247">
                  <c:v>0.52409642314412141</c:v>
                </c:pt>
                <c:pt idx="248">
                  <c:v>0.52409642314412141</c:v>
                </c:pt>
                <c:pt idx="249">
                  <c:v>0.52210236451416403</c:v>
                </c:pt>
                <c:pt idx="250">
                  <c:v>0.52210239296467875</c:v>
                </c:pt>
                <c:pt idx="251">
                  <c:v>0.52210236451416403</c:v>
                </c:pt>
                <c:pt idx="252">
                  <c:v>0.52210236451416403</c:v>
                </c:pt>
                <c:pt idx="253">
                  <c:v>0.52144274870559981</c:v>
                </c:pt>
                <c:pt idx="254">
                  <c:v>0.52144274870559981</c:v>
                </c:pt>
                <c:pt idx="255">
                  <c:v>0.52144274870559981</c:v>
                </c:pt>
                <c:pt idx="256">
                  <c:v>0.5188289879243202</c:v>
                </c:pt>
                <c:pt idx="257">
                  <c:v>0.5188289879243202</c:v>
                </c:pt>
                <c:pt idx="258">
                  <c:v>0.51689422713892019</c:v>
                </c:pt>
                <c:pt idx="259">
                  <c:v>0.51625415069956371</c:v>
                </c:pt>
                <c:pt idx="260">
                  <c:v>0.51625415069956371</c:v>
                </c:pt>
                <c:pt idx="261">
                  <c:v>0.51625415069956371</c:v>
                </c:pt>
                <c:pt idx="262">
                  <c:v>0.51625415069956371</c:v>
                </c:pt>
                <c:pt idx="263">
                  <c:v>0.5137172211302804</c:v>
                </c:pt>
                <c:pt idx="264">
                  <c:v>0.5137172211302804</c:v>
                </c:pt>
                <c:pt idx="265">
                  <c:v>0.5118389198646448</c:v>
                </c:pt>
                <c:pt idx="266">
                  <c:v>0.5118389198646448</c:v>
                </c:pt>
                <c:pt idx="267">
                  <c:v>0.5118389198646448</c:v>
                </c:pt>
                <c:pt idx="268">
                  <c:v>0.51183897455055416</c:v>
                </c:pt>
                <c:pt idx="269">
                  <c:v>0.50875365810314854</c:v>
                </c:pt>
                <c:pt idx="270">
                  <c:v>0.50875365810314854</c:v>
                </c:pt>
              </c:numCache>
            </c:numRef>
          </c:xVal>
          <c:yVal>
            <c:numRef>
              <c:f>pol94617CeO2!$H$6:$H$276</c:f>
              <c:numCache>
                <c:formatCode>General</c:formatCode>
                <c:ptCount val="271"/>
                <c:pt idx="0">
                  <c:v>39.242800000000003</c:v>
                </c:pt>
                <c:pt idx="1">
                  <c:v>34.180399999999999</c:v>
                </c:pt>
                <c:pt idx="2">
                  <c:v>33.337899999999998</c:v>
                </c:pt>
                <c:pt idx="3">
                  <c:v>30.032900000000001</c:v>
                </c:pt>
                <c:pt idx="4">
                  <c:v>28.185400000000001</c:v>
                </c:pt>
                <c:pt idx="5">
                  <c:v>27.9529</c:v>
                </c:pt>
                <c:pt idx="6">
                  <c:v>26.177800000000001</c:v>
                </c:pt>
                <c:pt idx="7">
                  <c:v>25.240300000000001</c:v>
                </c:pt>
                <c:pt idx="8">
                  <c:v>25.240300000000001</c:v>
                </c:pt>
                <c:pt idx="9">
                  <c:v>23.770299999999999</c:v>
                </c:pt>
                <c:pt idx="10">
                  <c:v>23.087800000000001</c:v>
                </c:pt>
                <c:pt idx="11">
                  <c:v>23.087800000000001</c:v>
                </c:pt>
                <c:pt idx="12">
                  <c:v>23.087800000000001</c:v>
                </c:pt>
                <c:pt idx="13">
                  <c:v>22.1478</c:v>
                </c:pt>
                <c:pt idx="14">
                  <c:v>21.685400000000001</c:v>
                </c:pt>
                <c:pt idx="15">
                  <c:v>21.492899999999999</c:v>
                </c:pt>
                <c:pt idx="16">
                  <c:v>20.775400000000001</c:v>
                </c:pt>
                <c:pt idx="17">
                  <c:v>20.3279</c:v>
                </c:pt>
                <c:pt idx="18">
                  <c:v>20.3279</c:v>
                </c:pt>
                <c:pt idx="19">
                  <c:v>20.3279</c:v>
                </c:pt>
                <c:pt idx="20">
                  <c:v>19.7029</c:v>
                </c:pt>
                <c:pt idx="21">
                  <c:v>19.267900000000001</c:v>
                </c:pt>
                <c:pt idx="22">
                  <c:v>19.267900000000001</c:v>
                </c:pt>
                <c:pt idx="23">
                  <c:v>18.587900000000001</c:v>
                </c:pt>
                <c:pt idx="24">
                  <c:v>18.165400000000002</c:v>
                </c:pt>
                <c:pt idx="25">
                  <c:v>18.165400000000002</c:v>
                </c:pt>
                <c:pt idx="26">
                  <c:v>18.165400000000002</c:v>
                </c:pt>
                <c:pt idx="27">
                  <c:v>17.505400000000002</c:v>
                </c:pt>
                <c:pt idx="28">
                  <c:v>17.505400000000002</c:v>
                </c:pt>
                <c:pt idx="29">
                  <c:v>17.505400000000002</c:v>
                </c:pt>
                <c:pt idx="30">
                  <c:v>17.505400000000002</c:v>
                </c:pt>
                <c:pt idx="31">
                  <c:v>17.095400000000001</c:v>
                </c:pt>
                <c:pt idx="32">
                  <c:v>16.857900000000001</c:v>
                </c:pt>
                <c:pt idx="33">
                  <c:v>16.455400000000001</c:v>
                </c:pt>
                <c:pt idx="34">
                  <c:v>16.455400000000001</c:v>
                </c:pt>
                <c:pt idx="35">
                  <c:v>16.455400000000001</c:v>
                </c:pt>
                <c:pt idx="36">
                  <c:v>15.8279</c:v>
                </c:pt>
                <c:pt idx="37">
                  <c:v>15.6004</c:v>
                </c:pt>
                <c:pt idx="38">
                  <c:v>15.2128</c:v>
                </c:pt>
                <c:pt idx="39">
                  <c:v>14.830299999999999</c:v>
                </c:pt>
                <c:pt idx="40">
                  <c:v>14.830299999999999</c:v>
                </c:pt>
                <c:pt idx="41">
                  <c:v>14.830299999999999</c:v>
                </c:pt>
                <c:pt idx="42">
                  <c:v>14.830299999999999</c:v>
                </c:pt>
                <c:pt idx="43">
                  <c:v>14.830299999999999</c:v>
                </c:pt>
                <c:pt idx="44">
                  <c:v>14.392799999999999</c:v>
                </c:pt>
                <c:pt idx="45">
                  <c:v>14.392799999999999</c:v>
                </c:pt>
                <c:pt idx="46">
                  <c:v>14.020300000000001</c:v>
                </c:pt>
                <c:pt idx="47">
                  <c:v>14.020300000000001</c:v>
                </c:pt>
                <c:pt idx="48">
                  <c:v>14.020300000000001</c:v>
                </c:pt>
                <c:pt idx="49">
                  <c:v>14.020300000000001</c:v>
                </c:pt>
                <c:pt idx="50">
                  <c:v>13.4428</c:v>
                </c:pt>
                <c:pt idx="51">
                  <c:v>13.4428</c:v>
                </c:pt>
                <c:pt idx="52">
                  <c:v>13.4428</c:v>
                </c:pt>
                <c:pt idx="53">
                  <c:v>13.082800000000001</c:v>
                </c:pt>
                <c:pt idx="54">
                  <c:v>12.8779</c:v>
                </c:pt>
                <c:pt idx="55">
                  <c:v>12.8779</c:v>
                </c:pt>
                <c:pt idx="56">
                  <c:v>12.525399999999999</c:v>
                </c:pt>
                <c:pt idx="57">
                  <c:v>12.3254</c:v>
                </c:pt>
                <c:pt idx="58">
                  <c:v>12.3254</c:v>
                </c:pt>
                <c:pt idx="59">
                  <c:v>12.3254</c:v>
                </c:pt>
                <c:pt idx="60">
                  <c:v>12.1279</c:v>
                </c:pt>
                <c:pt idx="61">
                  <c:v>12.1279</c:v>
                </c:pt>
                <c:pt idx="62">
                  <c:v>11.9329</c:v>
                </c:pt>
                <c:pt idx="63">
                  <c:v>11.9329</c:v>
                </c:pt>
                <c:pt idx="64">
                  <c:v>11.785399999999999</c:v>
                </c:pt>
                <c:pt idx="65">
                  <c:v>11.785399999999999</c:v>
                </c:pt>
                <c:pt idx="66">
                  <c:v>11.5929</c:v>
                </c:pt>
                <c:pt idx="67">
                  <c:v>11.402900000000001</c:v>
                </c:pt>
                <c:pt idx="68">
                  <c:v>11.402900000000001</c:v>
                </c:pt>
                <c:pt idx="69">
                  <c:v>11.402900000000001</c:v>
                </c:pt>
                <c:pt idx="70">
                  <c:v>11.402900000000001</c:v>
                </c:pt>
                <c:pt idx="71">
                  <c:v>11.070399999999999</c:v>
                </c:pt>
                <c:pt idx="72">
                  <c:v>11.070399999999999</c:v>
                </c:pt>
                <c:pt idx="73">
                  <c:v>11.070399999999999</c:v>
                </c:pt>
                <c:pt idx="74">
                  <c:v>10.885400000000001</c:v>
                </c:pt>
                <c:pt idx="75">
                  <c:v>10.885400000000001</c:v>
                </c:pt>
                <c:pt idx="76">
                  <c:v>10.5604</c:v>
                </c:pt>
                <c:pt idx="77">
                  <c:v>10.3803</c:v>
                </c:pt>
                <c:pt idx="78">
                  <c:v>10.3803</c:v>
                </c:pt>
                <c:pt idx="79">
                  <c:v>10.3803</c:v>
                </c:pt>
                <c:pt idx="80">
                  <c:v>10.3803</c:v>
                </c:pt>
                <c:pt idx="81">
                  <c:v>10.2028</c:v>
                </c:pt>
                <c:pt idx="82">
                  <c:v>9.8878000000000004</c:v>
                </c:pt>
                <c:pt idx="83">
                  <c:v>9.8878000000000004</c:v>
                </c:pt>
                <c:pt idx="84">
                  <c:v>9.8878000000000004</c:v>
                </c:pt>
                <c:pt idx="85">
                  <c:v>9.8878000000000004</c:v>
                </c:pt>
                <c:pt idx="86">
                  <c:v>9.8878000000000004</c:v>
                </c:pt>
                <c:pt idx="87">
                  <c:v>9.7152999999999992</c:v>
                </c:pt>
                <c:pt idx="88">
                  <c:v>9.7152999999999992</c:v>
                </c:pt>
                <c:pt idx="89">
                  <c:v>9.7152999999999992</c:v>
                </c:pt>
                <c:pt idx="90">
                  <c:v>9.7152999999999992</c:v>
                </c:pt>
                <c:pt idx="91">
                  <c:v>9.7152999999999992</c:v>
                </c:pt>
                <c:pt idx="92">
                  <c:v>9.7152999999999992</c:v>
                </c:pt>
                <c:pt idx="93">
                  <c:v>9.4077999999999999</c:v>
                </c:pt>
                <c:pt idx="94">
                  <c:v>9.2402999999999995</c:v>
                </c:pt>
                <c:pt idx="95">
                  <c:v>9.2402999999999995</c:v>
                </c:pt>
                <c:pt idx="96">
                  <c:v>9.0753000000000004</c:v>
                </c:pt>
                <c:pt idx="97">
                  <c:v>9.0753000000000004</c:v>
                </c:pt>
                <c:pt idx="98">
                  <c:v>9.0753000000000004</c:v>
                </c:pt>
                <c:pt idx="99">
                  <c:v>9.0753000000000004</c:v>
                </c:pt>
                <c:pt idx="100">
                  <c:v>9.0753000000000004</c:v>
                </c:pt>
                <c:pt idx="101">
                  <c:v>8.7777999999999992</c:v>
                </c:pt>
                <c:pt idx="102">
                  <c:v>8.7777999999999992</c:v>
                </c:pt>
                <c:pt idx="103">
                  <c:v>8.7777999999999992</c:v>
                </c:pt>
                <c:pt idx="104">
                  <c:v>8.6178000000000008</c:v>
                </c:pt>
                <c:pt idx="105">
                  <c:v>8.6178000000000008</c:v>
                </c:pt>
                <c:pt idx="106">
                  <c:v>8.6178000000000008</c:v>
                </c:pt>
                <c:pt idx="107">
                  <c:v>8.6178000000000008</c:v>
                </c:pt>
                <c:pt idx="108">
                  <c:v>8.6178000000000008</c:v>
                </c:pt>
                <c:pt idx="109">
                  <c:v>8.4603000000000002</c:v>
                </c:pt>
                <c:pt idx="110">
                  <c:v>8.4603000000000002</c:v>
                </c:pt>
                <c:pt idx="111">
                  <c:v>8.4603000000000002</c:v>
                </c:pt>
                <c:pt idx="112">
                  <c:v>8.4603000000000002</c:v>
                </c:pt>
                <c:pt idx="113">
                  <c:v>8.1728000000000005</c:v>
                </c:pt>
                <c:pt idx="114">
                  <c:v>8.1728000000000005</c:v>
                </c:pt>
                <c:pt idx="115">
                  <c:v>8.1728000000000005</c:v>
                </c:pt>
                <c:pt idx="116">
                  <c:v>8.1728000000000005</c:v>
                </c:pt>
                <c:pt idx="117">
                  <c:v>8.1728000000000005</c:v>
                </c:pt>
                <c:pt idx="118">
                  <c:v>8.1728000000000005</c:v>
                </c:pt>
                <c:pt idx="119">
                  <c:v>8.0204000000000004</c:v>
                </c:pt>
                <c:pt idx="120">
                  <c:v>8.0204000000000004</c:v>
                </c:pt>
                <c:pt idx="121">
                  <c:v>8.0204000000000004</c:v>
                </c:pt>
                <c:pt idx="122">
                  <c:v>8.0204000000000004</c:v>
                </c:pt>
                <c:pt idx="123">
                  <c:v>8.0204000000000004</c:v>
                </c:pt>
                <c:pt idx="124">
                  <c:v>8.0204000000000004</c:v>
                </c:pt>
                <c:pt idx="125">
                  <c:v>7.8704000000000001</c:v>
                </c:pt>
                <c:pt idx="126">
                  <c:v>7.7404000000000002</c:v>
                </c:pt>
                <c:pt idx="127">
                  <c:v>7.7404000000000002</c:v>
                </c:pt>
                <c:pt idx="128">
                  <c:v>7.7404000000000002</c:v>
                </c:pt>
                <c:pt idx="129">
                  <c:v>7.5928000000000004</c:v>
                </c:pt>
                <c:pt idx="130">
                  <c:v>7.5928000000000004</c:v>
                </c:pt>
                <c:pt idx="131">
                  <c:v>7.5928000000000004</c:v>
                </c:pt>
                <c:pt idx="132">
                  <c:v>7.5928000000000004</c:v>
                </c:pt>
                <c:pt idx="133">
                  <c:v>7.5928000000000004</c:v>
                </c:pt>
                <c:pt idx="134">
                  <c:v>7.5928000000000004</c:v>
                </c:pt>
                <c:pt idx="135">
                  <c:v>7.4478</c:v>
                </c:pt>
                <c:pt idx="136">
                  <c:v>7.4478</c:v>
                </c:pt>
                <c:pt idx="137">
                  <c:v>7.4478</c:v>
                </c:pt>
                <c:pt idx="138">
                  <c:v>7.4478</c:v>
                </c:pt>
                <c:pt idx="139">
                  <c:v>7.4478</c:v>
                </c:pt>
                <c:pt idx="140">
                  <c:v>7.4478</c:v>
                </c:pt>
                <c:pt idx="141">
                  <c:v>7.1779000000000002</c:v>
                </c:pt>
                <c:pt idx="142">
                  <c:v>7.1779000000000002</c:v>
                </c:pt>
                <c:pt idx="143">
                  <c:v>7.1779000000000002</c:v>
                </c:pt>
                <c:pt idx="144">
                  <c:v>7.1779000000000002</c:v>
                </c:pt>
                <c:pt idx="145">
                  <c:v>7.1779000000000002</c:v>
                </c:pt>
                <c:pt idx="146">
                  <c:v>7.1779000000000002</c:v>
                </c:pt>
                <c:pt idx="147">
                  <c:v>7.0378999999999996</c:v>
                </c:pt>
                <c:pt idx="148">
                  <c:v>7.0378999999999996</c:v>
                </c:pt>
                <c:pt idx="149">
                  <c:v>7.0378999999999996</c:v>
                </c:pt>
                <c:pt idx="150">
                  <c:v>7.0378999999999996</c:v>
                </c:pt>
                <c:pt idx="151">
                  <c:v>7.0378999999999996</c:v>
                </c:pt>
                <c:pt idx="152">
                  <c:v>7.0378999999999996</c:v>
                </c:pt>
                <c:pt idx="153">
                  <c:v>6.9004000000000003</c:v>
                </c:pt>
                <c:pt idx="154">
                  <c:v>6.9004000000000003</c:v>
                </c:pt>
                <c:pt idx="155">
                  <c:v>6.9004000000000003</c:v>
                </c:pt>
                <c:pt idx="156">
                  <c:v>6.9004000000000003</c:v>
                </c:pt>
                <c:pt idx="157">
                  <c:v>6.9004000000000003</c:v>
                </c:pt>
                <c:pt idx="158">
                  <c:v>6.9004000000000003</c:v>
                </c:pt>
                <c:pt idx="159">
                  <c:v>6.9004000000000003</c:v>
                </c:pt>
                <c:pt idx="160">
                  <c:v>6.7754000000000003</c:v>
                </c:pt>
                <c:pt idx="161">
                  <c:v>6.6402999999999999</c:v>
                </c:pt>
                <c:pt idx="162">
                  <c:v>6.6402999999999999</c:v>
                </c:pt>
                <c:pt idx="163">
                  <c:v>6.6402999999999999</c:v>
                </c:pt>
                <c:pt idx="164">
                  <c:v>6.6402999999999999</c:v>
                </c:pt>
                <c:pt idx="165">
                  <c:v>6.5077999999999996</c:v>
                </c:pt>
                <c:pt idx="166">
                  <c:v>6.5077999999999996</c:v>
                </c:pt>
                <c:pt idx="167">
                  <c:v>6.5077999999999996</c:v>
                </c:pt>
                <c:pt idx="168">
                  <c:v>6.5077999999999996</c:v>
                </c:pt>
                <c:pt idx="169">
                  <c:v>6.5077999999999996</c:v>
                </c:pt>
                <c:pt idx="170">
                  <c:v>6.5077999999999996</c:v>
                </c:pt>
                <c:pt idx="171">
                  <c:v>6.5077999999999996</c:v>
                </c:pt>
                <c:pt idx="172">
                  <c:v>6.5077999999999996</c:v>
                </c:pt>
                <c:pt idx="173">
                  <c:v>6.5077999999999996</c:v>
                </c:pt>
                <c:pt idx="174">
                  <c:v>6.5077999999999996</c:v>
                </c:pt>
                <c:pt idx="175">
                  <c:v>6.5077999999999996</c:v>
                </c:pt>
                <c:pt idx="176">
                  <c:v>6.5077999999999996</c:v>
                </c:pt>
                <c:pt idx="177">
                  <c:v>6.5077999999999996</c:v>
                </c:pt>
                <c:pt idx="178">
                  <c:v>6.5077999999999996</c:v>
                </c:pt>
                <c:pt idx="179">
                  <c:v>6.2553000000000001</c:v>
                </c:pt>
                <c:pt idx="180">
                  <c:v>6.2553000000000001</c:v>
                </c:pt>
                <c:pt idx="181">
                  <c:v>6.2553000000000001</c:v>
                </c:pt>
                <c:pt idx="182">
                  <c:v>6.2553000000000001</c:v>
                </c:pt>
                <c:pt idx="183">
                  <c:v>6.2553000000000001</c:v>
                </c:pt>
                <c:pt idx="184">
                  <c:v>6.2553999999999998</c:v>
                </c:pt>
                <c:pt idx="185">
                  <c:v>6.1280000000000001</c:v>
                </c:pt>
                <c:pt idx="186">
                  <c:v>6.1280000000000001</c:v>
                </c:pt>
                <c:pt idx="187">
                  <c:v>6.1280000000000001</c:v>
                </c:pt>
                <c:pt idx="188">
                  <c:v>6.1280000000000001</c:v>
                </c:pt>
                <c:pt idx="189">
                  <c:v>6.1280000000000001</c:v>
                </c:pt>
                <c:pt idx="190">
                  <c:v>6.1280000000000001</c:v>
                </c:pt>
                <c:pt idx="191">
                  <c:v>6.1280000000000001</c:v>
                </c:pt>
                <c:pt idx="192">
                  <c:v>6.1280000000000001</c:v>
                </c:pt>
                <c:pt idx="193">
                  <c:v>6.1280000000000001</c:v>
                </c:pt>
                <c:pt idx="194">
                  <c:v>6.1280000000000001</c:v>
                </c:pt>
                <c:pt idx="195">
                  <c:v>6.1280000000000001</c:v>
                </c:pt>
                <c:pt idx="196">
                  <c:v>6.0030000000000001</c:v>
                </c:pt>
                <c:pt idx="197">
                  <c:v>6.0030000000000001</c:v>
                </c:pt>
                <c:pt idx="198">
                  <c:v>6.0030000000000001</c:v>
                </c:pt>
                <c:pt idx="199">
                  <c:v>6.0030000000000001</c:v>
                </c:pt>
                <c:pt idx="200">
                  <c:v>6.0030000000000001</c:v>
                </c:pt>
                <c:pt idx="201">
                  <c:v>6.0030000000000001</c:v>
                </c:pt>
                <c:pt idx="202">
                  <c:v>5.8829000000000002</c:v>
                </c:pt>
                <c:pt idx="203">
                  <c:v>5.8829000000000002</c:v>
                </c:pt>
                <c:pt idx="204">
                  <c:v>5.8829000000000002</c:v>
                </c:pt>
                <c:pt idx="205">
                  <c:v>5.8829000000000002</c:v>
                </c:pt>
                <c:pt idx="206">
                  <c:v>5.8829000000000002</c:v>
                </c:pt>
                <c:pt idx="207">
                  <c:v>5.8829000000000002</c:v>
                </c:pt>
                <c:pt idx="208">
                  <c:v>5.8829000000000002</c:v>
                </c:pt>
                <c:pt idx="209">
                  <c:v>5.7603999999999997</c:v>
                </c:pt>
                <c:pt idx="210">
                  <c:v>5.7603999999999997</c:v>
                </c:pt>
                <c:pt idx="211">
                  <c:v>5.7603999999999997</c:v>
                </c:pt>
                <c:pt idx="212">
                  <c:v>5.7603999999999997</c:v>
                </c:pt>
                <c:pt idx="213">
                  <c:v>5.7603999999999997</c:v>
                </c:pt>
                <c:pt idx="214">
                  <c:v>5.7603999999999997</c:v>
                </c:pt>
                <c:pt idx="215">
                  <c:v>5.7603999999999997</c:v>
                </c:pt>
                <c:pt idx="216">
                  <c:v>5.7603999999999997</c:v>
                </c:pt>
                <c:pt idx="217">
                  <c:v>5.7603999999999997</c:v>
                </c:pt>
                <c:pt idx="218">
                  <c:v>5.6403999999999996</c:v>
                </c:pt>
                <c:pt idx="219">
                  <c:v>5.6403999999999996</c:v>
                </c:pt>
                <c:pt idx="220">
                  <c:v>5.6403999999999996</c:v>
                </c:pt>
                <c:pt idx="221">
                  <c:v>5.6403999999999996</c:v>
                </c:pt>
                <c:pt idx="222">
                  <c:v>5.6403999999999996</c:v>
                </c:pt>
                <c:pt idx="223">
                  <c:v>5.6403999999999996</c:v>
                </c:pt>
                <c:pt idx="224">
                  <c:v>5.6403999999999996</c:v>
                </c:pt>
                <c:pt idx="225">
                  <c:v>5.6403999999999996</c:v>
                </c:pt>
                <c:pt idx="226">
                  <c:v>5.6403999999999996</c:v>
                </c:pt>
                <c:pt idx="227">
                  <c:v>5.6403999999999996</c:v>
                </c:pt>
                <c:pt idx="228">
                  <c:v>5.6403999999999996</c:v>
                </c:pt>
                <c:pt idx="229">
                  <c:v>5.6403999999999996</c:v>
                </c:pt>
                <c:pt idx="230">
                  <c:v>5.6403999999999996</c:v>
                </c:pt>
                <c:pt idx="231">
                  <c:v>5.6403999999999996</c:v>
                </c:pt>
                <c:pt idx="232">
                  <c:v>5.6403999999999996</c:v>
                </c:pt>
                <c:pt idx="233">
                  <c:v>5.6403999999999996</c:v>
                </c:pt>
                <c:pt idx="234">
                  <c:v>5.5228999999999999</c:v>
                </c:pt>
                <c:pt idx="235">
                  <c:v>5.4054000000000002</c:v>
                </c:pt>
                <c:pt idx="236">
                  <c:v>5.4054000000000002</c:v>
                </c:pt>
                <c:pt idx="237">
                  <c:v>5.4054000000000002</c:v>
                </c:pt>
                <c:pt idx="238">
                  <c:v>5.4054000000000002</c:v>
                </c:pt>
                <c:pt idx="239">
                  <c:v>5.4055</c:v>
                </c:pt>
                <c:pt idx="240">
                  <c:v>5.4055</c:v>
                </c:pt>
                <c:pt idx="241">
                  <c:v>5.4055</c:v>
                </c:pt>
                <c:pt idx="242">
                  <c:v>5.4055</c:v>
                </c:pt>
                <c:pt idx="243">
                  <c:v>5.4055</c:v>
                </c:pt>
                <c:pt idx="244">
                  <c:v>5.4055</c:v>
                </c:pt>
                <c:pt idx="245">
                  <c:v>5.4055</c:v>
                </c:pt>
                <c:pt idx="246">
                  <c:v>5.2904</c:v>
                </c:pt>
                <c:pt idx="247">
                  <c:v>5.2904</c:v>
                </c:pt>
                <c:pt idx="248">
                  <c:v>5.2904</c:v>
                </c:pt>
                <c:pt idx="249">
                  <c:v>5.2904</c:v>
                </c:pt>
                <c:pt idx="250">
                  <c:v>5.2904</c:v>
                </c:pt>
                <c:pt idx="251">
                  <c:v>5.2904</c:v>
                </c:pt>
                <c:pt idx="252">
                  <c:v>5.2904</c:v>
                </c:pt>
                <c:pt idx="253">
                  <c:v>5.2904</c:v>
                </c:pt>
                <c:pt idx="254">
                  <c:v>5.2904</c:v>
                </c:pt>
                <c:pt idx="255">
                  <c:v>5.2904</c:v>
                </c:pt>
                <c:pt idx="256">
                  <c:v>5.2904</c:v>
                </c:pt>
                <c:pt idx="257">
                  <c:v>5.2904</c:v>
                </c:pt>
                <c:pt idx="258">
                  <c:v>5.2904</c:v>
                </c:pt>
                <c:pt idx="259">
                  <c:v>5.2904</c:v>
                </c:pt>
                <c:pt idx="260">
                  <c:v>5.2904</c:v>
                </c:pt>
                <c:pt idx="261">
                  <c:v>5.2904</c:v>
                </c:pt>
                <c:pt idx="262">
                  <c:v>5.2904</c:v>
                </c:pt>
                <c:pt idx="263">
                  <c:v>5.2904</c:v>
                </c:pt>
                <c:pt idx="264">
                  <c:v>5.2904</c:v>
                </c:pt>
                <c:pt idx="265">
                  <c:v>5.2904</c:v>
                </c:pt>
                <c:pt idx="266">
                  <c:v>5.2904</c:v>
                </c:pt>
                <c:pt idx="267">
                  <c:v>5.2904</c:v>
                </c:pt>
                <c:pt idx="268">
                  <c:v>5.2904</c:v>
                </c:pt>
                <c:pt idx="269">
                  <c:v>5.0629</c:v>
                </c:pt>
                <c:pt idx="270">
                  <c:v>5.0629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LH8020CeO2PolLeBail!$A$1</c:f>
              <c:strCache>
                <c:ptCount val="1"/>
                <c:pt idx="0">
                  <c:v>LH8020_CeO2_PolLeBail (Baseline-Latest)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triangle"/>
            <c:size val="7"/>
            <c:spPr>
              <a:solidFill>
                <a:srgbClr val="FF9900"/>
              </a:solidFill>
              <a:ln>
                <a:solidFill>
                  <a:srgbClr val="FF9900"/>
                </a:solidFill>
              </a:ln>
            </c:spPr>
          </c:marker>
          <c:xVal>
            <c:numRef>
              <c:f>LH8020CeO2PolLeBail!$F$8:$F$103</c:f>
              <c:numCache>
                <c:formatCode>General</c:formatCode>
                <c:ptCount val="96"/>
                <c:pt idx="0">
                  <c:v>3.1259035747793127</c:v>
                </c:pt>
                <c:pt idx="1">
                  <c:v>2.9928246793218891</c:v>
                </c:pt>
                <c:pt idx="2">
                  <c:v>2.5918624142079403</c:v>
                </c:pt>
                <c:pt idx="3">
                  <c:v>2.3784558722404503</c:v>
                </c:pt>
                <c:pt idx="4">
                  <c:v>2.3182323805800342</c:v>
                </c:pt>
                <c:pt idx="5">
                  <c:v>2.1162467652151098</c:v>
                </c:pt>
                <c:pt idx="6">
                  <c:v>1.9952168683696641</c:v>
                </c:pt>
                <c:pt idx="7">
                  <c:v>1.9952168683696641</c:v>
                </c:pt>
                <c:pt idx="8">
                  <c:v>1.8327234465894859</c:v>
                </c:pt>
                <c:pt idx="9">
                  <c:v>1.7524188102933709</c:v>
                </c:pt>
                <c:pt idx="10">
                  <c:v>1.7279082761386269</c:v>
                </c:pt>
                <c:pt idx="11">
                  <c:v>1.7279082761386269</c:v>
                </c:pt>
                <c:pt idx="12">
                  <c:v>1.6392378638613225</c:v>
                </c:pt>
                <c:pt idx="13">
                  <c:v>1.5810212232929299</c:v>
                </c:pt>
                <c:pt idx="14">
                  <c:v>1.5629517873896563</c:v>
                </c:pt>
                <c:pt idx="15">
                  <c:v>1.4964125733731601</c:v>
                </c:pt>
                <c:pt idx="16">
                  <c:v>1.451733466888979</c:v>
                </c:pt>
                <c:pt idx="17">
                  <c:v>1.451733466888979</c:v>
                </c:pt>
                <c:pt idx="18">
                  <c:v>1.4377065861745923</c:v>
                </c:pt>
                <c:pt idx="19">
                  <c:v>1.3854087065356435</c:v>
                </c:pt>
                <c:pt idx="20">
                  <c:v>1.3497270222080642</c:v>
                </c:pt>
                <c:pt idx="21">
                  <c:v>1.3497270222080642</c:v>
                </c:pt>
                <c:pt idx="22">
                  <c:v>1.2959312071039701</c:v>
                </c:pt>
                <c:pt idx="23">
                  <c:v>1.2665856396046613</c:v>
                </c:pt>
                <c:pt idx="24">
                  <c:v>1.2572378914364863</c:v>
                </c:pt>
                <c:pt idx="25">
                  <c:v>1.2572378914364863</c:v>
                </c:pt>
                <c:pt idx="26">
                  <c:v>1.2218156310596573</c:v>
                </c:pt>
                <c:pt idx="27">
                  <c:v>1.2218156310596573</c:v>
                </c:pt>
                <c:pt idx="28">
                  <c:v>1.197130021304569</c:v>
                </c:pt>
                <c:pt idx="29">
                  <c:v>1.197130021304569</c:v>
                </c:pt>
                <c:pt idx="30">
                  <c:v>1.189228083727935</c:v>
                </c:pt>
                <c:pt idx="31">
                  <c:v>1.1591160500626843</c:v>
                </c:pt>
                <c:pt idx="32">
                  <c:v>1.1379753440664331</c:v>
                </c:pt>
                <c:pt idx="33">
                  <c:v>1.1379753440664331</c:v>
                </c:pt>
                <c:pt idx="34">
                  <c:v>1.1311815692978962</c:v>
                </c:pt>
                <c:pt idx="35">
                  <c:v>1.1051739068436091</c:v>
                </c:pt>
                <c:pt idx="36">
                  <c:v>1.0868040826810146</c:v>
                </c:pt>
                <c:pt idx="37">
                  <c:v>1.0581234994636726</c:v>
                </c:pt>
                <c:pt idx="38">
                  <c:v>1.0419679715747898</c:v>
                </c:pt>
                <c:pt idx="39">
                  <c:v>1.0419678582597711</c:v>
                </c:pt>
                <c:pt idx="40">
                  <c:v>1.0419679715747898</c:v>
                </c:pt>
                <c:pt idx="41">
                  <c:v>1.036744965683176</c:v>
                </c:pt>
                <c:pt idx="42">
                  <c:v>1.036744965683176</c:v>
                </c:pt>
                <c:pt idx="43">
                  <c:v>1.01661214784622</c:v>
                </c:pt>
                <c:pt idx="44">
                  <c:v>1.01661214784622</c:v>
                </c:pt>
                <c:pt idx="45">
                  <c:v>1.0022592847340128</c:v>
                </c:pt>
                <c:pt idx="46">
                  <c:v>1.0022592847340128</c:v>
                </c:pt>
                <c:pt idx="47">
                  <c:v>0.99760833031272012</c:v>
                </c:pt>
                <c:pt idx="48">
                  <c:v>0.99760833031272012</c:v>
                </c:pt>
                <c:pt idx="49">
                  <c:v>0.96676968086375492</c:v>
                </c:pt>
                <c:pt idx="50">
                  <c:v>0.96259356237922367</c:v>
                </c:pt>
                <c:pt idx="51">
                  <c:v>0.96259356237922367</c:v>
                </c:pt>
                <c:pt idx="52">
                  <c:v>0.94641432797951108</c:v>
                </c:pt>
                <c:pt idx="53">
                  <c:v>0.93480146586764368</c:v>
                </c:pt>
                <c:pt idx="54">
                  <c:v>0.93480146586764368</c:v>
                </c:pt>
                <c:pt idx="55">
                  <c:v>0.91636172329474297</c:v>
                </c:pt>
                <c:pt idx="56">
                  <c:v>0.90580829696993004</c:v>
                </c:pt>
                <c:pt idx="57">
                  <c:v>0.90580829696993004</c:v>
                </c:pt>
                <c:pt idx="58">
                  <c:v>0.90580829696993004</c:v>
                </c:pt>
                <c:pt idx="59">
                  <c:v>0.90237072945254093</c:v>
                </c:pt>
                <c:pt idx="60">
                  <c:v>0.90237072945254093</c:v>
                </c:pt>
                <c:pt idx="61">
                  <c:v>0.88900143134820986</c:v>
                </c:pt>
                <c:pt idx="62">
                  <c:v>0.88900143134820986</c:v>
                </c:pt>
                <c:pt idx="63">
                  <c:v>0.87935558371773548</c:v>
                </c:pt>
                <c:pt idx="64">
                  <c:v>0.87935558371773548</c:v>
                </c:pt>
                <c:pt idx="65">
                  <c:v>0.87620940514668544</c:v>
                </c:pt>
                <c:pt idx="66">
                  <c:v>0.86395421597339295</c:v>
                </c:pt>
                <c:pt idx="67">
                  <c:v>0.86395421597339295</c:v>
                </c:pt>
                <c:pt idx="68">
                  <c:v>0.85509291814892874</c:v>
                </c:pt>
                <c:pt idx="69">
                  <c:v>0.85509291814892874</c:v>
                </c:pt>
                <c:pt idx="70">
                  <c:v>0.85219914143331255</c:v>
                </c:pt>
                <c:pt idx="71">
                  <c:v>0.8409112209404882</c:v>
                </c:pt>
                <c:pt idx="72">
                  <c:v>0.8409112209404882</c:v>
                </c:pt>
                <c:pt idx="73">
                  <c:v>0.83273361273389679</c:v>
                </c:pt>
                <c:pt idx="74">
                  <c:v>0.83273361273389679</c:v>
                </c:pt>
                <c:pt idx="75">
                  <c:v>0.81961893193066127</c:v>
                </c:pt>
                <c:pt idx="76">
                  <c:v>0.81204136170693075</c:v>
                </c:pt>
                <c:pt idx="77">
                  <c:v>0.80956182200552051</c:v>
                </c:pt>
                <c:pt idx="78">
                  <c:v>0.80956182200552051</c:v>
                </c:pt>
                <c:pt idx="79">
                  <c:v>0.80956182200552051</c:v>
                </c:pt>
                <c:pt idx="80">
                  <c:v>0.79986617136822147</c:v>
                </c:pt>
                <c:pt idx="81">
                  <c:v>0.79281875528700874</c:v>
                </c:pt>
                <c:pt idx="82">
                  <c:v>0.79281875528700874</c:v>
                </c:pt>
                <c:pt idx="83">
                  <c:v>0.79281875528700874</c:v>
                </c:pt>
                <c:pt idx="84">
                  <c:v>0.79281875528700874</c:v>
                </c:pt>
                <c:pt idx="85">
                  <c:v>0.79051061164646497</c:v>
                </c:pt>
                <c:pt idx="86">
                  <c:v>0.78147595743452458</c:v>
                </c:pt>
                <c:pt idx="87">
                  <c:v>0.77489958964552286</c:v>
                </c:pt>
                <c:pt idx="88">
                  <c:v>0.77489958964552286</c:v>
                </c:pt>
                <c:pt idx="89">
                  <c:v>0.77489958964552286</c:v>
                </c:pt>
                <c:pt idx="90">
                  <c:v>0.77274406453674993</c:v>
                </c:pt>
                <c:pt idx="91">
                  <c:v>0.77274406453674993</c:v>
                </c:pt>
                <c:pt idx="92">
                  <c:v>0.76429854078234949</c:v>
                </c:pt>
                <c:pt idx="93">
                  <c:v>0.75814303219274048</c:v>
                </c:pt>
                <c:pt idx="94">
                  <c:v>0.75814303219274048</c:v>
                </c:pt>
                <c:pt idx="95">
                  <c:v>0.74821522628702841</c:v>
                </c:pt>
              </c:numCache>
            </c:numRef>
          </c:xVal>
          <c:yVal>
            <c:numRef>
              <c:f>LH8020CeO2PolLeBail!$H$8:$H$103</c:f>
              <c:numCache>
                <c:formatCode>General</c:formatCode>
                <c:ptCount val="96"/>
                <c:pt idx="0">
                  <c:v>32.977899999999998</c:v>
                </c:pt>
                <c:pt idx="1">
                  <c:v>32.1479</c:v>
                </c:pt>
                <c:pt idx="2">
                  <c:v>29.680399999999999</c:v>
                </c:pt>
                <c:pt idx="3">
                  <c:v>28.1279</c:v>
                </c:pt>
                <c:pt idx="4">
                  <c:v>27.602900000000002</c:v>
                </c:pt>
                <c:pt idx="5">
                  <c:v>26.340399999999999</c:v>
                </c:pt>
                <c:pt idx="6">
                  <c:v>25.330300000000001</c:v>
                </c:pt>
                <c:pt idx="7">
                  <c:v>25.330300000000001</c:v>
                </c:pt>
                <c:pt idx="8">
                  <c:v>24.125299999999999</c:v>
                </c:pt>
                <c:pt idx="9">
                  <c:v>23.430299999999999</c:v>
                </c:pt>
                <c:pt idx="10">
                  <c:v>23.430299999999999</c:v>
                </c:pt>
                <c:pt idx="11">
                  <c:v>23.430299999999999</c:v>
                </c:pt>
                <c:pt idx="12">
                  <c:v>22.747800000000002</c:v>
                </c:pt>
                <c:pt idx="13">
                  <c:v>22.277799999999999</c:v>
                </c:pt>
                <c:pt idx="14">
                  <c:v>21.812799999999999</c:v>
                </c:pt>
                <c:pt idx="15">
                  <c:v>21.352799999999998</c:v>
                </c:pt>
                <c:pt idx="16">
                  <c:v>20.8978</c:v>
                </c:pt>
                <c:pt idx="17">
                  <c:v>20.8978</c:v>
                </c:pt>
                <c:pt idx="18">
                  <c:v>20.705300000000001</c:v>
                </c:pt>
                <c:pt idx="19">
                  <c:v>20.257999999999999</c:v>
                </c:pt>
                <c:pt idx="20">
                  <c:v>19.8155</c:v>
                </c:pt>
                <c:pt idx="21">
                  <c:v>19.8155</c:v>
                </c:pt>
                <c:pt idx="22">
                  <c:v>19.3779</c:v>
                </c:pt>
                <c:pt idx="23">
                  <c:v>18.945399999999999</c:v>
                </c:pt>
                <c:pt idx="24">
                  <c:v>18.945399999999999</c:v>
                </c:pt>
                <c:pt idx="25">
                  <c:v>18.945399999999999</c:v>
                </c:pt>
                <c:pt idx="26">
                  <c:v>18.2729</c:v>
                </c:pt>
                <c:pt idx="27">
                  <c:v>18.2729</c:v>
                </c:pt>
                <c:pt idx="28">
                  <c:v>18.2729</c:v>
                </c:pt>
                <c:pt idx="29">
                  <c:v>18.2729</c:v>
                </c:pt>
                <c:pt idx="30">
                  <c:v>17.852900000000002</c:v>
                </c:pt>
                <c:pt idx="31">
                  <c:v>17.6129</c:v>
                </c:pt>
                <c:pt idx="32">
                  <c:v>17.200399999999998</c:v>
                </c:pt>
                <c:pt idx="33">
                  <c:v>17.200399999999998</c:v>
                </c:pt>
                <c:pt idx="34">
                  <c:v>17.200399999999998</c:v>
                </c:pt>
                <c:pt idx="35">
                  <c:v>16.792899999999999</c:v>
                </c:pt>
                <c:pt idx="36">
                  <c:v>16.560400000000001</c:v>
                </c:pt>
                <c:pt idx="37">
                  <c:v>16.160399999999999</c:v>
                </c:pt>
                <c:pt idx="38">
                  <c:v>15.7654</c:v>
                </c:pt>
                <c:pt idx="39">
                  <c:v>15.7654</c:v>
                </c:pt>
                <c:pt idx="40">
                  <c:v>15.7654</c:v>
                </c:pt>
                <c:pt idx="41">
                  <c:v>15.7654</c:v>
                </c:pt>
                <c:pt idx="42">
                  <c:v>15.7654</c:v>
                </c:pt>
                <c:pt idx="43">
                  <c:v>15.375400000000001</c:v>
                </c:pt>
                <c:pt idx="44">
                  <c:v>15.375400000000001</c:v>
                </c:pt>
                <c:pt idx="45">
                  <c:v>15.152900000000001</c:v>
                </c:pt>
                <c:pt idx="46">
                  <c:v>15.152900000000001</c:v>
                </c:pt>
                <c:pt idx="47">
                  <c:v>15.152900000000001</c:v>
                </c:pt>
                <c:pt idx="48">
                  <c:v>15.152900000000001</c:v>
                </c:pt>
                <c:pt idx="49">
                  <c:v>14.5528</c:v>
                </c:pt>
                <c:pt idx="50">
                  <c:v>14.5528</c:v>
                </c:pt>
                <c:pt idx="51">
                  <c:v>14.5528</c:v>
                </c:pt>
                <c:pt idx="52">
                  <c:v>14.1778</c:v>
                </c:pt>
                <c:pt idx="53">
                  <c:v>13.965299999999999</c:v>
                </c:pt>
                <c:pt idx="54">
                  <c:v>13.965299999999999</c:v>
                </c:pt>
                <c:pt idx="55">
                  <c:v>13.597799999999999</c:v>
                </c:pt>
                <c:pt idx="56">
                  <c:v>13.3903</c:v>
                </c:pt>
                <c:pt idx="57">
                  <c:v>13.3903</c:v>
                </c:pt>
                <c:pt idx="58">
                  <c:v>13.3903</c:v>
                </c:pt>
                <c:pt idx="59">
                  <c:v>13.3903</c:v>
                </c:pt>
                <c:pt idx="60">
                  <c:v>13.3903</c:v>
                </c:pt>
                <c:pt idx="61">
                  <c:v>13.0303</c:v>
                </c:pt>
                <c:pt idx="62">
                  <c:v>13.0303</c:v>
                </c:pt>
                <c:pt idx="63">
                  <c:v>12.8278</c:v>
                </c:pt>
                <c:pt idx="64">
                  <c:v>12.8278</c:v>
                </c:pt>
                <c:pt idx="65">
                  <c:v>12.8278</c:v>
                </c:pt>
                <c:pt idx="66">
                  <c:v>12.475300000000001</c:v>
                </c:pt>
                <c:pt idx="67">
                  <c:v>12.475300000000001</c:v>
                </c:pt>
                <c:pt idx="68">
                  <c:v>12.277799999999999</c:v>
                </c:pt>
                <c:pt idx="69">
                  <c:v>12.277799999999999</c:v>
                </c:pt>
                <c:pt idx="70">
                  <c:v>12.277799999999999</c:v>
                </c:pt>
                <c:pt idx="71">
                  <c:v>12.0829</c:v>
                </c:pt>
                <c:pt idx="72">
                  <c:v>12.0829</c:v>
                </c:pt>
                <c:pt idx="73">
                  <c:v>11.740399999999999</c:v>
                </c:pt>
                <c:pt idx="74">
                  <c:v>11.740399999999999</c:v>
                </c:pt>
                <c:pt idx="75">
                  <c:v>11.5504</c:v>
                </c:pt>
                <c:pt idx="76">
                  <c:v>11.402900000000001</c:v>
                </c:pt>
                <c:pt idx="77">
                  <c:v>11.402900000000001</c:v>
                </c:pt>
                <c:pt idx="78">
                  <c:v>11.402900000000001</c:v>
                </c:pt>
                <c:pt idx="79">
                  <c:v>11.402900000000001</c:v>
                </c:pt>
                <c:pt idx="80">
                  <c:v>11.215400000000001</c:v>
                </c:pt>
                <c:pt idx="81">
                  <c:v>11.0304</c:v>
                </c:pt>
                <c:pt idx="82">
                  <c:v>11.0304</c:v>
                </c:pt>
                <c:pt idx="83">
                  <c:v>11.0304</c:v>
                </c:pt>
                <c:pt idx="84">
                  <c:v>11.0304</c:v>
                </c:pt>
                <c:pt idx="85">
                  <c:v>11.0304</c:v>
                </c:pt>
                <c:pt idx="86">
                  <c:v>10.7029</c:v>
                </c:pt>
                <c:pt idx="87">
                  <c:v>10.7029</c:v>
                </c:pt>
                <c:pt idx="88">
                  <c:v>10.7029</c:v>
                </c:pt>
                <c:pt idx="89">
                  <c:v>10.7029</c:v>
                </c:pt>
                <c:pt idx="90">
                  <c:v>10.5229</c:v>
                </c:pt>
                <c:pt idx="91">
                  <c:v>10.5229</c:v>
                </c:pt>
                <c:pt idx="92">
                  <c:v>10.5229</c:v>
                </c:pt>
                <c:pt idx="93">
                  <c:v>10.2029</c:v>
                </c:pt>
                <c:pt idx="94">
                  <c:v>10.2029</c:v>
                </c:pt>
                <c:pt idx="95">
                  <c:v>10.027799999999999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NewDec2015_CeO2_PolLeBail_i!$A$1</c:f>
              <c:strCache>
                <c:ptCount val="1"/>
                <c:pt idx="0">
                  <c:v>NewDec2015_CeO2_PolLeBail (Upgrade-Latest)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NewDec2015_CeO2_PolLeBail_i!$F$7:$F$99</c:f>
              <c:numCache>
                <c:formatCode>General</c:formatCode>
                <c:ptCount val="93"/>
                <c:pt idx="0">
                  <c:v>3.6580634025175152</c:v>
                </c:pt>
                <c:pt idx="1">
                  <c:v>3.1196075816866369</c:v>
                </c:pt>
                <c:pt idx="2">
                  <c:v>2.9867967871366918</c:v>
                </c:pt>
                <c:pt idx="3">
                  <c:v>2.5866417705211671</c:v>
                </c:pt>
                <c:pt idx="4">
                  <c:v>2.3736653383726614</c:v>
                </c:pt>
                <c:pt idx="5">
                  <c:v>2.3135626996202663</c:v>
                </c:pt>
                <c:pt idx="6">
                  <c:v>2.1119845100694565</c:v>
                </c:pt>
                <c:pt idx="7">
                  <c:v>1.9911980649993102</c:v>
                </c:pt>
                <c:pt idx="8">
                  <c:v>1.9911980649993102</c:v>
                </c:pt>
                <c:pt idx="9">
                  <c:v>1.8290317012587576</c:v>
                </c:pt>
                <c:pt idx="10">
                  <c:v>1.74888900074968</c:v>
                </c:pt>
                <c:pt idx="11">
                  <c:v>1.7244276918330197</c:v>
                </c:pt>
                <c:pt idx="12">
                  <c:v>1.7244276918330197</c:v>
                </c:pt>
                <c:pt idx="13">
                  <c:v>1.6359357245746806</c:v>
                </c:pt>
                <c:pt idx="14">
                  <c:v>1.5778364689026743</c:v>
                </c:pt>
                <c:pt idx="15">
                  <c:v>1.5598037908433184</c:v>
                </c:pt>
                <c:pt idx="16">
                  <c:v>1.4933983935683459</c:v>
                </c:pt>
                <c:pt idx="17">
                  <c:v>1.4488092222542268</c:v>
                </c:pt>
                <c:pt idx="18">
                  <c:v>1.4488092222542268</c:v>
                </c:pt>
                <c:pt idx="19">
                  <c:v>1.4348105886193525</c:v>
                </c:pt>
                <c:pt idx="20">
                  <c:v>1.382618205675612</c:v>
                </c:pt>
                <c:pt idx="21">
                  <c:v>1.3470082016908684</c:v>
                </c:pt>
                <c:pt idx="22">
                  <c:v>1.3470082016908684</c:v>
                </c:pt>
                <c:pt idx="23">
                  <c:v>1.2933208852605835</c:v>
                </c:pt>
                <c:pt idx="24">
                  <c:v>1.2640343815972148</c:v>
                </c:pt>
                <c:pt idx="25">
                  <c:v>1.2547055478216687</c:v>
                </c:pt>
                <c:pt idx="26">
                  <c:v>1.2547055478216687</c:v>
                </c:pt>
                <c:pt idx="27">
                  <c:v>1.2193546226869241</c:v>
                </c:pt>
                <c:pt idx="28">
                  <c:v>1.2193546226869241</c:v>
                </c:pt>
                <c:pt idx="29">
                  <c:v>1.1947187893416191</c:v>
                </c:pt>
                <c:pt idx="30">
                  <c:v>1.1947187893416191</c:v>
                </c:pt>
                <c:pt idx="31">
                  <c:v>1.1868326691863307</c:v>
                </c:pt>
                <c:pt idx="32">
                  <c:v>1.1567813498101331</c:v>
                </c:pt>
                <c:pt idx="33">
                  <c:v>1.1356832158875092</c:v>
                </c:pt>
                <c:pt idx="34">
                  <c:v>1.1356832158875092</c:v>
                </c:pt>
                <c:pt idx="35">
                  <c:v>1.1289030000084948</c:v>
                </c:pt>
                <c:pt idx="36">
                  <c:v>1.102947892325238</c:v>
                </c:pt>
                <c:pt idx="37">
                  <c:v>1.0846149141210744</c:v>
                </c:pt>
                <c:pt idx="38">
                  <c:v>1.0559921386488733</c:v>
                </c:pt>
                <c:pt idx="39">
                  <c:v>1.0398690810365552</c:v>
                </c:pt>
                <c:pt idx="40">
                  <c:v>1.0398690810365552</c:v>
                </c:pt>
                <c:pt idx="41">
                  <c:v>1.0398690810365552</c:v>
                </c:pt>
                <c:pt idx="42">
                  <c:v>1.0346567640736681</c:v>
                </c:pt>
                <c:pt idx="43">
                  <c:v>1.0346567640736681</c:v>
                </c:pt>
                <c:pt idx="44">
                  <c:v>1.0145643236393553</c:v>
                </c:pt>
                <c:pt idx="45">
                  <c:v>1.0145643236393553</c:v>
                </c:pt>
                <c:pt idx="46">
                  <c:v>1.0002405205574838</c:v>
                </c:pt>
                <c:pt idx="47">
                  <c:v>1.0002405205574838</c:v>
                </c:pt>
                <c:pt idx="48">
                  <c:v>0.99559892904556402</c:v>
                </c:pt>
                <c:pt idx="49">
                  <c:v>0.99559892904556402</c:v>
                </c:pt>
                <c:pt idx="50">
                  <c:v>0.96482223249163857</c:v>
                </c:pt>
                <c:pt idx="51">
                  <c:v>0.96065460197615749</c:v>
                </c:pt>
                <c:pt idx="52">
                  <c:v>0.96065460197615749</c:v>
                </c:pt>
                <c:pt idx="53">
                  <c:v>0.94450799893506054</c:v>
                </c:pt>
                <c:pt idx="54">
                  <c:v>0.93291860407914495</c:v>
                </c:pt>
                <c:pt idx="55">
                  <c:v>0.93291860407914495</c:v>
                </c:pt>
                <c:pt idx="56">
                  <c:v>0.91451593791873664</c:v>
                </c:pt>
                <c:pt idx="57">
                  <c:v>0.90398367229767096</c:v>
                </c:pt>
                <c:pt idx="58">
                  <c:v>0.90398367229767096</c:v>
                </c:pt>
                <c:pt idx="59">
                  <c:v>0.90398367229767096</c:v>
                </c:pt>
                <c:pt idx="60">
                  <c:v>0.90055305742546066</c:v>
                </c:pt>
                <c:pt idx="61">
                  <c:v>0.90055305742546066</c:v>
                </c:pt>
                <c:pt idx="62">
                  <c:v>0.88721079557980265</c:v>
                </c:pt>
                <c:pt idx="63">
                  <c:v>0.88721079557980265</c:v>
                </c:pt>
                <c:pt idx="64">
                  <c:v>0.87758442514749135</c:v>
                </c:pt>
                <c:pt idx="65">
                  <c:v>0.87758442514749135</c:v>
                </c:pt>
                <c:pt idx="66">
                  <c:v>0.87444458018226956</c:v>
                </c:pt>
                <c:pt idx="67">
                  <c:v>0.86221392350705583</c:v>
                </c:pt>
                <c:pt idx="68">
                  <c:v>0.86221392350705583</c:v>
                </c:pt>
                <c:pt idx="69">
                  <c:v>0.85337047260694532</c:v>
                </c:pt>
                <c:pt idx="70">
                  <c:v>0.85337047260694532</c:v>
                </c:pt>
                <c:pt idx="71">
                  <c:v>0.85048258504144159</c:v>
                </c:pt>
                <c:pt idx="72">
                  <c:v>0.83921737237264449</c:v>
                </c:pt>
                <c:pt idx="73">
                  <c:v>0.83921737237264449</c:v>
                </c:pt>
                <c:pt idx="74">
                  <c:v>0.8310562965283993</c:v>
                </c:pt>
                <c:pt idx="75">
                  <c:v>0.8310562965283993</c:v>
                </c:pt>
                <c:pt idx="76">
                  <c:v>0.81796786228734031</c:v>
                </c:pt>
                <c:pt idx="77">
                  <c:v>0.81040563790502473</c:v>
                </c:pt>
                <c:pt idx="78">
                  <c:v>0.80793122506473969</c:v>
                </c:pt>
                <c:pt idx="79">
                  <c:v>0.80793108880815723</c:v>
                </c:pt>
                <c:pt idx="80">
                  <c:v>0.80793122506473969</c:v>
                </c:pt>
                <c:pt idx="81">
                  <c:v>0.79825500579419606</c:v>
                </c:pt>
                <c:pt idx="82">
                  <c:v>0.7912217141181429</c:v>
                </c:pt>
                <c:pt idx="83">
                  <c:v>0.79122177945755368</c:v>
                </c:pt>
                <c:pt idx="84">
                  <c:v>0.7912217141181429</c:v>
                </c:pt>
                <c:pt idx="85">
                  <c:v>0.79122177945755368</c:v>
                </c:pt>
                <c:pt idx="86">
                  <c:v>0.788918299410857</c:v>
                </c:pt>
                <c:pt idx="87">
                  <c:v>0.7799018319384754</c:v>
                </c:pt>
                <c:pt idx="88">
                  <c:v>0.77333877412962282</c:v>
                </c:pt>
                <c:pt idx="89">
                  <c:v>0.77333877412962282</c:v>
                </c:pt>
                <c:pt idx="90">
                  <c:v>0.77333877412962282</c:v>
                </c:pt>
                <c:pt idx="91">
                  <c:v>0.77118756654008869</c:v>
                </c:pt>
                <c:pt idx="92">
                  <c:v>0.77118756654008869</c:v>
                </c:pt>
              </c:numCache>
            </c:numRef>
          </c:xVal>
          <c:yVal>
            <c:numRef>
              <c:f>NewDec2015_CeO2_PolLeBail_i!$H$7:$H$99</c:f>
              <c:numCache>
                <c:formatCode>General</c:formatCode>
                <c:ptCount val="93"/>
                <c:pt idx="0">
                  <c:v>37.962800000000001</c:v>
                </c:pt>
                <c:pt idx="1">
                  <c:v>34.402900000000002</c:v>
                </c:pt>
                <c:pt idx="2">
                  <c:v>33.242899999999999</c:v>
                </c:pt>
                <c:pt idx="3">
                  <c:v>30.4754</c:v>
                </c:pt>
                <c:pt idx="4">
                  <c:v>28.8979</c:v>
                </c:pt>
                <c:pt idx="5">
                  <c:v>28.365400000000001</c:v>
                </c:pt>
                <c:pt idx="6">
                  <c:v>27.082899999999999</c:v>
                </c:pt>
                <c:pt idx="7">
                  <c:v>26.340399999999999</c:v>
                </c:pt>
                <c:pt idx="8">
                  <c:v>26.340399999999999</c:v>
                </c:pt>
                <c:pt idx="9">
                  <c:v>25.110299999999999</c:v>
                </c:pt>
                <c:pt idx="10">
                  <c:v>24.400300000000001</c:v>
                </c:pt>
                <c:pt idx="11">
                  <c:v>24.125299999999999</c:v>
                </c:pt>
                <c:pt idx="12">
                  <c:v>24.125299999999999</c:v>
                </c:pt>
                <c:pt idx="13">
                  <c:v>23.430299999999999</c:v>
                </c:pt>
                <c:pt idx="14">
                  <c:v>22.9528</c:v>
                </c:pt>
                <c:pt idx="15">
                  <c:v>22.747800000000002</c:v>
                </c:pt>
                <c:pt idx="16">
                  <c:v>22.277799999999999</c:v>
                </c:pt>
                <c:pt idx="17">
                  <c:v>21.812799999999999</c:v>
                </c:pt>
                <c:pt idx="18">
                  <c:v>21.812799999999999</c:v>
                </c:pt>
                <c:pt idx="19">
                  <c:v>21.5503</c:v>
                </c:pt>
                <c:pt idx="20">
                  <c:v>20.8978</c:v>
                </c:pt>
                <c:pt idx="21">
                  <c:v>20.6404</c:v>
                </c:pt>
                <c:pt idx="22">
                  <c:v>20.6404</c:v>
                </c:pt>
                <c:pt idx="23">
                  <c:v>20.003</c:v>
                </c:pt>
                <c:pt idx="24">
                  <c:v>19.750399999999999</c:v>
                </c:pt>
                <c:pt idx="25">
                  <c:v>19.562899999999999</c:v>
                </c:pt>
                <c:pt idx="26">
                  <c:v>19.562899999999999</c:v>
                </c:pt>
                <c:pt idx="27">
                  <c:v>19.1279</c:v>
                </c:pt>
                <c:pt idx="28">
                  <c:v>19.1279</c:v>
                </c:pt>
                <c:pt idx="29">
                  <c:v>18.880400000000002</c:v>
                </c:pt>
                <c:pt idx="30">
                  <c:v>18.880400000000002</c:v>
                </c:pt>
                <c:pt idx="31">
                  <c:v>18.697900000000001</c:v>
                </c:pt>
                <c:pt idx="32">
                  <c:v>18.4529</c:v>
                </c:pt>
                <c:pt idx="33">
                  <c:v>18.0304</c:v>
                </c:pt>
                <c:pt idx="34">
                  <c:v>18.0304</c:v>
                </c:pt>
                <c:pt idx="35">
                  <c:v>17.790400000000002</c:v>
                </c:pt>
                <c:pt idx="36">
                  <c:v>17.375399999999999</c:v>
                </c:pt>
                <c:pt idx="37">
                  <c:v>17.1404</c:v>
                </c:pt>
                <c:pt idx="38">
                  <c:v>16.732900000000001</c:v>
                </c:pt>
                <c:pt idx="39">
                  <c:v>16.330400000000001</c:v>
                </c:pt>
                <c:pt idx="40">
                  <c:v>16.330400000000001</c:v>
                </c:pt>
                <c:pt idx="41">
                  <c:v>16.330400000000001</c:v>
                </c:pt>
                <c:pt idx="42">
                  <c:v>16.330400000000001</c:v>
                </c:pt>
                <c:pt idx="43">
                  <c:v>16.330400000000001</c:v>
                </c:pt>
                <c:pt idx="44">
                  <c:v>16.102900000000002</c:v>
                </c:pt>
                <c:pt idx="45">
                  <c:v>16.102900000000002</c:v>
                </c:pt>
                <c:pt idx="46">
                  <c:v>15.7079</c:v>
                </c:pt>
                <c:pt idx="47">
                  <c:v>15.7079</c:v>
                </c:pt>
                <c:pt idx="48">
                  <c:v>15.7079</c:v>
                </c:pt>
                <c:pt idx="49">
                  <c:v>15.7079</c:v>
                </c:pt>
                <c:pt idx="50">
                  <c:v>15.097799999999999</c:v>
                </c:pt>
                <c:pt idx="51">
                  <c:v>15.097799999999999</c:v>
                </c:pt>
                <c:pt idx="52">
                  <c:v>15.097799999999999</c:v>
                </c:pt>
                <c:pt idx="53">
                  <c:v>14.715299999999999</c:v>
                </c:pt>
                <c:pt idx="54">
                  <c:v>14.500299999999999</c:v>
                </c:pt>
                <c:pt idx="55">
                  <c:v>14.500299999999999</c:v>
                </c:pt>
                <c:pt idx="56">
                  <c:v>14.125299999999999</c:v>
                </c:pt>
                <c:pt idx="57">
                  <c:v>13.9153</c:v>
                </c:pt>
                <c:pt idx="58">
                  <c:v>13.9153</c:v>
                </c:pt>
                <c:pt idx="59">
                  <c:v>13.9153</c:v>
                </c:pt>
                <c:pt idx="60">
                  <c:v>13.9153</c:v>
                </c:pt>
                <c:pt idx="61">
                  <c:v>13.9153</c:v>
                </c:pt>
                <c:pt idx="62">
                  <c:v>13.547800000000001</c:v>
                </c:pt>
                <c:pt idx="63">
                  <c:v>13.547800000000001</c:v>
                </c:pt>
                <c:pt idx="64">
                  <c:v>13.3428</c:v>
                </c:pt>
                <c:pt idx="65">
                  <c:v>13.3428</c:v>
                </c:pt>
                <c:pt idx="66">
                  <c:v>13.3428</c:v>
                </c:pt>
                <c:pt idx="67">
                  <c:v>12.982799999999999</c:v>
                </c:pt>
                <c:pt idx="68">
                  <c:v>12.982799999999999</c:v>
                </c:pt>
                <c:pt idx="69">
                  <c:v>12.7828</c:v>
                </c:pt>
                <c:pt idx="70">
                  <c:v>12.7828</c:v>
                </c:pt>
                <c:pt idx="71">
                  <c:v>12.7828</c:v>
                </c:pt>
                <c:pt idx="72">
                  <c:v>12.5854</c:v>
                </c:pt>
                <c:pt idx="73">
                  <c:v>12.5854</c:v>
                </c:pt>
                <c:pt idx="74">
                  <c:v>12.430400000000001</c:v>
                </c:pt>
                <c:pt idx="75">
                  <c:v>12.430400000000001</c:v>
                </c:pt>
                <c:pt idx="76">
                  <c:v>12.2354</c:v>
                </c:pt>
                <c:pt idx="77">
                  <c:v>12.042899999999999</c:v>
                </c:pt>
                <c:pt idx="78">
                  <c:v>11.8904</c:v>
                </c:pt>
                <c:pt idx="79">
                  <c:v>11.8904</c:v>
                </c:pt>
                <c:pt idx="80">
                  <c:v>11.8904</c:v>
                </c:pt>
                <c:pt idx="81">
                  <c:v>11.7004</c:v>
                </c:pt>
                <c:pt idx="82">
                  <c:v>11.5129</c:v>
                </c:pt>
                <c:pt idx="83">
                  <c:v>11.5129</c:v>
                </c:pt>
                <c:pt idx="84">
                  <c:v>11.5129</c:v>
                </c:pt>
                <c:pt idx="85">
                  <c:v>11.5129</c:v>
                </c:pt>
                <c:pt idx="86">
                  <c:v>11.5129</c:v>
                </c:pt>
                <c:pt idx="87">
                  <c:v>11.177899999999999</c:v>
                </c:pt>
                <c:pt idx="88">
                  <c:v>11.177899999999999</c:v>
                </c:pt>
                <c:pt idx="89">
                  <c:v>11.177899999999999</c:v>
                </c:pt>
                <c:pt idx="90">
                  <c:v>11.177899999999999</c:v>
                </c:pt>
                <c:pt idx="91">
                  <c:v>10.9954</c:v>
                </c:pt>
                <c:pt idx="92">
                  <c:v>10.9954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450368"/>
        <c:axId val="68857856"/>
      </c:scatterChart>
      <c:valAx>
        <c:axId val="45450368"/>
        <c:scaling>
          <c:orientation val="minMax"/>
          <c:max val="4.01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wavelength / Å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857856"/>
        <c:crosses val="autoZero"/>
        <c:crossBetween val="midCat"/>
      </c:valAx>
      <c:valAx>
        <c:axId val="68857856"/>
        <c:scaling>
          <c:orientation val="minMax"/>
          <c:max val="4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/>
                  <a:t>FWHM / </a:t>
                </a:r>
                <a:r>
                  <a:rPr lang="en-GB" sz="1400">
                    <a:latin typeface="Symbol" panose="05050102010706020507" pitchFamily="18" charset="2"/>
                  </a:rPr>
                  <a:t>m</a:t>
                </a:r>
                <a:r>
                  <a:rPr lang="en-GB" sz="1400"/>
                  <a:t>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54503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8988159287958686"/>
          <c:y val="0.4972325527029875"/>
          <c:w val="0.3052753135291974"/>
          <c:h val="0.1132623097482731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838C11-217E-4FAF-87A8-36C57FB7A891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A1EDFF-ADBF-455E-ABB0-457DDA5D80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185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C898B6-BECA-45FF-A71B-A679673A12F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DB2F9-224D-46D6-8C0C-756F413CC774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6A6A-AEB3-4744-8316-4D7C888190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5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7C9E3-7F56-4D75-8769-2158332986A0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2C3C8-1440-4CC0-9BB0-B05FD91999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06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16ACD-AF2B-41C9-A2A9-19B6CA47DF6A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D0A19-9021-44DD-96A6-03FA41346F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A96ED-9936-42E3-A85D-A3B0A7E352DF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57110-5CB1-4645-87F4-B4255EC2E8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98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F42A8-A3CA-44F9-928E-3D54ACF04DE1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98DA7-3C10-4BED-A77C-BD5A932EAB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75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F455A-5BB4-46CC-B2ED-5B9856073DF9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593B-C76D-4FE7-9942-5A1042782B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9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5BC67-D2FB-42E9-8595-5B0EC9002BDE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E61F8-9E05-4999-964D-4590357E43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41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7FAD1-C82A-41C1-B405-D43309B3D0B5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7B0E4-8972-4557-909C-1907EBBC8E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68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0" y="6550025"/>
            <a:ext cx="971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67AE180-A56F-4387-80DF-243C3B736B80}" type="slidenum">
              <a:rPr lang="en-GB" altLang="en-US" sz="1400" smtClean="0"/>
              <a:pPr eaLnBrk="1" hangingPunct="1">
                <a:defRPr/>
              </a:pPr>
              <a:t>‹#›</a:t>
            </a:fld>
            <a:endParaRPr lang="en-GB" altLang="en-US" sz="1400" smtClean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30373-98B9-4106-A7F7-94F1CAD69BB9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A10D5-EC4D-499A-BB0B-6EA2D18121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6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66BDE-69DC-41D8-A8AB-9925C7156C7B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8E97-CAD5-477C-8BE7-6B3501A245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73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053C4-882B-41E2-88BD-F09145CB2A1E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FE537-350F-4DEA-B081-235122286E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57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3B2DBD-8334-463B-9041-21B42A96219C}" type="datetimeFigureOut">
              <a:rPr lang="en-GB"/>
              <a:pPr>
                <a:defRPr/>
              </a:pPr>
              <a:t>24/4/2017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C79552-9E67-44D3-AE49-0F8A27FB8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31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885825" y="1406525"/>
            <a:ext cx="7445375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0070C0"/>
                </a:solidFill>
              </a:rPr>
              <a:t>Ron Smith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mtClean="0">
                <a:solidFill>
                  <a:srgbClr val="0070C0"/>
                </a:solidFill>
              </a:rPr>
              <a:t>ISIS </a:t>
            </a:r>
            <a:r>
              <a:rPr lang="en-GB" altLang="en-US">
                <a:solidFill>
                  <a:srgbClr val="0070C0"/>
                </a:solidFill>
              </a:rPr>
              <a:t>Crystallography </a:t>
            </a:r>
            <a:r>
              <a:rPr lang="en-GB" altLang="en-US" smtClean="0">
                <a:solidFill>
                  <a:srgbClr val="0070C0"/>
                </a:solidFill>
              </a:rPr>
              <a:t>Group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mtClean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mtClean="0">
                <a:solidFill>
                  <a:srgbClr val="0070C0"/>
                </a:solidFill>
              </a:rPr>
              <a:t>Tof Powder Diffractometer</a:t>
            </a:r>
            <a:endParaRPr lang="en-GB" altLang="en-US">
              <a:solidFill>
                <a:srgbClr val="0070C0"/>
              </a:solidFill>
            </a:endParaRPr>
          </a:p>
        </p:txBody>
      </p:sp>
      <p:pic>
        <p:nvPicPr>
          <p:cNvPr id="3075" name="Picture 2" descr="isissmallbott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60988"/>
            <a:ext cx="91440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/>
          <p:cNvGrpSpPr/>
          <p:nvPr/>
        </p:nvGrpSpPr>
        <p:grpSpPr>
          <a:xfrm>
            <a:off x="561975" y="114300"/>
            <a:ext cx="8582025" cy="6541532"/>
            <a:chOff x="561975" y="114300"/>
            <a:chExt cx="8582025" cy="6541532"/>
          </a:xfrm>
        </p:grpSpPr>
        <p:sp>
          <p:nvSpPr>
            <p:cNvPr id="2" name="TextBox 1"/>
            <p:cNvSpPr txBox="1"/>
            <p:nvPr/>
          </p:nvSpPr>
          <p:spPr>
            <a:xfrm>
              <a:off x="647700" y="819150"/>
              <a:ext cx="6838950" cy="5755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smtClean="0">
                  <a:latin typeface="Courier" pitchFamily="49" charset="0"/>
                </a:rPr>
                <a:t>DEFINE INSTRUMENT POL(l_min, l_max, char* isisface)</a:t>
              </a:r>
            </a:p>
            <a:p>
              <a:r>
                <a:rPr lang="en-GB" sz="1600" b="1" smtClean="0">
                  <a:latin typeface="Courier" pitchFamily="49" charset="0"/>
                </a:rPr>
                <a:t>DECLARE</a:t>
              </a:r>
            </a:p>
            <a:p>
              <a:r>
                <a:rPr lang="en-GB" sz="1600" b="1" smtClean="0">
                  <a:latin typeface="Courier" pitchFamily="49" charset="0"/>
                </a:rPr>
                <a:t>%{</a:t>
              </a:r>
            </a:p>
            <a:p>
              <a:r>
                <a:rPr lang="en-GB" sz="1600" b="1" smtClean="0">
                  <a:latin typeface="Courier" pitchFamily="49" charset="0"/>
                </a:rPr>
                <a:t>    double emin, emax, L2, L1, mod_depth2, ttheta, phi, detpos_x, detpos_y, detpos_z;</a:t>
              </a:r>
            </a:p>
            <a:p>
              <a:r>
                <a:rPr lang="en-GB" sz="1600" b="1" smtClean="0">
                  <a:latin typeface="Courier" pitchFamily="49" charset="0"/>
                </a:rPr>
                <a:t>%}</a:t>
              </a:r>
            </a:p>
            <a:p>
              <a:r>
                <a:rPr lang="en-GB" sz="1600" b="1" smtClean="0">
                  <a:latin typeface="Courier" pitchFamily="49" charset="0"/>
                </a:rPr>
                <a:t>INITIALIZE</a:t>
              </a:r>
            </a:p>
            <a:p>
              <a:r>
                <a:rPr lang="en-GB" sz="1600" b="1" smtClean="0">
                  <a:latin typeface="Courier" pitchFamily="49" charset="0"/>
                </a:rPr>
                <a:t>%{</a:t>
              </a:r>
            </a:p>
            <a:p>
              <a:r>
                <a:rPr lang="en-GB" sz="1600" b="1" smtClean="0">
                  <a:latin typeface="Courier" pitchFamily="49" charset="0"/>
                </a:rPr>
                <a:t>    emin=81.799/l_max/l_max;</a:t>
              </a:r>
            </a:p>
            <a:p>
              <a:r>
                <a:rPr lang="en-GB" sz="1600" b="1" smtClean="0">
                  <a:latin typeface="Courier" pitchFamily="49" charset="0"/>
                </a:rPr>
                <a:t>    emax=81.799/l_min/l_min;</a:t>
              </a:r>
            </a:p>
            <a:p>
              <a:r>
                <a:rPr lang="en-GB" sz="1600" b="1" smtClean="0">
                  <a:latin typeface="Courier" pitchFamily="49" charset="0"/>
                </a:rPr>
                <a:t>	phi=0.0;</a:t>
              </a:r>
            </a:p>
            <a:p>
              <a:r>
                <a:rPr lang="en-GB" sz="1600" b="1" smtClean="0">
                  <a:latin typeface="Courier" pitchFamily="49" charset="0"/>
                </a:rPr>
                <a:t>	L1=14.0;</a:t>
              </a:r>
            </a:p>
            <a:p>
              <a:r>
                <a:rPr lang="en-GB" sz="1600" b="1" smtClean="0">
                  <a:latin typeface="Courier" pitchFamily="49" charset="0"/>
                </a:rPr>
                <a:t>	mod_depth2=0.025;</a:t>
              </a:r>
            </a:p>
            <a:p>
              <a:r>
                <a:rPr lang="en-GB" sz="1600" b="1" smtClean="0">
                  <a:latin typeface="Courier" pitchFamily="49" charset="0"/>
                </a:rPr>
                <a:t>	L2=1.028;</a:t>
              </a:r>
            </a:p>
            <a:p>
              <a:r>
                <a:rPr lang="en-GB" sz="1600" b="1" smtClean="0">
                  <a:latin typeface="Courier" pitchFamily="49" charset="0"/>
                </a:rPr>
                <a:t>	ttheta=156.65;</a:t>
              </a:r>
            </a:p>
            <a:p>
              <a:r>
                <a:rPr lang="en-GB" sz="1600" b="1" smtClean="0">
                  <a:latin typeface="Courier" pitchFamily="49" charset="0"/>
                </a:rPr>
                <a:t>    detpos_x=L2*cos(phi*DEG2RAD)*sin(ttheta*DEG2RAD);</a:t>
              </a:r>
            </a:p>
            <a:p>
              <a:r>
                <a:rPr lang="en-GB" sz="1600" b="1" smtClean="0">
                  <a:latin typeface="Courier" pitchFamily="49" charset="0"/>
                </a:rPr>
                <a:t>    detpos_y=L2*sin(phi*DEG2RAD)*sin(ttheta*DEG2RAD);</a:t>
              </a:r>
            </a:p>
            <a:p>
              <a:r>
                <a:rPr lang="en-GB" sz="1600" b="1" smtClean="0">
                  <a:latin typeface="Courier" pitchFamily="49" charset="0"/>
                </a:rPr>
                <a:t>    detpos_z=L2*cos(ttheta*DEG2RAD);</a:t>
              </a:r>
            </a:p>
            <a:p>
              <a:r>
                <a:rPr lang="en-GB" sz="1600" b="1" smtClean="0">
                  <a:latin typeface="Courier" pitchFamily="49" charset="0"/>
                </a:rPr>
                <a:t>%}</a:t>
              </a:r>
            </a:p>
            <a:p>
              <a:r>
                <a:rPr lang="en-GB" sz="1600" b="1" smtClean="0">
                  <a:latin typeface="Courier" pitchFamily="49" charset="0"/>
                </a:rPr>
                <a:t>TRACE</a:t>
              </a:r>
            </a:p>
            <a:p>
              <a:endParaRPr lang="en-GB" sz="1600" b="1" smtClean="0">
                <a:latin typeface="Courier" pitchFamily="49" charset="0"/>
              </a:endParaRPr>
            </a:p>
            <a:p>
              <a:r>
                <a:rPr lang="en-GB" sz="1600" b="1" smtClean="0">
                  <a:latin typeface="Courier" pitchFamily="49" charset="0"/>
                </a:rPr>
                <a:t>COMPONENT define_origin = Arm()</a:t>
              </a:r>
            </a:p>
            <a:p>
              <a:r>
                <a:rPr lang="en-GB" sz="1600" b="1" smtClean="0">
                  <a:latin typeface="Courier" pitchFamily="49" charset="0"/>
                </a:rPr>
                <a:t>  AT (0, 0, 0) ABSOLUTE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61975" y="133350"/>
              <a:ext cx="37909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0070C0"/>
                  </a:solidFill>
                </a:rPr>
                <a:t>Diffraction works in wavelength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3238500" y="457200"/>
              <a:ext cx="381000" cy="42862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3609975" y="466725"/>
              <a:ext cx="847725" cy="42862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4219575" y="2857500"/>
              <a:ext cx="1724025" cy="1905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31" idx="1"/>
            </p:cNvCxnSpPr>
            <p:nvPr/>
          </p:nvCxnSpPr>
          <p:spPr>
            <a:xfrm flipH="1">
              <a:off x="3743327" y="3666441"/>
              <a:ext cx="1762123" cy="26738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505450" y="3343275"/>
              <a:ext cx="34480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C00000"/>
                  </a:solidFill>
                </a:rPr>
                <a:t>ISIS instrument design places origin at centre of moderator</a:t>
              </a:r>
              <a:endParaRPr lang="en-GB">
                <a:solidFill>
                  <a:srgbClr val="C00000"/>
                </a:solidFill>
              </a:endParaRPr>
            </a:p>
          </p:txBody>
        </p:sp>
        <p:cxnSp>
          <p:nvCxnSpPr>
            <p:cNvPr id="41" name="Straight Arrow Connector 40"/>
            <p:cNvCxnSpPr>
              <a:stCxn id="46" idx="1"/>
            </p:cNvCxnSpPr>
            <p:nvPr/>
          </p:nvCxnSpPr>
          <p:spPr>
            <a:xfrm flipH="1" flipV="1">
              <a:off x="3486150" y="4276725"/>
              <a:ext cx="2562225" cy="51316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048375" y="4143375"/>
              <a:ext cx="234315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00B050"/>
                  </a:solidFill>
                </a:rPr>
                <a:t>Detector position...</a:t>
              </a:r>
              <a:endParaRPr lang="en-GB">
                <a:solidFill>
                  <a:srgbClr val="00B050"/>
                </a:solidFill>
              </a:endParaRPr>
            </a:p>
          </p:txBody>
        </p:sp>
        <p:cxnSp>
          <p:nvCxnSpPr>
            <p:cNvPr id="53" name="Straight Arrow Connector 52"/>
            <p:cNvCxnSpPr>
              <a:stCxn id="54" idx="1"/>
            </p:cNvCxnSpPr>
            <p:nvPr/>
          </p:nvCxnSpPr>
          <p:spPr>
            <a:xfrm flipH="1" flipV="1">
              <a:off x="4210050" y="6276975"/>
              <a:ext cx="1238250" cy="194191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5448300" y="6286500"/>
              <a:ext cx="36957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>
                  <a:solidFill>
                    <a:srgbClr val="FFC000"/>
                  </a:solidFill>
                </a:rPr>
                <a:t>F</a:t>
              </a:r>
              <a:r>
                <a:rPr lang="en-GB" smtClean="0">
                  <a:solidFill>
                    <a:srgbClr val="FFC000"/>
                  </a:solidFill>
                </a:rPr>
                <a:t>ixed point (Goran's instructions)</a:t>
              </a:r>
              <a:endParaRPr lang="en-GB">
                <a:solidFill>
                  <a:srgbClr val="FFC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67450" y="5029200"/>
              <a:ext cx="23431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00B050"/>
                  </a:solidFill>
                </a:rPr>
                <a:t>...and coordinates</a:t>
              </a:r>
            </a:p>
            <a:p>
              <a:pPr algn="ctr"/>
              <a:r>
                <a:rPr lang="en-GB" smtClean="0">
                  <a:solidFill>
                    <a:srgbClr val="00B050"/>
                  </a:solidFill>
                </a:rPr>
                <a:t>(relative to sample)</a:t>
              </a:r>
              <a:endParaRPr lang="en-GB">
                <a:solidFill>
                  <a:srgbClr val="00B05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600701" y="114300"/>
              <a:ext cx="354329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7030A0"/>
                  </a:solidFill>
                </a:rPr>
                <a:t>Neutron source (moderator) file</a:t>
              </a:r>
              <a:endParaRPr lang="en-GB">
                <a:solidFill>
                  <a:srgbClr val="7030A0"/>
                </a:solidFill>
              </a:endParaRP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 flipH="1">
              <a:off x="6391276" y="457200"/>
              <a:ext cx="514349" cy="42862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6010275" y="2657475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mtClean="0">
                  <a:solidFill>
                    <a:srgbClr val="0070C0"/>
                  </a:solidFill>
                </a:rPr>
                <a:t>McStas works in energy</a:t>
              </a:r>
              <a:endParaRPr lang="en-GB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565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6" y="1362075"/>
            <a:ext cx="7038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b="1" smtClean="0">
              <a:latin typeface="Courier" pitchFamily="49" charset="0"/>
            </a:endParaRPr>
          </a:p>
          <a:p>
            <a:r>
              <a:rPr lang="en-GB" sz="1600" b="1" smtClean="0">
                <a:latin typeface="Courier" pitchFamily="49" charset="0"/>
              </a:rPr>
              <a:t>COMPONENT Source = ViewModerator4(</a:t>
            </a:r>
          </a:p>
          <a:p>
            <a:r>
              <a:rPr lang="en-GB" sz="1600" b="1" smtClean="0">
                <a:latin typeface="Courier" pitchFamily="49" charset="0"/>
              </a:rPr>
              <a:t>    </a:t>
            </a:r>
            <a:r>
              <a:rPr lang="en-GB" sz="1600" b="1" smtClean="0">
                <a:solidFill>
                  <a:srgbClr val="7030A0"/>
                </a:solidFill>
                <a:latin typeface="Courier" pitchFamily="49" charset="0"/>
              </a:rPr>
              <a:t>Face = isisface</a:t>
            </a:r>
            <a:r>
              <a:rPr lang="en-GB" sz="1600" b="1" smtClean="0">
                <a:latin typeface="Courier" pitchFamily="49" charset="0"/>
              </a:rPr>
              <a:t>, E0 = emin, E1 = emax, modZPos=0, </a:t>
            </a:r>
          </a:p>
          <a:p>
            <a:r>
              <a:rPr lang="en-GB" sz="1600" b="1" smtClean="0">
                <a:latin typeface="Courier" pitchFamily="49" charset="0"/>
              </a:rPr>
              <a:t>	dist = L1, xw = 0.008, yh = 0.04</a:t>
            </a:r>
          </a:p>
          <a:p>
            <a:r>
              <a:rPr lang="en-GB" sz="1600" b="1" smtClean="0">
                <a:latin typeface="Courier" pitchFamily="49" charset="0"/>
              </a:rPr>
              <a:t>	)</a:t>
            </a:r>
          </a:p>
          <a:p>
            <a:r>
              <a:rPr lang="en-GB" sz="1600" b="1" smtClean="0">
                <a:latin typeface="Courier" pitchFamily="49" charset="0"/>
              </a:rPr>
              <a:t>  AT (0, 0, 0) RELATIVE define_origin</a:t>
            </a:r>
          </a:p>
          <a:p>
            <a:endParaRPr lang="en-GB" sz="1600" b="1" smtClean="0">
              <a:latin typeface="Courier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5" y="3371850"/>
            <a:ext cx="77724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Where are neutrons "created" in simulation?</a:t>
            </a:r>
          </a:p>
          <a:p>
            <a:endParaRPr lang="en-GB">
              <a:solidFill>
                <a:srgbClr val="0070C0"/>
              </a:solidFill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GB" smtClean="0">
                <a:solidFill>
                  <a:srgbClr val="0070C0"/>
                </a:solidFill>
              </a:rPr>
              <a:t>moderator face</a:t>
            </a: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GB" smtClean="0">
                <a:solidFill>
                  <a:srgbClr val="0070C0"/>
                </a:solidFill>
              </a:rPr>
              <a:t>known distance along beamline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625" y="771525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1st component in diffractometer:  neutron source (moderator)</a:t>
            </a:r>
          </a:p>
        </p:txBody>
      </p:sp>
    </p:spTree>
    <p:extLst>
      <p:ext uri="{BB962C8B-B14F-4D97-AF65-F5344CB8AC3E}">
        <p14:creationId xmlns:p14="http://schemas.microsoft.com/office/powerpoint/2010/main" val="3047423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4" y="1611566"/>
            <a:ext cx="5211689" cy="5246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2897208"/>
            <a:ext cx="4371975" cy="3960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9575" y="390525"/>
            <a:ext cx="7772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GB" smtClean="0">
                <a:solidFill>
                  <a:srgbClr val="0070C0"/>
                </a:solidFill>
              </a:rPr>
              <a:t>moderator face</a:t>
            </a: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GB" smtClean="0">
                <a:solidFill>
                  <a:srgbClr val="0070C0"/>
                </a:solidFill>
              </a:rPr>
              <a:t>insert collimation (~1.6m away)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(TS1 project: target and moderator positions may change - insert won't)</a:t>
            </a:r>
          </a:p>
          <a:p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409575" y="2419350"/>
            <a:ext cx="495300" cy="4953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895600" y="5067300"/>
            <a:ext cx="495300" cy="4953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4667250" y="4181475"/>
            <a:ext cx="4191000" cy="4476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8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152400" y="1983737"/>
            <a:ext cx="8763000" cy="4140838"/>
            <a:chOff x="104775" y="590551"/>
            <a:chExt cx="8763000" cy="4140838"/>
          </a:xfrm>
        </p:grpSpPr>
        <p:sp>
          <p:nvSpPr>
            <p:cNvPr id="31" name="Text Box 45"/>
            <p:cNvSpPr txBox="1">
              <a:spLocks noChangeArrowheads="1"/>
            </p:cNvSpPr>
            <p:nvPr/>
          </p:nvSpPr>
          <p:spPr bwMode="auto">
            <a:xfrm>
              <a:off x="7816912" y="2226579"/>
              <a:ext cx="105086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beam width/ </a:t>
              </a:r>
              <a:b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</a:b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height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" name="AutoShape 9"/>
            <p:cNvCxnSpPr>
              <a:cxnSpLocks noChangeShapeType="1"/>
            </p:cNvCxnSpPr>
            <p:nvPr/>
          </p:nvCxnSpPr>
          <p:spPr bwMode="auto">
            <a:xfrm>
              <a:off x="1409700" y="1485900"/>
              <a:ext cx="6353175" cy="8477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AutoShape 10"/>
            <p:cNvCxnSpPr>
              <a:cxnSpLocks noChangeShapeType="1"/>
            </p:cNvCxnSpPr>
            <p:nvPr/>
          </p:nvCxnSpPr>
          <p:spPr bwMode="auto">
            <a:xfrm flipV="1">
              <a:off x="1400175" y="2952750"/>
              <a:ext cx="6362700" cy="8477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057400" y="1085850"/>
              <a:ext cx="90805" cy="476250"/>
            </a:xfrm>
            <a:prstGeom prst="rect">
              <a:avLst/>
            </a:prstGeom>
            <a:solidFill>
              <a:schemeClr val="bg2">
                <a:lumMod val="50000"/>
                <a:lumOff val="0"/>
              </a:schemeClr>
            </a:solidFill>
            <a:ln w="9525">
              <a:solidFill>
                <a:schemeClr val="bg2">
                  <a:lumMod val="2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057400" y="3714750"/>
              <a:ext cx="90805" cy="476250"/>
            </a:xfrm>
            <a:prstGeom prst="rect">
              <a:avLst/>
            </a:prstGeom>
            <a:solidFill>
              <a:schemeClr val="bg2">
                <a:lumMod val="50000"/>
                <a:lumOff val="0"/>
              </a:schemeClr>
            </a:solidFill>
            <a:ln w="9525">
              <a:solidFill>
                <a:schemeClr val="bg2">
                  <a:lumMod val="2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962775" y="1743075"/>
              <a:ext cx="90805" cy="476250"/>
            </a:xfrm>
            <a:prstGeom prst="rect">
              <a:avLst/>
            </a:prstGeom>
            <a:solidFill>
              <a:schemeClr val="bg2">
                <a:lumMod val="50000"/>
                <a:lumOff val="0"/>
              </a:schemeClr>
            </a:solidFill>
            <a:ln w="9525">
              <a:solidFill>
                <a:schemeClr val="bg2">
                  <a:lumMod val="2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6962775" y="3057525"/>
              <a:ext cx="90805" cy="476250"/>
            </a:xfrm>
            <a:prstGeom prst="rect">
              <a:avLst/>
            </a:prstGeom>
            <a:solidFill>
              <a:schemeClr val="bg2">
                <a:lumMod val="50000"/>
                <a:lumOff val="0"/>
              </a:schemeClr>
            </a:solidFill>
            <a:ln w="9525">
              <a:solidFill>
                <a:schemeClr val="bg2">
                  <a:lumMod val="2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322320" y="124777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322320" y="355282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008120" y="134302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008120" y="345757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865370" y="145732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865370" y="334327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6532245" y="1676400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532245" y="3124200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713095" y="157162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713095" y="3228975"/>
              <a:ext cx="90805" cy="4762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314450" y="1247775"/>
              <a:ext cx="90805" cy="28003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2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cxnSp>
          <p:nvCxnSpPr>
            <p:cNvPr id="21" name="AutoShape 27"/>
            <p:cNvCxnSpPr>
              <a:cxnSpLocks noChangeShapeType="1"/>
            </p:cNvCxnSpPr>
            <p:nvPr/>
          </p:nvCxnSpPr>
          <p:spPr bwMode="auto">
            <a:xfrm>
              <a:off x="1400175" y="1085850"/>
              <a:ext cx="6381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Text Box 33"/>
            <p:cNvSpPr txBox="1">
              <a:spLocks noChangeArrowheads="1"/>
            </p:cNvSpPr>
            <p:nvPr/>
          </p:nvSpPr>
          <p:spPr bwMode="auto">
            <a:xfrm>
              <a:off x="1457325" y="4146614"/>
              <a:ext cx="128587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insert  collimation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4248151" y="853228"/>
              <a:ext cx="111442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fixed collimation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1026039" y="590551"/>
              <a:ext cx="14054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 = 1610mm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Text Box 36"/>
            <p:cNvSpPr txBox="1">
              <a:spLocks noChangeArrowheads="1"/>
            </p:cNvSpPr>
            <p:nvPr/>
          </p:nvSpPr>
          <p:spPr bwMode="auto">
            <a:xfrm>
              <a:off x="104775" y="2085975"/>
              <a:ext cx="10572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moderator width/ height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7772400" y="2333625"/>
              <a:ext cx="90805" cy="609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2">
                  <a:lumMod val="75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5" name="Text Box 38"/>
            <p:cNvSpPr txBox="1">
              <a:spLocks noChangeArrowheads="1"/>
            </p:cNvSpPr>
            <p:nvPr/>
          </p:nvSpPr>
          <p:spPr bwMode="auto">
            <a:xfrm>
              <a:off x="7334250" y="3083123"/>
              <a:ext cx="9715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sample position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8" name="AutoShape 39"/>
            <p:cNvCxnSpPr>
              <a:cxnSpLocks noChangeShapeType="1"/>
            </p:cNvCxnSpPr>
            <p:nvPr/>
          </p:nvCxnSpPr>
          <p:spPr bwMode="auto">
            <a:xfrm>
              <a:off x="1343025" y="2638425"/>
              <a:ext cx="64770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40"/>
            <p:cNvCxnSpPr>
              <a:cxnSpLocks noChangeShapeType="1"/>
            </p:cNvCxnSpPr>
            <p:nvPr/>
          </p:nvCxnSpPr>
          <p:spPr bwMode="auto">
            <a:xfrm>
              <a:off x="2124075" y="1628775"/>
              <a:ext cx="0" cy="2019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42"/>
            <p:cNvCxnSpPr>
              <a:cxnSpLocks noChangeShapeType="1"/>
            </p:cNvCxnSpPr>
            <p:nvPr/>
          </p:nvCxnSpPr>
          <p:spPr bwMode="auto">
            <a:xfrm>
              <a:off x="1381125" y="2800350"/>
              <a:ext cx="642239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 Box 43"/>
            <p:cNvSpPr txBox="1">
              <a:spLocks noChangeArrowheads="1"/>
            </p:cNvSpPr>
            <p:nvPr/>
          </p:nvSpPr>
          <p:spPr bwMode="auto">
            <a:xfrm>
              <a:off x="3552825" y="2776815"/>
              <a:ext cx="14859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</a:t>
              </a:r>
              <a:r>
                <a:rPr kumimoji="0" lang="en-US" altLang="en-US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= 14000mm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2" name="AutoShape 44"/>
            <p:cNvCxnSpPr>
              <a:cxnSpLocks noChangeShapeType="1"/>
            </p:cNvCxnSpPr>
            <p:nvPr/>
          </p:nvCxnSpPr>
          <p:spPr bwMode="auto">
            <a:xfrm>
              <a:off x="7962900" y="2343150"/>
              <a:ext cx="9525" cy="609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AutoShape 40"/>
            <p:cNvCxnSpPr>
              <a:cxnSpLocks noChangeShapeType="1"/>
            </p:cNvCxnSpPr>
            <p:nvPr/>
          </p:nvCxnSpPr>
          <p:spPr bwMode="auto">
            <a:xfrm>
              <a:off x="1200150" y="1495425"/>
              <a:ext cx="0" cy="2343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Text Box 36"/>
            <p:cNvSpPr txBox="1">
              <a:spLocks noChangeArrowheads="1"/>
            </p:cNvSpPr>
            <p:nvPr/>
          </p:nvSpPr>
          <p:spPr bwMode="auto">
            <a:xfrm>
              <a:off x="2038351" y="1946673"/>
              <a:ext cx="132397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insert</a:t>
              </a:r>
              <a:r>
                <a:rPr kumimoji="0" lang="en-US" altLang="en-US" sz="1600" b="0" i="0" u="none" strike="noStrike" cap="none" normalizeH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width/height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28601" y="571500"/>
            <a:ext cx="8458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Transport neutrons from moderator to sample position:</a:t>
            </a:r>
            <a:br>
              <a:rPr lang="en-GB" sz="2000" i="1" smtClean="0">
                <a:solidFill>
                  <a:srgbClr val="0070C0"/>
                </a:solidFill>
              </a:rPr>
            </a:br>
            <a:endParaRPr lang="en-GB" sz="2000" i="1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basic powder diffractometer (no neutron guide): easy...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define a window (width &amp; height) at a chosen distance L from moderator face</a:t>
            </a:r>
            <a:endParaRPr lang="en-GB">
              <a:solidFill>
                <a:srgbClr val="0070C0"/>
              </a:solidFill>
            </a:endParaRPr>
          </a:p>
          <a:p>
            <a:endParaRPr lang="en-GB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656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676" y="1160889"/>
            <a:ext cx="7038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b="1" smtClean="0">
              <a:latin typeface="Courier" pitchFamily="49" charset="0"/>
            </a:endParaRPr>
          </a:p>
          <a:p>
            <a:r>
              <a:rPr lang="en-GB" sz="1600" b="1" smtClean="0">
                <a:latin typeface="Courier" pitchFamily="49" charset="0"/>
              </a:rPr>
              <a:t>COMPONENT Source = ViewModerator4(</a:t>
            </a:r>
          </a:p>
          <a:p>
            <a:r>
              <a:rPr lang="en-GB" sz="1600" b="1" smtClean="0">
                <a:latin typeface="Courier" pitchFamily="49" charset="0"/>
              </a:rPr>
              <a:t>    </a:t>
            </a:r>
            <a:r>
              <a:rPr lang="en-GB" sz="1600" b="1" smtClean="0">
                <a:solidFill>
                  <a:srgbClr val="7030A0"/>
                </a:solidFill>
                <a:latin typeface="Courier" pitchFamily="49" charset="0"/>
              </a:rPr>
              <a:t>Face = isisface</a:t>
            </a:r>
            <a:r>
              <a:rPr lang="en-GB" sz="1600" b="1" smtClean="0">
                <a:latin typeface="Courier" pitchFamily="49" charset="0"/>
              </a:rPr>
              <a:t>, </a:t>
            </a:r>
            <a:r>
              <a:rPr lang="en-GB" sz="1600" b="1" smtClean="0">
                <a:solidFill>
                  <a:srgbClr val="0070C0"/>
                </a:solidFill>
                <a:latin typeface="Courier" pitchFamily="49" charset="0"/>
              </a:rPr>
              <a:t>E0 = emin, E1 = emax</a:t>
            </a:r>
            <a:r>
              <a:rPr lang="en-GB" sz="1600" b="1" smtClean="0">
                <a:latin typeface="Courier" pitchFamily="49" charset="0"/>
              </a:rPr>
              <a:t>, modZPos=0, </a:t>
            </a:r>
          </a:p>
          <a:p>
            <a:r>
              <a:rPr lang="en-GB" sz="1600" b="1" smtClean="0">
                <a:latin typeface="Courier" pitchFamily="49" charset="0"/>
              </a:rPr>
              <a:t>	</a:t>
            </a:r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dist = L1, xw = 0.008, yh = 0.04</a:t>
            </a:r>
          </a:p>
          <a:p>
            <a:r>
              <a:rPr lang="en-GB" sz="1600" b="1" smtClean="0">
                <a:latin typeface="Courier" pitchFamily="49" charset="0"/>
              </a:rPr>
              <a:t>	)</a:t>
            </a:r>
          </a:p>
          <a:p>
            <a:r>
              <a:rPr lang="en-GB" sz="1600" b="1" smtClean="0">
                <a:latin typeface="Courier" pitchFamily="49" charset="0"/>
              </a:rPr>
              <a:t>  AT (0, 0, 0) RELATIVE define_origin</a:t>
            </a:r>
          </a:p>
          <a:p>
            <a:endParaRPr lang="en-GB" sz="1600" b="1" smtClean="0">
              <a:latin typeface="Courier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" y="3467100"/>
            <a:ext cx="56864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smtClean="0"/>
              <a:t>(note: ViewModerator4 component)</a:t>
            </a:r>
          </a:p>
          <a:p>
            <a:endParaRPr lang="en-GB">
              <a:solidFill>
                <a:srgbClr val="00B050"/>
              </a:solidFill>
            </a:endParaRPr>
          </a:p>
          <a:p>
            <a:r>
              <a:rPr lang="en-GB" smtClean="0">
                <a:solidFill>
                  <a:srgbClr val="00B050"/>
                </a:solidFill>
              </a:rPr>
              <a:t>dist = Polaris primary flight path L1</a:t>
            </a:r>
          </a:p>
          <a:p>
            <a:endParaRPr lang="en-GB" smtClean="0">
              <a:solidFill>
                <a:srgbClr val="00B050"/>
              </a:solidFill>
            </a:endParaRPr>
          </a:p>
          <a:p>
            <a:r>
              <a:rPr lang="en-GB" smtClean="0">
                <a:solidFill>
                  <a:srgbClr val="00B050"/>
                </a:solidFill>
              </a:rPr>
              <a:t>xw, yh = diameter, height of sample</a:t>
            </a:r>
          </a:p>
          <a:p>
            <a:endParaRPr lang="en-GB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0526" y="723900"/>
            <a:ext cx="5362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1. Neutrons start from moderator face:</a:t>
            </a:r>
            <a:endParaRPr lang="en-GB" sz="2000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676" y="1400175"/>
            <a:ext cx="7829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mtClean="0">
                <a:latin typeface="Courier" pitchFamily="49" charset="0"/>
              </a:rPr>
              <a:t>COMPONENT Source = ViewModerator3(</a:t>
            </a:r>
          </a:p>
          <a:p>
            <a:r>
              <a:rPr lang="en-GB" sz="1600" b="1" smtClean="0">
                <a:latin typeface="Courier" pitchFamily="49" charset="0"/>
              </a:rPr>
              <a:t>    Face = isisface, E0 = emin, E1 = emax, </a:t>
            </a:r>
            <a:r>
              <a:rPr lang="en-GB" sz="1600" b="1" smtClean="0">
                <a:solidFill>
                  <a:srgbClr val="C00000"/>
                </a:solidFill>
                <a:latin typeface="Courier" pitchFamily="49" charset="0"/>
              </a:rPr>
              <a:t>modZPos=0.0</a:t>
            </a:r>
            <a:r>
              <a:rPr lang="en-GB" sz="1600" b="1" smtClean="0">
                <a:latin typeface="Courier" pitchFamily="49" charset="0"/>
              </a:rPr>
              <a:t>, </a:t>
            </a:r>
          </a:p>
          <a:p>
            <a:r>
              <a:rPr lang="en-GB" sz="1600" b="1" smtClean="0">
                <a:latin typeface="Courier" pitchFamily="49" charset="0"/>
              </a:rPr>
              <a:t>	dist = L1-</a:t>
            </a:r>
            <a:r>
              <a:rPr lang="en-GB" sz="1600" b="1" smtClean="0">
                <a:solidFill>
                  <a:srgbClr val="C00000"/>
                </a:solidFill>
                <a:latin typeface="Courier" pitchFamily="49" charset="0"/>
              </a:rPr>
              <a:t>pos1</a:t>
            </a:r>
            <a:r>
              <a:rPr lang="en-GB" sz="1600" b="1" smtClean="0">
                <a:latin typeface="Courier" pitchFamily="49" charset="0"/>
              </a:rPr>
              <a:t>-0.005, xw = 0.008, yh = 0.04</a:t>
            </a:r>
          </a:p>
          <a:p>
            <a:r>
              <a:rPr lang="en-GB" sz="1600" b="1" smtClean="0">
                <a:latin typeface="Courier" pitchFamily="49" charset="0"/>
              </a:rPr>
              <a:t>	)</a:t>
            </a:r>
          </a:p>
          <a:p>
            <a:r>
              <a:rPr lang="en-GB" sz="1600" b="1" smtClean="0">
                <a:latin typeface="Courier" pitchFamily="49" charset="0"/>
              </a:rPr>
              <a:t>  AT (0, 0, </a:t>
            </a:r>
            <a:r>
              <a:rPr lang="en-GB" sz="1600" b="1" smtClean="0">
                <a:solidFill>
                  <a:srgbClr val="C00000"/>
                </a:solidFill>
                <a:latin typeface="Courier" pitchFamily="49" charset="0"/>
              </a:rPr>
              <a:t>pos1</a:t>
            </a:r>
            <a:r>
              <a:rPr lang="en-GB" sz="1600" b="1" smtClean="0">
                <a:latin typeface="Courier" pitchFamily="49" charset="0"/>
              </a:rPr>
              <a:t>) RELATIVE define_origin</a:t>
            </a:r>
            <a:endParaRPr lang="en-GB" sz="1600" b="1">
              <a:latin typeface="Courier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7675" y="3057525"/>
            <a:ext cx="819149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smtClean="0"/>
              <a:t>(note: ViewModerator3 component)</a:t>
            </a:r>
            <a:endParaRPr lang="en-GB" smtClean="0"/>
          </a:p>
          <a:p>
            <a:endParaRPr lang="en-GB">
              <a:solidFill>
                <a:srgbClr val="C00000"/>
              </a:solidFill>
            </a:endParaRPr>
          </a:p>
          <a:p>
            <a:r>
              <a:rPr lang="en-GB" smtClean="0">
                <a:solidFill>
                  <a:srgbClr val="C00000"/>
                </a:solidFill>
              </a:rPr>
              <a:t>pos1 ~ 1.6m </a:t>
            </a:r>
            <a:r>
              <a:rPr lang="en-GB" smtClean="0">
                <a:solidFill>
                  <a:srgbClr val="0070C0"/>
                </a:solidFill>
              </a:rPr>
              <a:t>(distance from moderator face to collimation inside target station)</a:t>
            </a:r>
          </a:p>
          <a:p>
            <a:endParaRPr lang="en-GB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DIDN'T work...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tried all possible combinations of </a:t>
            </a:r>
            <a:r>
              <a:rPr lang="en-GB" smtClean="0">
                <a:solidFill>
                  <a:srgbClr val="C00000"/>
                </a:solidFill>
              </a:rPr>
              <a:t>modZPos, pos1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ALWAYS produced wrong times-of-flight for known </a:t>
            </a:r>
            <a:r>
              <a:rPr lang="en-GB" i="1" smtClean="0">
                <a:solidFill>
                  <a:srgbClr val="0070C0"/>
                </a:solidFill>
              </a:rPr>
              <a:t>d</a:t>
            </a:r>
            <a:r>
              <a:rPr lang="en-GB" smtClean="0">
                <a:solidFill>
                  <a:srgbClr val="0070C0"/>
                </a:solidFill>
              </a:rPr>
              <a:t>-spacings</a:t>
            </a:r>
            <a:endParaRPr lang="en-GB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526" y="723900"/>
            <a:ext cx="5362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2. Neutrons start from collimation:</a:t>
            </a:r>
            <a:endParaRPr lang="en-GB" sz="2000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879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be 14"/>
          <p:cNvSpPr/>
          <p:nvPr/>
        </p:nvSpPr>
        <p:spPr>
          <a:xfrm>
            <a:off x="333375" y="1177014"/>
            <a:ext cx="1152527" cy="3061611"/>
          </a:xfrm>
          <a:prstGeom prst="cube">
            <a:avLst>
              <a:gd name="adj" fmla="val 8196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7650" y="704849"/>
            <a:ext cx="631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Moderator - beamlines don't view all the way to its edges </a:t>
            </a:r>
            <a:endParaRPr lang="en-GB"/>
          </a:p>
        </p:txBody>
      </p:sp>
      <p:sp>
        <p:nvSpPr>
          <p:cNvPr id="7" name="Parallelogram 6"/>
          <p:cNvSpPr/>
          <p:nvPr/>
        </p:nvSpPr>
        <p:spPr>
          <a:xfrm rot="5400000" flipH="1">
            <a:off x="1821655" y="2569367"/>
            <a:ext cx="1466850" cy="290513"/>
          </a:xfrm>
          <a:prstGeom prst="parallelogram">
            <a:avLst>
              <a:gd name="adj" fmla="val 10040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105026" y="1466849"/>
            <a:ext cx="6886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/>
              <a:t>I</a:t>
            </a:r>
            <a:r>
              <a:rPr lang="en-GB" smtClean="0"/>
              <a:t>nsert - define Slit here to block neutrons from edge of moderator</a:t>
            </a:r>
            <a:br>
              <a:rPr lang="en-GB" smtClean="0"/>
            </a:br>
            <a:r>
              <a:rPr lang="en-GB" smtClean="0"/>
              <a:t>(placing Source here eliminates problem)</a:t>
            </a:r>
            <a:endParaRPr lang="en-GB"/>
          </a:p>
        </p:txBody>
      </p:sp>
      <p:sp>
        <p:nvSpPr>
          <p:cNvPr id="29" name="Parallelogram 28"/>
          <p:cNvSpPr/>
          <p:nvPr/>
        </p:nvSpPr>
        <p:spPr>
          <a:xfrm rot="5400000" flipH="1">
            <a:off x="117069" y="2450696"/>
            <a:ext cx="1866121" cy="452438"/>
          </a:xfrm>
          <a:prstGeom prst="parallelogram">
            <a:avLst>
              <a:gd name="adj" fmla="val 1004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an 2"/>
          <p:cNvSpPr/>
          <p:nvPr/>
        </p:nvSpPr>
        <p:spPr>
          <a:xfrm>
            <a:off x="7334250" y="2457450"/>
            <a:ext cx="114300" cy="504825"/>
          </a:xfrm>
          <a:prstGeom prst="can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1057275" y="2743200"/>
            <a:ext cx="68008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019175" y="2009775"/>
            <a:ext cx="6257925" cy="48577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86551" y="307657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mtClean="0"/>
              <a:t>sample</a:t>
            </a:r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19150" y="2209800"/>
            <a:ext cx="6400800" cy="29527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52450" y="2971800"/>
            <a:ext cx="6705600" cy="126682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057275" y="2514602"/>
            <a:ext cx="6181725" cy="10001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0050" y="4657725"/>
            <a:ext cx="773430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Source at insert with "ideal" moderator size: </a:t>
            </a:r>
            <a:r>
              <a:rPr lang="en-GB" smtClean="0">
                <a:solidFill>
                  <a:schemeClr val="accent6">
                    <a:lumMod val="50000"/>
                  </a:schemeClr>
                </a:solidFill>
              </a:rPr>
              <a:t>penumbra on moderator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this may also affect beam divergence </a:t>
            </a:r>
            <a:r>
              <a:rPr lang="en-GB" smtClean="0">
                <a:solidFill>
                  <a:srgbClr val="0070C0"/>
                </a:solidFill>
              </a:rPr>
              <a:t>simulating </a:t>
            </a:r>
            <a:r>
              <a:rPr lang="en-GB" smtClean="0">
                <a:solidFill>
                  <a:srgbClr val="0070C0"/>
                </a:solidFill>
              </a:rPr>
              <a:t>instruments with neutron guides </a:t>
            </a:r>
          </a:p>
        </p:txBody>
      </p:sp>
    </p:spTree>
    <p:extLst>
      <p:ext uri="{BB962C8B-B14F-4D97-AF65-F5344CB8AC3E}">
        <p14:creationId xmlns:p14="http://schemas.microsoft.com/office/powerpoint/2010/main" val="3436019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1526" y="1313289"/>
            <a:ext cx="70389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mtClean="0">
                <a:latin typeface="Courier" pitchFamily="49" charset="0"/>
              </a:rPr>
              <a:t>COMPONENT Sample = PowderN(</a:t>
            </a:r>
          </a:p>
          <a:p>
            <a:r>
              <a:rPr lang="en-GB" sz="1600" b="1" smtClean="0">
                <a:latin typeface="Courier" pitchFamily="49" charset="0"/>
              </a:rPr>
              <a:t>    </a:t>
            </a:r>
            <a:r>
              <a:rPr lang="en-GB" sz="1600" b="1" smtClean="0">
                <a:solidFill>
                  <a:srgbClr val="7030A0"/>
                </a:solidFill>
                <a:latin typeface="Courier" pitchFamily="49" charset="0"/>
              </a:rPr>
              <a:t>reflections = "CeO2_reflist.hkl"</a:t>
            </a:r>
            <a:r>
              <a:rPr lang="en-GB" sz="1600" b="1" smtClean="0">
                <a:latin typeface="Courier" pitchFamily="49" charset="0"/>
              </a:rPr>
              <a:t>, </a:t>
            </a:r>
          </a:p>
          <a:p>
            <a:r>
              <a:rPr lang="en-GB" sz="1600" b="1" smtClean="0">
                <a:latin typeface="Courier" pitchFamily="49" charset="0"/>
              </a:rPr>
              <a:t>	format=Fullprof, </a:t>
            </a:r>
          </a:p>
          <a:p>
            <a:r>
              <a:rPr lang="en-GB" sz="1600" b="1" smtClean="0">
                <a:latin typeface="Courier" pitchFamily="49" charset="0"/>
              </a:rPr>
              <a:t>	</a:t>
            </a:r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radius=0.004, </a:t>
            </a:r>
          </a:p>
          <a:p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	yheight=0.04</a:t>
            </a:r>
            <a:r>
              <a:rPr lang="en-GB" sz="1600" b="1" smtClean="0">
                <a:latin typeface="Courier" pitchFamily="49" charset="0"/>
              </a:rPr>
              <a:t>, </a:t>
            </a:r>
          </a:p>
          <a:p>
            <a:r>
              <a:rPr lang="en-GB" sz="1600" b="1" smtClean="0">
                <a:latin typeface="Courier" pitchFamily="49" charset="0"/>
              </a:rPr>
              <a:t>	</a:t>
            </a:r>
            <a:r>
              <a:rPr lang="en-GB" sz="1600" b="1" smtClean="0">
                <a:solidFill>
                  <a:srgbClr val="C00000"/>
                </a:solidFill>
                <a:latin typeface="Courier" pitchFamily="49" charset="0"/>
              </a:rPr>
              <a:t>d_phi=8.36</a:t>
            </a:r>
            <a:r>
              <a:rPr lang="en-GB" sz="1600" b="1" smtClean="0">
                <a:latin typeface="Courier" pitchFamily="49" charset="0"/>
              </a:rPr>
              <a:t>)</a:t>
            </a:r>
          </a:p>
          <a:p>
            <a:r>
              <a:rPr lang="en-GB" sz="1600" b="1" smtClean="0">
                <a:latin typeface="Courier" pitchFamily="49" charset="0"/>
              </a:rPr>
              <a:t>  AT (0, 0, L1) RELATIVE define_origin</a:t>
            </a:r>
          </a:p>
          <a:p>
            <a:endParaRPr lang="en-GB" sz="1600" b="1" smtClean="0">
              <a:latin typeface="Courier" pitchFamily="49" charset="0"/>
            </a:endParaRPr>
          </a:p>
          <a:p>
            <a:endParaRPr lang="en-GB" sz="1600" b="1" smtClean="0">
              <a:latin typeface="Courier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5" y="638175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2nd component in diffractometer:  Sample (CeO</a:t>
            </a:r>
            <a:r>
              <a:rPr lang="en-GB" sz="2000" i="1" baseline="-25000" smtClean="0">
                <a:solidFill>
                  <a:srgbClr val="0070C0"/>
                </a:solidFill>
              </a:rPr>
              <a:t>2</a:t>
            </a:r>
            <a:r>
              <a:rPr lang="en-GB" sz="2000" i="1" smtClean="0">
                <a:solidFill>
                  <a:srgbClr val="0070C0"/>
                </a:solidFill>
              </a:rPr>
              <a:t> powder or V)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7675" y="3524250"/>
            <a:ext cx="8172449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smtClean="0">
                <a:solidFill>
                  <a:srgbClr val="0070C0"/>
                </a:solidFill>
              </a:rPr>
              <a:t> </a:t>
            </a:r>
            <a:r>
              <a:rPr lang="en-GB" i="1" smtClean="0">
                <a:solidFill>
                  <a:srgbClr val="7030A0"/>
                </a:solidFill>
              </a:rPr>
              <a:t>reflections</a:t>
            </a:r>
            <a:r>
              <a:rPr lang="en-GB" smtClean="0"/>
              <a:t>  </a:t>
            </a:r>
            <a:r>
              <a:rPr lang="en-GB" smtClean="0">
                <a:solidFill>
                  <a:srgbClr val="0070C0"/>
                </a:solidFill>
              </a:rPr>
              <a:t>file is a list of Bragg reflection intensities and positions (sin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mtClean="0">
                <a:solidFill>
                  <a:srgbClr val="0070C0"/>
                </a:solidFill>
              </a:rPr>
              <a:t>/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l</a:t>
            </a:r>
            <a:r>
              <a:rPr lang="en-GB" smtClean="0">
                <a:solidFill>
                  <a:srgbClr val="0070C0"/>
                </a:solidFill>
              </a:rPr>
              <a:t>)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(may be easily generated (e.g. GSAS, Fullprof,...)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i="1" smtClean="0">
                <a:solidFill>
                  <a:srgbClr val="00B050"/>
                </a:solidFill>
              </a:rPr>
              <a:t>radius</a:t>
            </a:r>
            <a:r>
              <a:rPr lang="en-GB" smtClean="0">
                <a:solidFill>
                  <a:srgbClr val="00B050"/>
                </a:solidFill>
              </a:rPr>
              <a:t> and </a:t>
            </a:r>
            <a:r>
              <a:rPr lang="en-GB" i="1" smtClean="0">
                <a:solidFill>
                  <a:srgbClr val="00B050"/>
                </a:solidFill>
              </a:rPr>
              <a:t>yheight</a:t>
            </a:r>
            <a:r>
              <a:rPr lang="en-GB" smtClean="0">
                <a:solidFill>
                  <a:srgbClr val="00B050"/>
                </a:solidFill>
              </a:rPr>
              <a:t> match dimensions of window defined in Source  component  (ViewModerator4)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C00000"/>
                </a:solidFill>
              </a:rPr>
              <a:t>d_phi restricts scattered neutrons to  ± d_phi/2 degrees out of </a:t>
            </a:r>
            <a:r>
              <a:rPr lang="en-GB" i="1" smtClean="0">
                <a:solidFill>
                  <a:srgbClr val="C00000"/>
                </a:solidFill>
              </a:rPr>
              <a:t>xz</a:t>
            </a:r>
            <a:r>
              <a:rPr lang="en-GB" smtClean="0">
                <a:solidFill>
                  <a:srgbClr val="C00000"/>
                </a:solidFill>
              </a:rPr>
              <a:t> plane</a:t>
            </a:r>
            <a:br>
              <a:rPr lang="en-GB" smtClean="0">
                <a:solidFill>
                  <a:srgbClr val="C00000"/>
                </a:solidFill>
              </a:rPr>
            </a:br>
            <a:r>
              <a:rPr lang="en-GB" smtClean="0">
                <a:solidFill>
                  <a:srgbClr val="C00000"/>
                </a:solidFill>
              </a:rPr>
              <a:t>(value calculated manually from detector height and L2)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scattering in 2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mtClean="0">
                <a:solidFill>
                  <a:srgbClr val="0070C0"/>
                </a:solidFill>
              </a:rPr>
              <a:t> is not restricted (a very large number of neutrons will miss the detector...)</a:t>
            </a:r>
            <a:endParaRPr lang="en-GB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572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1104901"/>
            <a:ext cx="77914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mtClean="0">
                <a:latin typeface="Courier" pitchFamily="49" charset="0"/>
              </a:rPr>
              <a:t>COMPONENT Sample = </a:t>
            </a:r>
            <a:r>
              <a:rPr lang="en-GB" sz="1600" b="1" smtClean="0">
                <a:solidFill>
                  <a:srgbClr val="0070C0"/>
                </a:solidFill>
                <a:latin typeface="Courier" pitchFamily="49" charset="0"/>
              </a:rPr>
              <a:t>Incoherent(radius=0.004,</a:t>
            </a:r>
          </a:p>
          <a:p>
            <a:r>
              <a:rPr lang="en-GB" sz="1600" b="1" smtClean="0">
                <a:solidFill>
                  <a:srgbClr val="0070C0"/>
                </a:solidFill>
                <a:latin typeface="Courier" pitchFamily="49" charset="0"/>
              </a:rPr>
              <a:t>    yheight = 0.04</a:t>
            </a:r>
            <a:r>
              <a:rPr lang="en-GB" sz="1600" b="1" smtClean="0">
                <a:latin typeface="Courier" pitchFamily="49" charset="0"/>
              </a:rPr>
              <a:t>, pack = 1,</a:t>
            </a:r>
          </a:p>
          <a:p>
            <a:r>
              <a:rPr lang="en-GB" sz="1600" b="1" smtClean="0">
                <a:latin typeface="Courier" pitchFamily="49" charset="0"/>
              </a:rPr>
              <a:t>    </a:t>
            </a:r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target_x=detpos_x,</a:t>
            </a:r>
          </a:p>
          <a:p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    target_y=detpos_y,</a:t>
            </a:r>
          </a:p>
          <a:p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    target_z=detpos_z,</a:t>
            </a:r>
          </a:p>
          <a:p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    focus_xw=0.005,focus_yh=0.15</a:t>
            </a:r>
            <a:r>
              <a:rPr lang="en-GB" sz="1600" b="1" smtClean="0">
                <a:latin typeface="Courier" pitchFamily="49" charset="0"/>
              </a:rPr>
              <a:t>)</a:t>
            </a:r>
          </a:p>
          <a:p>
            <a:r>
              <a:rPr lang="en-GB" sz="1600" b="1" smtClean="0">
                <a:latin typeface="Courier" pitchFamily="49" charset="0"/>
              </a:rPr>
              <a:t>  AT (0, 0, L1) RELATIVE define_origin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7675" y="3352800"/>
            <a:ext cx="8172449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i="1" smtClean="0">
                <a:solidFill>
                  <a:srgbClr val="0070C0"/>
                </a:solidFill>
              </a:rPr>
              <a:t>radius</a:t>
            </a:r>
            <a:r>
              <a:rPr lang="en-GB" smtClean="0">
                <a:solidFill>
                  <a:srgbClr val="0070C0"/>
                </a:solidFill>
              </a:rPr>
              <a:t> and </a:t>
            </a:r>
            <a:r>
              <a:rPr lang="en-GB" i="1" smtClean="0">
                <a:solidFill>
                  <a:srgbClr val="0070C0"/>
                </a:solidFill>
              </a:rPr>
              <a:t>height</a:t>
            </a:r>
            <a:r>
              <a:rPr lang="en-GB" smtClean="0">
                <a:solidFill>
                  <a:srgbClr val="0070C0"/>
                </a:solidFill>
              </a:rPr>
              <a:t> of vanadium same as CeO</a:t>
            </a:r>
            <a:r>
              <a:rPr lang="en-GB" baseline="-25000" smtClean="0">
                <a:solidFill>
                  <a:srgbClr val="0070C0"/>
                </a:solidFill>
              </a:rPr>
              <a:t>2</a:t>
            </a:r>
            <a:r>
              <a:rPr lang="en-GB" smtClean="0">
                <a:solidFill>
                  <a:srgbClr val="0070C0"/>
                </a:solidFill>
              </a:rPr>
              <a:t> powder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B050"/>
                </a:solidFill>
              </a:rPr>
              <a:t>scattering in 2</a:t>
            </a:r>
            <a:r>
              <a:rPr lang="en-GB" smtClean="0">
                <a:solidFill>
                  <a:srgbClr val="00B050"/>
                </a:solidFill>
                <a:latin typeface="Symbol" panose="05050102010706020507" pitchFamily="18" charset="2"/>
              </a:rPr>
              <a:t>q</a:t>
            </a:r>
            <a:r>
              <a:rPr lang="en-GB" smtClean="0">
                <a:solidFill>
                  <a:srgbClr val="00B050"/>
                </a:solidFill>
              </a:rPr>
              <a:t> and </a:t>
            </a:r>
            <a:r>
              <a:rPr lang="en-GB" smtClean="0">
                <a:solidFill>
                  <a:srgbClr val="00B050"/>
                </a:solidFill>
                <a:latin typeface="Symbol" panose="05050102010706020507" pitchFamily="18" charset="2"/>
              </a:rPr>
              <a:t>f</a:t>
            </a:r>
            <a:r>
              <a:rPr lang="en-GB" smtClean="0">
                <a:solidFill>
                  <a:srgbClr val="00B050"/>
                </a:solidFill>
              </a:rPr>
              <a:t> is directed only towards the detector</a:t>
            </a:r>
            <a:br>
              <a:rPr lang="en-GB" smtClean="0">
                <a:solidFill>
                  <a:srgbClr val="00B050"/>
                </a:solidFill>
              </a:rPr>
            </a:br>
            <a:r>
              <a:rPr lang="en-GB" smtClean="0">
                <a:solidFill>
                  <a:srgbClr val="00B050"/>
                </a:solidFill>
              </a:rPr>
              <a:t> (all neutrons reach the detector...)</a:t>
            </a:r>
            <a:endParaRPr lang="en-GB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934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85775"/>
            <a:ext cx="84201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In GSAS: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structure refinement of a real sample, or simulate a diffraction pattern</a:t>
            </a:r>
            <a:endParaRPr lang="en-GB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Results - Reflist - Option R generates file listing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h, k, l, position </a:t>
            </a:r>
            <a:r>
              <a:rPr lang="en-GB" smtClean="0">
                <a:solidFill>
                  <a:srgbClr val="0070C0"/>
                </a:solidFill>
              </a:rPr>
              <a:t>(sin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mtClean="0">
                <a:solidFill>
                  <a:srgbClr val="0070C0"/>
                </a:solidFill>
              </a:rPr>
              <a:t>/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l</a:t>
            </a:r>
            <a:r>
              <a:rPr lang="en-GB" smtClean="0">
                <a:solidFill>
                  <a:srgbClr val="0070C0"/>
                </a:solidFill>
              </a:rPr>
              <a:t>)</a:t>
            </a:r>
            <a:r>
              <a:rPr lang="en-GB" smtClean="0">
                <a:solidFill>
                  <a:srgbClr val="0070C0"/>
                </a:solidFill>
              </a:rPr>
              <a:t> and F</a:t>
            </a:r>
            <a:r>
              <a:rPr lang="en-GB" baseline="30000" smtClean="0">
                <a:solidFill>
                  <a:srgbClr val="0070C0"/>
                </a:solidFill>
              </a:rPr>
              <a:t>2</a:t>
            </a:r>
            <a:r>
              <a:rPr lang="en-GB" baseline="-25000" smtClean="0">
                <a:solidFill>
                  <a:srgbClr val="0070C0"/>
                </a:solidFill>
              </a:rPr>
              <a:t>obs</a:t>
            </a:r>
            <a:r>
              <a:rPr lang="en-GB" smtClean="0">
                <a:solidFill>
                  <a:srgbClr val="0070C0"/>
                </a:solidFill>
              </a:rPr>
              <a:t>    (fixed format - needs a bit of editing)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5776" y="2171700"/>
            <a:ext cx="83724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smtClean="0">
                <a:latin typeface="Courier" pitchFamily="49" charset="0"/>
              </a:rPr>
              <a:t> </a:t>
            </a:r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H   K   L       M  sth/lam     TOF        FWHM     FoSq        sig     Fobs    obs    phase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1   1   1       8 0.159928123086.2871   66.4729 2.303E+04  1.00         0.000   1     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2   0   0       6 0.184669019996.5625   55.9379 1.948E+04  1.00         0.000   1     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2   2   0      12 0.261163214144.3125   39.2428  40.5      56.2         6.367   0     0.000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3   1   1      24 0.306241012063.7461   34.1804  3.46      6.01         1.861   0     0.000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2   2   2       8 0.319858311550.5078   33.3379  6.66      10.6         2.581   0   180.000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4   0   0       6 0.369340510003.9834   30.0329  40.8      58.5         6.391   0     0.000</a:t>
            </a:r>
          </a:p>
          <a:p>
            <a:r>
              <a:rPr lang="en-GB" sz="1100" b="1" smtClean="0">
                <a:solidFill>
                  <a:srgbClr val="0070C0"/>
                </a:solidFill>
                <a:latin typeface="Courier" pitchFamily="49" charset="0"/>
              </a:rPr>
              <a:t>   3   3   1      24 0.4024795 9180.7734   28.1854  3.55      6.15         1.884   0     0.000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5774" y="3752850"/>
            <a:ext cx="82581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#radius 0.004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#h 0.04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#pack 1.0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#Vc 158.785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#sigma_a  0.63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#sigma_inc 0.003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#frac 0.0107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1   1   1       8 0.1599281 23086.2871   66.4729 2.303E+04  1.00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2   0   0       6 0.1846690 19996.5625   55.9379 1.948E+04  1.00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2   2   0      12 0.2611632 14144.3125   39.2428  40.5      56.2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3   1   1      24 0.3062410 12063.7461   34.1804  3.46      6.01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2   2   2       8 0.3198583 11550.5078   33.3379  6.66      10.6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4   0   0       6 0.3693405 10003.9834   30.0329  40.8      58.5    </a:t>
            </a:r>
          </a:p>
          <a:p>
            <a:r>
              <a:rPr lang="pt-BR" sz="1100" b="1" smtClean="0">
                <a:solidFill>
                  <a:schemeClr val="accent2">
                    <a:lumMod val="75000"/>
                  </a:schemeClr>
                </a:solidFill>
                <a:latin typeface="Courier" pitchFamily="49" charset="0"/>
              </a:rPr>
              <a:t>   3   3   1      24 0.4024795  9180.7734   28.1854  3.55      6.15 </a:t>
            </a:r>
            <a:endParaRPr lang="en-GB" sz="1100" b="1">
              <a:solidFill>
                <a:schemeClr val="accent2">
                  <a:lumMod val="75000"/>
                </a:schemeClr>
              </a:solidFill>
              <a:latin typeface="Courier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143125" y="2133600"/>
            <a:ext cx="838200" cy="3238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724400" y="2143125"/>
            <a:ext cx="838200" cy="3238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63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174" y="762000"/>
            <a:ext cx="799147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Polaris upgrade design</a:t>
            </a:r>
            <a:r>
              <a:rPr lang="en-GB" sz="2000" smtClean="0">
                <a:solidFill>
                  <a:srgbClr val="0070C0"/>
                </a:solidFill>
              </a:rPr>
              <a:t> - single peak / small number of peaks</a:t>
            </a:r>
          </a:p>
          <a:p>
            <a:pPr algn="r"/>
            <a:r>
              <a:rPr lang="en-GB" sz="2000" smtClean="0">
                <a:solidFill>
                  <a:srgbClr val="C00000"/>
                </a:solidFill>
              </a:rPr>
              <a:t>(2010, Matt Tucker, Stefan Norberg)</a:t>
            </a:r>
          </a:p>
          <a:p>
            <a:endParaRPr lang="en-GB" sz="2000" smtClean="0">
              <a:solidFill>
                <a:srgbClr val="0070C0"/>
              </a:solidFill>
            </a:endParaRPr>
          </a:p>
          <a:p>
            <a:endParaRPr lang="en-GB" sz="200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000" i="1" smtClean="0">
                <a:solidFill>
                  <a:srgbClr val="0070C0"/>
                </a:solidFill>
              </a:rPr>
              <a:t>TS1 Project</a:t>
            </a:r>
            <a:r>
              <a:rPr lang="en-GB" sz="2000" smtClean="0">
                <a:solidFill>
                  <a:srgbClr val="0070C0"/>
                </a:solidFill>
              </a:rPr>
              <a:t> - simulation of complete diffraction pattern</a:t>
            </a:r>
          </a:p>
          <a:p>
            <a:pPr marL="457200" indent="-276225">
              <a:spcAft>
                <a:spcPts val="600"/>
              </a:spcAft>
              <a:buFont typeface="+mj-lt"/>
              <a:buAutoNum type="arabicPeriod"/>
            </a:pPr>
            <a:r>
              <a:rPr lang="en-GB" sz="2000" smtClean="0">
                <a:solidFill>
                  <a:srgbClr val="0070C0"/>
                </a:solidFill>
              </a:rPr>
              <a:t>confirmation of existing moderator performance</a:t>
            </a:r>
          </a:p>
          <a:p>
            <a:pPr marL="457200" indent="-276225">
              <a:spcAft>
                <a:spcPts val="600"/>
              </a:spcAft>
              <a:buFont typeface="+mj-lt"/>
              <a:buAutoNum type="arabicPeriod"/>
            </a:pPr>
            <a:r>
              <a:rPr lang="en-GB" sz="2000" smtClean="0">
                <a:solidFill>
                  <a:srgbClr val="0070C0"/>
                </a:solidFill>
              </a:rPr>
              <a:t>simulation of proposed new TRAM</a:t>
            </a:r>
          </a:p>
          <a:p>
            <a:endParaRPr lang="en-GB" sz="2000" smtClean="0">
              <a:solidFill>
                <a:srgbClr val="0070C0"/>
              </a:solidFill>
            </a:endParaRPr>
          </a:p>
          <a:p>
            <a:r>
              <a:rPr lang="en-GB" sz="2000" smtClean="0">
                <a:solidFill>
                  <a:srgbClr val="0070C0"/>
                </a:solidFill>
              </a:rPr>
              <a:t>Powder diffraction excellent technique for characterising moderator line shapes</a:t>
            </a:r>
          </a:p>
          <a:p>
            <a:endParaRPr lang="en-GB" sz="2000">
              <a:solidFill>
                <a:srgbClr val="0070C0"/>
              </a:solidFill>
            </a:endParaRPr>
          </a:p>
          <a:p>
            <a:r>
              <a:rPr lang="en-GB" sz="2000" smtClean="0">
                <a:solidFill>
                  <a:srgbClr val="0070C0"/>
                </a:solidFill>
              </a:rPr>
              <a:t>Backscattering detector minimises instrument geometry contribution: observed line shape dominated by moderator effects</a:t>
            </a:r>
          </a:p>
          <a:p>
            <a:endParaRPr lang="en-GB" sz="2000">
              <a:solidFill>
                <a:srgbClr val="0070C0"/>
              </a:solidFill>
            </a:endParaRPr>
          </a:p>
          <a:p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	D</a:t>
            </a:r>
            <a:r>
              <a:rPr lang="en-GB" sz="2000" smtClean="0">
                <a:solidFill>
                  <a:srgbClr val="0070C0"/>
                </a:solidFill>
              </a:rPr>
              <a:t>d/d = 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D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z="2000" smtClean="0">
                <a:solidFill>
                  <a:srgbClr val="0070C0"/>
                </a:solidFill>
              </a:rPr>
              <a:t> </a:t>
            </a:r>
            <a:r>
              <a:rPr lang="en-GB" sz="2000" i="1" smtClean="0">
                <a:solidFill>
                  <a:srgbClr val="0070C0"/>
                </a:solidFill>
              </a:rPr>
              <a:t>cot</a:t>
            </a:r>
            <a:r>
              <a:rPr lang="en-GB" sz="2000" smtClean="0">
                <a:solidFill>
                  <a:srgbClr val="0070C0"/>
                </a:solidFill>
              </a:rPr>
              <a:t> 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q		</a:t>
            </a:r>
            <a:r>
              <a:rPr lang="en-GB" sz="2000" smtClean="0">
                <a:solidFill>
                  <a:srgbClr val="0070C0"/>
                </a:solidFill>
              </a:rPr>
              <a:t>as 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z="2000" smtClean="0">
                <a:solidFill>
                  <a:srgbClr val="0070C0"/>
                </a:solidFill>
              </a:rPr>
              <a:t> </a:t>
            </a:r>
            <a:r>
              <a:rPr lang="en-GB" sz="2000" smtClean="0">
                <a:solidFill>
                  <a:srgbClr val="0070C0"/>
                </a:solidFill>
                <a:sym typeface="Symbol"/>
              </a:rPr>
              <a:t> </a:t>
            </a:r>
            <a:r>
              <a:rPr lang="en-GB" sz="2000" smtClean="0">
                <a:solidFill>
                  <a:srgbClr val="0070C0"/>
                </a:solidFill>
              </a:rPr>
              <a:t>90° cot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q</a:t>
            </a:r>
            <a:r>
              <a:rPr lang="en-GB" sz="2000" smtClean="0">
                <a:solidFill>
                  <a:srgbClr val="0070C0"/>
                </a:solidFill>
              </a:rPr>
              <a:t> </a:t>
            </a:r>
            <a:r>
              <a:rPr lang="en-GB" sz="2000" smtClean="0">
                <a:solidFill>
                  <a:srgbClr val="0070C0"/>
                </a:solidFill>
                <a:sym typeface="Symbol"/>
              </a:rPr>
              <a:t></a:t>
            </a:r>
            <a:r>
              <a:rPr lang="en-GB" sz="2000" smtClean="0">
                <a:solidFill>
                  <a:srgbClr val="0070C0"/>
                </a:solidFill>
              </a:rPr>
              <a:t> 0  (fixed detector)</a:t>
            </a:r>
            <a:endParaRPr lang="en-GB" sz="200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78689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5775" y="1360914"/>
            <a:ext cx="62960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mtClean="0">
                <a:latin typeface="Courier" pitchFamily="49" charset="0"/>
              </a:rPr>
              <a:t>COMPONENT SingleDetector = TOF_monitor(</a:t>
            </a:r>
          </a:p>
          <a:p>
            <a:r>
              <a:rPr lang="en-GB" sz="1600" b="1" smtClean="0">
                <a:latin typeface="Courier" pitchFamily="49" charset="0"/>
              </a:rPr>
              <a:t>    tmin = 2000.0, tmax = 20000.0, nt = 18000,</a:t>
            </a:r>
          </a:p>
          <a:p>
            <a:r>
              <a:rPr lang="en-GB" sz="1600" b="1">
                <a:latin typeface="Courier" pitchFamily="49" charset="0"/>
              </a:rPr>
              <a:t> </a:t>
            </a:r>
            <a:r>
              <a:rPr lang="en-GB" sz="1600" b="1" smtClean="0">
                <a:latin typeface="Courier" pitchFamily="49" charset="0"/>
              </a:rPr>
              <a:t>   </a:t>
            </a:r>
            <a:r>
              <a:rPr lang="en-GB" sz="1600" b="1" smtClean="0">
                <a:solidFill>
                  <a:srgbClr val="0070C0"/>
                </a:solidFill>
                <a:latin typeface="Courier" pitchFamily="49" charset="0"/>
              </a:rPr>
              <a:t>xwidth = 0.005, yheight = 0.15</a:t>
            </a:r>
            <a:r>
              <a:rPr lang="en-GB" sz="1600" b="1" smtClean="0">
                <a:latin typeface="Courier" pitchFamily="49" charset="0"/>
              </a:rPr>
              <a:t>,</a:t>
            </a:r>
          </a:p>
          <a:p>
            <a:r>
              <a:rPr lang="en-GB" sz="1600" b="1" smtClean="0">
                <a:latin typeface="Courier" pitchFamily="49" charset="0"/>
              </a:rPr>
              <a:t>    filename="TOF_monitor_CeO2_pol_LH8020.txt")</a:t>
            </a:r>
          </a:p>
          <a:p>
            <a:r>
              <a:rPr lang="en-GB" sz="1600" b="1" smtClean="0">
                <a:latin typeface="Courier" pitchFamily="49" charset="0"/>
              </a:rPr>
              <a:t>  AT (</a:t>
            </a:r>
            <a:r>
              <a:rPr lang="en-GB" sz="1600" b="1" smtClean="0">
                <a:solidFill>
                  <a:srgbClr val="00B050"/>
                </a:solidFill>
                <a:latin typeface="Courier" pitchFamily="49" charset="0"/>
              </a:rPr>
              <a:t>detpos_x,detpos_y,detpos_z</a:t>
            </a:r>
            <a:r>
              <a:rPr lang="en-GB" sz="1600" b="1" smtClean="0">
                <a:latin typeface="Courier" pitchFamily="49" charset="0"/>
              </a:rPr>
              <a:t>) RELATIVE Sample</a:t>
            </a:r>
          </a:p>
          <a:p>
            <a:endParaRPr lang="en-GB" sz="1600" b="1" smtClean="0">
              <a:latin typeface="Courier" pitchFamily="49" charset="0"/>
            </a:endParaRPr>
          </a:p>
          <a:p>
            <a:r>
              <a:rPr lang="en-GB" sz="1600" b="1" smtClean="0">
                <a:latin typeface="Courier" pitchFamily="49" charset="0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625" y="695325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3rd component in diffractometer:  detector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7675" y="3581400"/>
            <a:ext cx="60864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i="1" smtClean="0">
                <a:solidFill>
                  <a:srgbClr val="0070C0"/>
                </a:solidFill>
              </a:rPr>
              <a:t>width</a:t>
            </a:r>
            <a:r>
              <a:rPr lang="en-GB" smtClean="0">
                <a:solidFill>
                  <a:srgbClr val="0070C0"/>
                </a:solidFill>
              </a:rPr>
              <a:t> and </a:t>
            </a:r>
            <a:r>
              <a:rPr lang="en-GB" i="1" smtClean="0">
                <a:solidFill>
                  <a:srgbClr val="0070C0"/>
                </a:solidFill>
              </a:rPr>
              <a:t>height</a:t>
            </a:r>
            <a:r>
              <a:rPr lang="en-GB" smtClean="0">
                <a:solidFill>
                  <a:srgbClr val="0070C0"/>
                </a:solidFill>
              </a:rPr>
              <a:t> set to typical detector pixel size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B050"/>
                </a:solidFill>
              </a:rPr>
              <a:t>xyz coordinates relative to Sample position</a:t>
            </a:r>
            <a:endParaRPr lang="en-GB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051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925" y="733425"/>
            <a:ext cx="8124825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0070C0"/>
                </a:solidFill>
              </a:rPr>
              <a:t>Initially used TOFLog_monitor Component for detector</a:t>
            </a:r>
          </a:p>
          <a:p>
            <a:endParaRPr lang="en-GB" smtClean="0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generates "logarithmic" bins  (width = constant * tof)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matches resolution function in time of flight diffraction ( 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D</a:t>
            </a:r>
            <a:r>
              <a:rPr lang="en-GB" i="1" smtClean="0">
                <a:solidFill>
                  <a:srgbClr val="0070C0"/>
                </a:solidFill>
              </a:rPr>
              <a:t>d</a:t>
            </a:r>
            <a:r>
              <a:rPr lang="en-GB" smtClean="0">
                <a:solidFill>
                  <a:srgbClr val="0070C0"/>
                </a:solidFill>
              </a:rPr>
              <a:t> = constant * </a:t>
            </a:r>
            <a:r>
              <a:rPr lang="en-GB" i="1" smtClean="0">
                <a:solidFill>
                  <a:srgbClr val="0070C0"/>
                </a:solidFill>
              </a:rPr>
              <a:t>d</a:t>
            </a:r>
            <a:r>
              <a:rPr lang="en-GB" smtClean="0">
                <a:solidFill>
                  <a:srgbClr val="0070C0"/>
                </a:solidFill>
              </a:rPr>
              <a:t> )</a:t>
            </a:r>
            <a:endParaRPr lang="en-GB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Rob Bewley running simulations in parallel (TOF_monitor Component):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consistently sharper reflections (~10%)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use TOF_monitor instead and rebin simulated data for analysis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(in OpenGenie...)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>
              <a:solidFill>
                <a:srgbClr val="0070C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mtClean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mtClean="0">
                <a:solidFill>
                  <a:srgbClr val="0070C0"/>
                </a:solidFill>
              </a:rPr>
              <a:t>Large number of simulations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each with different moderator description</a:t>
            </a:r>
            <a:r>
              <a:rPr lang="en-GB" smtClean="0">
                <a:solidFill>
                  <a:srgbClr val="0070C0"/>
                </a:solidFill>
              </a:rPr>
              <a:t> (.McStas)</a:t>
            </a:r>
            <a:r>
              <a:rPr lang="en-GB" smtClean="0">
                <a:solidFill>
                  <a:srgbClr val="0070C0"/>
                </a:solidFill>
              </a:rPr>
              <a:t> files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almost all other parameters identical (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l</a:t>
            </a:r>
            <a:r>
              <a:rPr lang="en-GB" baseline="-25000" smtClean="0">
                <a:solidFill>
                  <a:srgbClr val="0070C0"/>
                </a:solidFill>
              </a:rPr>
              <a:t>min</a:t>
            </a:r>
            <a:r>
              <a:rPr lang="en-GB" smtClean="0">
                <a:solidFill>
                  <a:srgbClr val="0070C0"/>
                </a:solidFill>
              </a:rPr>
              <a:t>, </a:t>
            </a:r>
            <a:r>
              <a:rPr lang="en-GB" smtClean="0">
                <a:solidFill>
                  <a:srgbClr val="0070C0"/>
                </a:solidFill>
                <a:latin typeface="Symbol" panose="05050102010706020507" pitchFamily="18" charset="2"/>
              </a:rPr>
              <a:t>l</a:t>
            </a:r>
            <a:r>
              <a:rPr lang="en-GB" baseline="-25000" smtClean="0">
                <a:solidFill>
                  <a:srgbClr val="0070C0"/>
                </a:solidFill>
              </a:rPr>
              <a:t>max</a:t>
            </a:r>
            <a:r>
              <a:rPr lang="en-GB" smtClean="0">
                <a:solidFill>
                  <a:srgbClr val="0070C0"/>
                </a:solidFill>
              </a:rPr>
              <a:t>, no. of neutron events)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2 short Windows batch files written to simplify procedure</a:t>
            </a:r>
            <a:endParaRPr lang="en-GB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03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950" y="1905000"/>
            <a:ext cx="7705725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smtClean="0">
              <a:latin typeface="Courier" pitchFamily="49" charset="0"/>
            </a:endParaRPr>
          </a:p>
          <a:p>
            <a:r>
              <a:rPr lang="en-GB" b="1" smtClean="0">
                <a:latin typeface="Courier" pitchFamily="49" charset="0"/>
              </a:rPr>
              <a:t>&gt;&gt; to_make_me &lt;name of inst file&gt;</a:t>
            </a:r>
          </a:p>
          <a:p>
            <a:endParaRPr lang="en-GB" sz="160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indent="-342900">
              <a:spcAft>
                <a:spcPts val="600"/>
              </a:spcAft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takes single parameter - the name of the .inst </a:t>
            </a:r>
            <a:r>
              <a:rPr lang="en-GB" sz="1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14375" indent="-342900">
              <a:spcAft>
                <a:spcPts val="600"/>
              </a:spcAft>
              <a:buFont typeface="+mj-lt"/>
              <a:buAutoNum type="arabicPeriod"/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launches McStas (to create C++ instrument code from .inst file)</a:t>
            </a:r>
          </a:p>
          <a:p>
            <a:pPr marL="714375" indent="-342900">
              <a:spcAft>
                <a:spcPts val="600"/>
              </a:spcAft>
              <a:buFont typeface="+mj-lt"/>
              <a:buAutoNum type="arabicPeriod"/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compiles C++ code to generate executable file</a:t>
            </a:r>
          </a:p>
          <a:p>
            <a:pPr marL="714375" indent="-342900">
              <a:spcAft>
                <a:spcPts val="600"/>
              </a:spcAft>
              <a:buFont typeface="+mj-lt"/>
              <a:buAutoNum type="arabicPeriod"/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batch files to automatically run executable  ("quick" and long)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" y="4343401"/>
            <a:ext cx="7806551" cy="561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6249" y="5000625"/>
            <a:ext cx="82486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mtClean="0">
                <a:latin typeface="Courier" pitchFamily="49" charset="0"/>
              </a:rPr>
              <a:t>&gt;&gt; pol_single_CeO2 &lt;name of Source component</a:t>
            </a:r>
            <a:r>
              <a:rPr lang="en-GB" b="1" smtClean="0">
                <a:latin typeface="Courier" pitchFamily="49" charset="0"/>
              </a:rPr>
              <a:t>.McStas file&gt;</a:t>
            </a:r>
          </a:p>
          <a:p>
            <a:endParaRPr lang="en-GB" b="1" smtClean="0">
              <a:latin typeface="Courier" pitchFamily="49" charset="0"/>
            </a:endParaRPr>
          </a:p>
          <a:p>
            <a:pPr marL="714375" indent="-342900">
              <a:spcAft>
                <a:spcPts val="600"/>
              </a:spcAft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(takes single parameter - the name of the .mcstas file (target/moderator/beam port)</a:t>
            </a:r>
          </a:p>
          <a:p>
            <a:pPr marL="714375" indent="-342900">
              <a:spcAft>
                <a:spcPts val="600"/>
              </a:spcAft>
              <a:buFont typeface="+mj-lt"/>
              <a:buAutoNum type="arabicPeriod"/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passes "soft wired" wavelength limits and number of events simulated</a:t>
            </a:r>
          </a:p>
          <a:p>
            <a:pPr marL="714375" indent="-342900">
              <a:spcAft>
                <a:spcPts val="600"/>
              </a:spcAft>
              <a:buFont typeface="+mj-lt"/>
              <a:buAutoNum type="arabicPeriod"/>
            </a:pPr>
            <a:r>
              <a:rPr lang="en-GB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need to give the .McStas file name</a:t>
            </a:r>
            <a:endParaRPr lang="en-GB" sz="1100">
              <a:latin typeface="Courier" pitchFamily="49" charset="0"/>
            </a:endParaRP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61" y="400049"/>
            <a:ext cx="8299708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56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1066800"/>
            <a:ext cx="96488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mtClean="0">
                <a:latin typeface="Courier" pitchFamily="49" charset="0"/>
              </a:rPr>
              <a:t>COMPONENT Source = </a:t>
            </a:r>
            <a:r>
              <a:rPr lang="en-GB" b="1" smtClean="0">
                <a:solidFill>
                  <a:srgbClr val="7030A0"/>
                </a:solidFill>
                <a:latin typeface="Courier" pitchFamily="49" charset="0"/>
              </a:rPr>
              <a:t>ViewModISISver1</a:t>
            </a:r>
            <a:r>
              <a:rPr lang="en-GB" b="1" smtClean="0">
                <a:latin typeface="Courier" pitchFamily="49" charset="0"/>
              </a:rPr>
              <a:t>(</a:t>
            </a:r>
          </a:p>
          <a:p>
            <a:r>
              <a:rPr lang="en-GB" b="1" smtClean="0">
                <a:latin typeface="Courier" pitchFamily="49" charset="0"/>
              </a:rPr>
              <a:t>    Face = "TS1verBase2016_LH8020_newVM-var_North07_Polaris.mcstas",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    E0 = emin, E1 = emax, dist = 14, xw = 0.008, yh = 0.04,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    modPosition=0,tally=8.4,</a:t>
            </a:r>
            <a:r>
              <a:rPr lang="en-GB" b="1" smtClean="0">
                <a:solidFill>
                  <a:srgbClr val="00B050"/>
                </a:solidFill>
                <a:latin typeface="Courier" pitchFamily="49" charset="0"/>
              </a:rPr>
              <a:t>modXsize=0.12,modZsize=0.12</a:t>
            </a:r>
            <a:r>
              <a:rPr lang="en-GB" b="1" smtClean="0">
                <a:latin typeface="Courier" pitchFamily="49" charset="0"/>
              </a:rPr>
              <a:t>)</a:t>
            </a:r>
          </a:p>
          <a:p>
            <a:r>
              <a:rPr lang="en-GB" b="1" smtClean="0">
                <a:latin typeface="Courier" pitchFamily="49" charset="0"/>
              </a:rPr>
              <a:t>  AT (0, 0, 0) RELATIVE define_origin </a:t>
            </a:r>
          </a:p>
          <a:p>
            <a:endParaRPr lang="en-GB" b="1" smtClean="0">
              <a:latin typeface="Courier" pitchFamily="49" charset="0"/>
            </a:endParaRPr>
          </a:p>
          <a:p>
            <a:r>
              <a:rPr lang="en-GB" b="1" smtClean="0">
                <a:latin typeface="Courier" pitchFamily="49" charset="0"/>
              </a:rPr>
              <a:t>COMPONENT Jaws = </a:t>
            </a:r>
            <a:r>
              <a:rPr lang="en-GB" b="1" smtClean="0">
                <a:solidFill>
                  <a:srgbClr val="C00000"/>
                </a:solidFill>
                <a:latin typeface="Courier" pitchFamily="49" charset="0"/>
              </a:rPr>
              <a:t>Slit</a:t>
            </a:r>
            <a:r>
              <a:rPr lang="en-GB" b="1" smtClean="0">
                <a:latin typeface="Courier" pitchFamily="49" charset="0"/>
              </a:rPr>
              <a:t>(</a:t>
            </a:r>
          </a:p>
          <a:p>
            <a:r>
              <a:rPr lang="en-GB" b="1" smtClean="0">
                <a:latin typeface="Courier" pitchFamily="49" charset="0"/>
              </a:rPr>
              <a:t>    xmin = -0.04, xmax = 0.04, </a:t>
            </a:r>
          </a:p>
          <a:p>
            <a:r>
              <a:rPr lang="en-GB" b="1" smtClean="0">
                <a:latin typeface="Courier" pitchFamily="49" charset="0"/>
              </a:rPr>
              <a:t>    ymin = -0.038, ymax = 0.038)</a:t>
            </a:r>
          </a:p>
          <a:p>
            <a:r>
              <a:rPr lang="en-GB" b="1" smtClean="0">
                <a:latin typeface="Courier" pitchFamily="49" charset="0"/>
              </a:rPr>
              <a:t>  AT (0, 0, 1.64) RELATIVE define_origin</a:t>
            </a:r>
          </a:p>
          <a:p>
            <a:endParaRPr lang="en-GB" b="1" smtClean="0">
              <a:latin typeface="Courier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4" y="523875"/>
            <a:ext cx="7877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Rob Bewley simulation with </a:t>
            </a:r>
            <a:r>
              <a:rPr lang="en-GB" sz="2000" i="1" smtClean="0">
                <a:solidFill>
                  <a:srgbClr val="0070C0"/>
                </a:solidFill>
              </a:rPr>
              <a:t>latest </a:t>
            </a:r>
            <a:r>
              <a:rPr lang="en-GB" sz="2000" i="1" smtClean="0">
                <a:solidFill>
                  <a:srgbClr val="0070C0"/>
                </a:solidFill>
              </a:rPr>
              <a:t>Source components </a:t>
            </a:r>
            <a:endParaRPr lang="en-GB" sz="2000" i="1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667250"/>
            <a:ext cx="5553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7030A0"/>
                </a:solidFill>
              </a:rPr>
              <a:t>another ViewModerator component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B050"/>
                </a:solidFill>
              </a:rPr>
              <a:t>specify size of moderator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C00000"/>
                </a:solidFill>
              </a:rPr>
              <a:t>Slit at Insert to block neutrons missing sample</a:t>
            </a:r>
            <a:endParaRPr lang="en-GB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13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250" y="4867275"/>
            <a:ext cx="81534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70C0"/>
                </a:solidFill>
              </a:rPr>
              <a:t>follows Debye-Scherrer cone, in plane </a:t>
            </a:r>
            <a:r>
              <a:rPr lang="en-GB" b="1" smtClean="0">
                <a:solidFill>
                  <a:srgbClr val="0070C0"/>
                </a:solidFill>
                <a:sym typeface="Symbol"/>
              </a:rPr>
              <a:t></a:t>
            </a:r>
            <a:r>
              <a:rPr lang="en-GB" b="1" baseline="30000" smtClean="0">
                <a:solidFill>
                  <a:srgbClr val="0070C0"/>
                </a:solidFill>
                <a:sym typeface="Symbol"/>
              </a:rPr>
              <a:t>ar</a:t>
            </a:r>
            <a:r>
              <a:rPr lang="en-GB" smtClean="0">
                <a:solidFill>
                  <a:srgbClr val="0070C0"/>
                </a:solidFill>
                <a:sym typeface="Symbol"/>
              </a:rPr>
              <a:t> </a:t>
            </a:r>
            <a:r>
              <a:rPr lang="en-GB" smtClean="0">
                <a:solidFill>
                  <a:srgbClr val="0070C0"/>
                </a:solidFill>
              </a:rPr>
              <a:t>to direction of incident beam (z)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use BeamStops to mask sections of cone not required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 (also d_phi Sample parameter)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 </a:t>
            </a:r>
            <a:r>
              <a:rPr lang="en-GB" smtClean="0">
                <a:solidFill>
                  <a:srgbClr val="00B050"/>
                </a:solidFill>
              </a:rPr>
              <a:t>GROUP</a:t>
            </a:r>
            <a:r>
              <a:rPr lang="en-GB" smtClean="0">
                <a:solidFill>
                  <a:srgbClr val="0070C0"/>
                </a:solidFill>
              </a:rPr>
              <a:t> components to re-use neutrons which miss one detector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smtClean="0">
                <a:solidFill>
                  <a:srgbClr val="0070C0"/>
                </a:solidFill>
              </a:rPr>
              <a:t> (Note: Beamstop use above is incorrect...)</a:t>
            </a:r>
            <a:endParaRPr lang="en-GB" i="1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050" y="55245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mtClean="0">
                <a:latin typeface="Courier" pitchFamily="49" charset="0"/>
              </a:rPr>
              <a:t>COMPONENT det156=</a:t>
            </a:r>
            <a:r>
              <a:rPr lang="en-GB" b="1" smtClean="0">
                <a:solidFill>
                  <a:srgbClr val="FF0000"/>
                </a:solidFill>
                <a:latin typeface="Courier" pitchFamily="49" charset="0"/>
              </a:rPr>
              <a:t>TOF_monitor_ring</a:t>
            </a:r>
            <a:r>
              <a:rPr lang="en-GB" b="1" smtClean="0">
                <a:latin typeface="Courier" pitchFamily="49" charset="0"/>
              </a:rPr>
              <a:t>(rad_inner=0.407-0.004,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rad_outer=0.407+0.004,tmin=1000,tmax=20000,nt=2000,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filename="det156.m" )</a:t>
            </a:r>
          </a:p>
          <a:p>
            <a:r>
              <a:rPr lang="en-GB" b="1" smtClean="0">
                <a:latin typeface="Courier" pitchFamily="49" charset="0"/>
              </a:rPr>
              <a:t>AT (0,0,-0.943) RELATIVE Sample</a:t>
            </a:r>
          </a:p>
          <a:p>
            <a:r>
              <a:rPr lang="en-GB" b="1" smtClean="0">
                <a:solidFill>
                  <a:srgbClr val="00B050"/>
                </a:solidFill>
                <a:latin typeface="Courier" pitchFamily="49" charset="0"/>
              </a:rPr>
              <a:t>GROUP det_all</a:t>
            </a:r>
          </a:p>
          <a:p>
            <a:endParaRPr lang="en-GB" b="1" smtClean="0">
              <a:latin typeface="Courier" pitchFamily="49" charset="0"/>
            </a:endParaRPr>
          </a:p>
          <a:p>
            <a:r>
              <a:rPr lang="en-GB" b="1" smtClean="0">
                <a:latin typeface="Courier" pitchFamily="49" charset="0"/>
              </a:rPr>
              <a:t>COMPONENT block1561=Beamstop(xmin=-0.32, xmax=0.32, 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ymin=-0.2, ymax=0.1)</a:t>
            </a:r>
          </a:p>
          <a:p>
            <a:r>
              <a:rPr lang="en-GB" b="1" smtClean="0">
                <a:latin typeface="Courier" pitchFamily="49" charset="0"/>
              </a:rPr>
              <a:t>AT (0,0.4,-0.93) RELATIVE Sample</a:t>
            </a:r>
          </a:p>
          <a:p>
            <a:r>
              <a:rPr lang="en-GB" b="1" smtClean="0">
                <a:solidFill>
                  <a:srgbClr val="00B050"/>
                </a:solidFill>
                <a:latin typeface="Courier" pitchFamily="49" charset="0"/>
              </a:rPr>
              <a:t>GROUP det_all</a:t>
            </a:r>
          </a:p>
          <a:p>
            <a:endParaRPr lang="en-GB" b="1" smtClean="0">
              <a:latin typeface="Courier" pitchFamily="49" charset="0"/>
            </a:endParaRPr>
          </a:p>
          <a:p>
            <a:r>
              <a:rPr lang="en-GB" b="1" smtClean="0">
                <a:latin typeface="Courier" pitchFamily="49" charset="0"/>
              </a:rPr>
              <a:t>COMPONENT block1562=Beamstop(xmin=-0.32, xmax=0.32, </a:t>
            </a:r>
            <a:br>
              <a:rPr lang="en-GB" b="1" smtClean="0">
                <a:latin typeface="Courier" pitchFamily="49" charset="0"/>
              </a:rPr>
            </a:br>
            <a:r>
              <a:rPr lang="en-GB" b="1" smtClean="0">
                <a:latin typeface="Courier" pitchFamily="49" charset="0"/>
              </a:rPr>
              <a:t>ymin=-0.1, ymax=0.2)</a:t>
            </a:r>
          </a:p>
          <a:p>
            <a:r>
              <a:rPr lang="en-GB" b="1" smtClean="0">
                <a:latin typeface="Courier" pitchFamily="49" charset="0"/>
              </a:rPr>
              <a:t>AT (0,-0.4,-0.93) RELATIVE Sample</a:t>
            </a:r>
          </a:p>
          <a:p>
            <a:r>
              <a:rPr lang="en-GB" b="1" smtClean="0">
                <a:solidFill>
                  <a:srgbClr val="00B050"/>
                </a:solidFill>
                <a:latin typeface="Courier" pitchFamily="49" charset="0"/>
              </a:rPr>
              <a:t>GROUP det_all</a:t>
            </a:r>
            <a:endParaRPr lang="en-GB" b="1">
              <a:solidFill>
                <a:srgbClr val="00B050"/>
              </a:solidFill>
              <a:latin typeface="Courier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1950" y="161925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srgbClr val="FF0000"/>
                </a:solidFill>
              </a:rPr>
              <a:t>"ring" detector (re-coded a 2d rectangular detector)</a:t>
            </a:r>
          </a:p>
        </p:txBody>
      </p:sp>
    </p:spTree>
    <p:extLst>
      <p:ext uri="{BB962C8B-B14F-4D97-AF65-F5344CB8AC3E}">
        <p14:creationId xmlns:p14="http://schemas.microsoft.com/office/powerpoint/2010/main" val="336080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0574" y="857250"/>
            <a:ext cx="739140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doesn't recreate how detectors are actually built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(detector pixel face </a:t>
            </a:r>
            <a:r>
              <a:rPr lang="en-GB" b="1" smtClean="0">
                <a:solidFill>
                  <a:srgbClr val="0070C0"/>
                </a:solidFill>
                <a:sym typeface="Symbol"/>
              </a:rPr>
              <a:t></a:t>
            </a:r>
            <a:r>
              <a:rPr lang="en-GB" b="1" baseline="30000" smtClean="0">
                <a:solidFill>
                  <a:srgbClr val="0070C0"/>
                </a:solidFill>
                <a:sym typeface="Symbol"/>
              </a:rPr>
              <a:t>ar</a:t>
            </a:r>
            <a:r>
              <a:rPr lang="en-GB" smtClean="0">
                <a:solidFill>
                  <a:srgbClr val="0070C0"/>
                </a:solidFill>
                <a:sym typeface="Symbol"/>
              </a:rPr>
              <a:t> </a:t>
            </a:r>
            <a:r>
              <a:rPr lang="en-GB" smtClean="0">
                <a:solidFill>
                  <a:srgbClr val="0070C0"/>
                </a:solidFill>
              </a:rPr>
              <a:t>to direction of </a:t>
            </a:r>
            <a:r>
              <a:rPr lang="en-GB" i="1" smtClean="0">
                <a:solidFill>
                  <a:srgbClr val="0070C0"/>
                </a:solidFill>
              </a:rPr>
              <a:t>scattered</a:t>
            </a:r>
            <a:r>
              <a:rPr lang="en-GB" smtClean="0">
                <a:solidFill>
                  <a:srgbClr val="0070C0"/>
                </a:solidFill>
              </a:rPr>
              <a:t> beam)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mtClean="0">
                <a:solidFill>
                  <a:srgbClr val="0070C0"/>
                </a:solidFill>
              </a:rPr>
              <a:t>better at low and higher (backscattering) 2theta angles</a:t>
            </a:r>
            <a:br>
              <a:rPr lang="en-GB" smtClean="0">
                <a:solidFill>
                  <a:srgbClr val="0070C0"/>
                </a:solidFill>
              </a:rPr>
            </a:br>
            <a:r>
              <a:rPr lang="en-GB" smtClean="0">
                <a:solidFill>
                  <a:srgbClr val="0070C0"/>
                </a:solidFill>
              </a:rPr>
              <a:t>(and useless at 2theta = 90°)</a:t>
            </a:r>
          </a:p>
          <a:p>
            <a:endParaRPr lang="en-GB" smtClean="0">
              <a:solidFill>
                <a:srgbClr val="0070C0"/>
              </a:solidFill>
            </a:endParaRPr>
          </a:p>
          <a:p>
            <a:endParaRPr lang="en-GB">
              <a:solidFill>
                <a:srgbClr val="0070C0"/>
              </a:solidFill>
            </a:endParaRPr>
          </a:p>
          <a:p>
            <a:r>
              <a:rPr lang="en-GB" smtClean="0">
                <a:solidFill>
                  <a:srgbClr val="0070C0"/>
                </a:solidFill>
              </a:rPr>
              <a:t>Learn how to simulate this over the next 2 days...?</a:t>
            </a:r>
          </a:p>
        </p:txBody>
      </p:sp>
    </p:spTree>
    <p:extLst>
      <p:ext uri="{BB962C8B-B14F-4D97-AF65-F5344CB8AC3E}">
        <p14:creationId xmlns:p14="http://schemas.microsoft.com/office/powerpoint/2010/main" val="21666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07315" y="0"/>
            <a:ext cx="7141210" cy="5313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43200" y="5467350"/>
            <a:ext cx="6372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smtClean="0">
                <a:solidFill>
                  <a:srgbClr val="0070C0"/>
                </a:solidFill>
              </a:rPr>
              <a:t>large number of simulations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mtClean="0"/>
              <a:t>performed on small cluster of PCs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mtClean="0"/>
              <a:t>small number of Bragg peaks simulated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mtClean="0"/>
              <a:t>Polaris upgrade detector bank performance as expected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611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27" descr="A1-200-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7E5"/>
              </a:clrFrom>
              <a:clrTo>
                <a:srgbClr val="FFF7E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" t="7196" r="4338" b="12271"/>
          <a:stretch>
            <a:fillRect/>
          </a:stretch>
        </p:blipFill>
        <p:spPr bwMode="auto">
          <a:xfrm>
            <a:off x="-304800" y="473473"/>
            <a:ext cx="9437369" cy="5476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79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649" y="695325"/>
            <a:ext cx="7858125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TS1 Project</a:t>
            </a:r>
            <a:r>
              <a:rPr lang="en-GB" sz="2000" smtClean="0">
                <a:solidFill>
                  <a:srgbClr val="0070C0"/>
                </a:solidFill>
              </a:rPr>
              <a:t> - simulation of complete diffraction pattern</a:t>
            </a:r>
          </a:p>
          <a:p>
            <a:endParaRPr lang="en-GB" sz="2000">
              <a:solidFill>
                <a:srgbClr val="0070C0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standard powder (real data set available)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vanadium incoherent scattering sample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000" smtClean="0">
                <a:solidFill>
                  <a:srgbClr val="0070C0"/>
                </a:solidFill>
              </a:rPr>
              <a:t>CeO</a:t>
            </a:r>
            <a:r>
              <a:rPr lang="en-GB" sz="2000" baseline="-25000" smtClean="0">
                <a:solidFill>
                  <a:srgbClr val="0070C0"/>
                </a:solidFill>
              </a:rPr>
              <a:t>2</a:t>
            </a:r>
            <a:r>
              <a:rPr lang="en-GB" sz="2000" smtClean="0">
                <a:solidFill>
                  <a:srgbClr val="0070C0"/>
                </a:solidFill>
              </a:rPr>
              <a:t> (ceria) powder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small unit cell, high symmetry (cubic) </a:t>
            </a:r>
            <a:br>
              <a:rPr lang="en-GB" sz="2000" smtClean="0">
                <a:solidFill>
                  <a:srgbClr val="0070C0"/>
                </a:solidFill>
              </a:rPr>
            </a:br>
            <a:r>
              <a:rPr lang="en-GB" sz="2000" smtClean="0">
                <a:solidFill>
                  <a:srgbClr val="0070C0"/>
                </a:solidFill>
              </a:rPr>
              <a:t>- minimise reflection overlap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annealed sample available - well defined line shape</a:t>
            </a:r>
            <a:br>
              <a:rPr lang="en-GB" sz="2000" smtClean="0">
                <a:solidFill>
                  <a:srgbClr val="0070C0"/>
                </a:solidFill>
              </a:rPr>
            </a:br>
            <a:r>
              <a:rPr lang="en-GB" sz="2000" smtClean="0">
                <a:solidFill>
                  <a:srgbClr val="0070C0"/>
                </a:solidFill>
              </a:rPr>
              <a:t>(no sample dependent broadening) 		</a:t>
            </a:r>
            <a:r>
              <a:rPr lang="en-GB" sz="2000" smtClean="0">
                <a:solidFill>
                  <a:srgbClr val="C00000"/>
                </a:solidFill>
              </a:rPr>
              <a:t>(Kevin Knight)</a:t>
            </a:r>
          </a:p>
          <a:p>
            <a:pPr>
              <a:spcAft>
                <a:spcPts val="600"/>
              </a:spcAft>
            </a:pPr>
            <a:endParaRPr lang="en-GB" sz="2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7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325" y="1035040"/>
            <a:ext cx="840105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Generate "normalised" diffraction pattern by dividing sample simulation by a vanadium simulation to remove </a:t>
            </a:r>
            <a:r>
              <a:rPr lang="en-GB" sz="2000" smtClean="0">
                <a:solidFill>
                  <a:srgbClr val="0070C0"/>
                </a:solidFill>
                <a:latin typeface="Symbol" panose="05050102010706020507" pitchFamily="18" charset="2"/>
              </a:rPr>
              <a:t>l</a:t>
            </a:r>
            <a:r>
              <a:rPr lang="en-GB" sz="2000" smtClean="0">
                <a:solidFill>
                  <a:srgbClr val="0070C0"/>
                </a:solidFill>
              </a:rPr>
              <a:t>-dependent incident flux intensity ("flat" background)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Simulated pattern has no absorption, multiple scattering or atomic thermal vibration ("temperature factors") corrections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smtClean="0">
                <a:solidFill>
                  <a:srgbClr val="0070C0"/>
                </a:solidFill>
              </a:rPr>
              <a:t>Refine line shape parameters using LeBail method and extract FWHM</a:t>
            </a:r>
            <a:endParaRPr lang="en-GB" sz="200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134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52750"/>
            <a:ext cx="6353175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0"/>
            <a:ext cx="63531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8813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-82112" y="387569"/>
          <a:ext cx="9308224" cy="6082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90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6275" y="609392"/>
            <a:ext cx="7800975" cy="6353591"/>
            <a:chOff x="704850" y="533192"/>
            <a:chExt cx="7800975" cy="6353591"/>
          </a:xfrm>
        </p:grpSpPr>
        <p:sp>
          <p:nvSpPr>
            <p:cNvPr id="2" name="TextBox 1"/>
            <p:cNvSpPr txBox="1"/>
            <p:nvPr/>
          </p:nvSpPr>
          <p:spPr>
            <a:xfrm>
              <a:off x="704850" y="533192"/>
              <a:ext cx="4914900" cy="6324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smtClean="0">
                  <a:latin typeface="Courier" pitchFamily="49" charset="0"/>
                </a:rPr>
                <a:t>DEFINE INSTRUMENT POL(l_min, l_max, char* isisface)</a:t>
              </a:r>
            </a:p>
            <a:p>
              <a:r>
                <a:rPr lang="en-GB" sz="900" smtClean="0">
                  <a:latin typeface="Courier" pitchFamily="49" charset="0"/>
                </a:rPr>
                <a:t>DECLARE</a:t>
              </a:r>
            </a:p>
            <a:p>
              <a:r>
                <a:rPr lang="en-GB" sz="900" smtClean="0">
                  <a:latin typeface="Courier" pitchFamily="49" charset="0"/>
                </a:rPr>
                <a:t>%{</a:t>
              </a:r>
            </a:p>
            <a:p>
              <a:r>
                <a:rPr lang="en-GB" sz="900" smtClean="0">
                  <a:latin typeface="Courier" pitchFamily="49" charset="0"/>
                </a:rPr>
                <a:t>    double emin, emax, L2, L1, mod_depth2, ttheta, phi, detpos_x, detpos_y, detpos_z;</a:t>
              </a:r>
            </a:p>
            <a:p>
              <a:r>
                <a:rPr lang="en-GB" sz="900" smtClean="0">
                  <a:latin typeface="Courier" pitchFamily="49" charset="0"/>
                </a:rPr>
                <a:t>%}</a:t>
              </a:r>
            </a:p>
            <a:p>
              <a:r>
                <a:rPr lang="en-GB" sz="900" smtClean="0">
                  <a:latin typeface="Courier" pitchFamily="49" charset="0"/>
                </a:rPr>
                <a:t>INITIALIZE</a:t>
              </a:r>
            </a:p>
            <a:p>
              <a:r>
                <a:rPr lang="en-GB" sz="900" smtClean="0">
                  <a:latin typeface="Courier" pitchFamily="49" charset="0"/>
                </a:rPr>
                <a:t>%{</a:t>
              </a:r>
            </a:p>
            <a:p>
              <a:r>
                <a:rPr lang="en-GB" sz="900" smtClean="0">
                  <a:latin typeface="Courier" pitchFamily="49" charset="0"/>
                </a:rPr>
                <a:t>    emin=81.799/l_max/l_max;</a:t>
              </a:r>
            </a:p>
            <a:p>
              <a:r>
                <a:rPr lang="en-GB" sz="900" smtClean="0">
                  <a:latin typeface="Courier" pitchFamily="49" charset="0"/>
                </a:rPr>
                <a:t>    emax=81.799/l_min/l_min;</a:t>
              </a:r>
            </a:p>
            <a:p>
              <a:r>
                <a:rPr lang="en-GB" sz="900" smtClean="0">
                  <a:latin typeface="Courier" pitchFamily="49" charset="0"/>
                </a:rPr>
                <a:t>	phi=0.0;</a:t>
              </a:r>
            </a:p>
            <a:p>
              <a:r>
                <a:rPr lang="en-GB" sz="900" smtClean="0">
                  <a:latin typeface="Courier" pitchFamily="49" charset="0"/>
                </a:rPr>
                <a:t>	L1=14.0;</a:t>
              </a:r>
            </a:p>
            <a:p>
              <a:r>
                <a:rPr lang="en-GB" sz="900" smtClean="0">
                  <a:latin typeface="Courier" pitchFamily="49" charset="0"/>
                </a:rPr>
                <a:t>	mod_depth2=0.025;</a:t>
              </a:r>
            </a:p>
            <a:p>
              <a:r>
                <a:rPr lang="en-GB" sz="900" smtClean="0">
                  <a:latin typeface="Courier" pitchFamily="49" charset="0"/>
                </a:rPr>
                <a:t>	L2=1.028;</a:t>
              </a:r>
            </a:p>
            <a:p>
              <a:r>
                <a:rPr lang="en-GB" sz="900" smtClean="0">
                  <a:latin typeface="Courier" pitchFamily="49" charset="0"/>
                </a:rPr>
                <a:t>	ttheta=156.65;</a:t>
              </a:r>
            </a:p>
            <a:p>
              <a:r>
                <a:rPr lang="en-GB" sz="900" smtClean="0">
                  <a:latin typeface="Courier" pitchFamily="49" charset="0"/>
                </a:rPr>
                <a:t>    detpos_x=L2*cos(phi*DEG2RAD)*sin(ttheta*DEG2RAD);</a:t>
              </a:r>
            </a:p>
            <a:p>
              <a:r>
                <a:rPr lang="en-GB" sz="900" smtClean="0">
                  <a:latin typeface="Courier" pitchFamily="49" charset="0"/>
                </a:rPr>
                <a:t>    detpos_y=L2*sin(phi*DEG2RAD)*sin(ttheta*DEG2RAD);</a:t>
              </a:r>
            </a:p>
            <a:p>
              <a:r>
                <a:rPr lang="en-GB" sz="900" smtClean="0">
                  <a:latin typeface="Courier" pitchFamily="49" charset="0"/>
                </a:rPr>
                <a:t>    detpos_z=L2*cos(ttheta*DEG2RAD);</a:t>
              </a:r>
            </a:p>
            <a:p>
              <a:r>
                <a:rPr lang="en-GB" sz="900" smtClean="0">
                  <a:latin typeface="Courier" pitchFamily="49" charset="0"/>
                </a:rPr>
                <a:t>%}</a:t>
              </a:r>
            </a:p>
            <a:p>
              <a:r>
                <a:rPr lang="en-GB" sz="900" smtClean="0">
                  <a:latin typeface="Courier" pitchFamily="49" charset="0"/>
                </a:rPr>
                <a:t>TRACE</a:t>
              </a:r>
            </a:p>
            <a:p>
              <a:endParaRPr lang="en-GB" sz="900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COMPONENT define_origin = Arm()</a:t>
              </a:r>
            </a:p>
            <a:p>
              <a:r>
                <a:rPr lang="en-GB" sz="900" smtClean="0">
                  <a:latin typeface="Courier" pitchFamily="49" charset="0"/>
                </a:rPr>
                <a:t>  AT (0, 0, 0) ABSOLUTE</a:t>
              </a:r>
            </a:p>
            <a:p>
              <a:endParaRPr lang="en-GB" sz="900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COMPONENT Source = ViewModerator4(</a:t>
              </a:r>
            </a:p>
            <a:p>
              <a:r>
                <a:rPr lang="en-GB" sz="900" smtClean="0">
                  <a:latin typeface="Courier" pitchFamily="49" charset="0"/>
                </a:rPr>
                <a:t>    Face = isisface, E0 = emin, E1 = emax, modZPos=0, </a:t>
              </a:r>
            </a:p>
            <a:p>
              <a:r>
                <a:rPr lang="en-GB" sz="900" smtClean="0">
                  <a:latin typeface="Courier" pitchFamily="49" charset="0"/>
                </a:rPr>
                <a:t>	dist = L1, xw = 0.008, yh = 0.04</a:t>
              </a:r>
            </a:p>
            <a:p>
              <a:r>
                <a:rPr lang="en-GB" sz="900" smtClean="0">
                  <a:latin typeface="Courier" pitchFamily="49" charset="0"/>
                </a:rPr>
                <a:t>	)</a:t>
              </a:r>
            </a:p>
            <a:p>
              <a:r>
                <a:rPr lang="en-GB" sz="900" smtClean="0">
                  <a:latin typeface="Courier" pitchFamily="49" charset="0"/>
                </a:rPr>
                <a:t>  AT (0, 0, 0) RELATIVE define_origin</a:t>
              </a:r>
            </a:p>
            <a:p>
              <a:endParaRPr lang="en-GB" sz="900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COMPONENT Sample = PowderN(</a:t>
              </a:r>
            </a:p>
            <a:p>
              <a:r>
                <a:rPr lang="en-GB" sz="900" smtClean="0">
                  <a:latin typeface="Courier" pitchFamily="49" charset="0"/>
                </a:rPr>
                <a:t>    reflections = "CeO2_reflist.hkl", </a:t>
              </a:r>
            </a:p>
            <a:p>
              <a:r>
                <a:rPr lang="en-GB" sz="900" smtClean="0">
                  <a:latin typeface="Courier" pitchFamily="49" charset="0"/>
                </a:rPr>
                <a:t>	format=Fullprof, </a:t>
              </a:r>
            </a:p>
            <a:p>
              <a:r>
                <a:rPr lang="en-GB" sz="900" smtClean="0">
                  <a:latin typeface="Courier" pitchFamily="49" charset="0"/>
                </a:rPr>
                <a:t>	radius=0.004, </a:t>
              </a:r>
            </a:p>
            <a:p>
              <a:r>
                <a:rPr lang="en-GB" sz="900" smtClean="0">
                  <a:latin typeface="Courier" pitchFamily="49" charset="0"/>
                </a:rPr>
                <a:t>	yheight=0.04, </a:t>
              </a:r>
            </a:p>
            <a:p>
              <a:r>
                <a:rPr lang="en-GB" sz="900" smtClean="0">
                  <a:latin typeface="Courier" pitchFamily="49" charset="0"/>
                </a:rPr>
                <a:t>	d_phi=8.36)</a:t>
              </a:r>
            </a:p>
            <a:p>
              <a:r>
                <a:rPr lang="en-GB" sz="900" smtClean="0">
                  <a:latin typeface="Courier" pitchFamily="49" charset="0"/>
                </a:rPr>
                <a:t>  AT (0, 0, L1) RELATIVE define_origin</a:t>
              </a:r>
            </a:p>
            <a:p>
              <a:endParaRPr lang="en-GB" sz="900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COMPONENT SingleDetector = TOF_monitor(</a:t>
              </a:r>
            </a:p>
            <a:p>
              <a:r>
                <a:rPr lang="en-GB" sz="900" smtClean="0">
                  <a:latin typeface="Courier" pitchFamily="49" charset="0"/>
                </a:rPr>
                <a:t>    tmin = 2000.0, tmax = 20000.0, nt = 18000, xwidth = 0.005,</a:t>
              </a:r>
            </a:p>
            <a:p>
              <a:r>
                <a:rPr lang="en-GB" sz="900" smtClean="0">
                  <a:latin typeface="Courier" pitchFamily="49" charset="0"/>
                </a:rPr>
                <a:t>    yheight = 0.15,</a:t>
              </a:r>
            </a:p>
            <a:p>
              <a:r>
                <a:rPr lang="en-GB" sz="900" smtClean="0">
                  <a:latin typeface="Courier" pitchFamily="49" charset="0"/>
                </a:rPr>
                <a:t>    filename="TOF_monitor_CeO2_pol_LH8020.txt")</a:t>
              </a:r>
            </a:p>
            <a:p>
              <a:r>
                <a:rPr lang="en-GB" sz="900" smtClean="0">
                  <a:latin typeface="Courier" pitchFamily="49" charset="0"/>
                </a:rPr>
                <a:t>  AT (detpos_x,detpos_y,detpos_z) RELATIVE Sample</a:t>
              </a:r>
            </a:p>
            <a:p>
              <a:endParaRPr lang="en-GB" sz="900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END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991100" y="561975"/>
              <a:ext cx="3514725" cy="6324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endParaRPr lang="en-GB" sz="900" b="1" smtClean="0">
                <a:latin typeface="Courier" pitchFamily="49" charset="0"/>
              </a:endParaRPr>
            </a:p>
            <a:p>
              <a:r>
                <a:rPr lang="en-GB" sz="900" smtClean="0">
                  <a:latin typeface="Courier" pitchFamily="49" charset="0"/>
                </a:rPr>
                <a:t>COMPONENT Sample = Incoherent(radius=0.004,</a:t>
              </a:r>
            </a:p>
            <a:p>
              <a:r>
                <a:rPr lang="en-GB" sz="900" smtClean="0">
                  <a:latin typeface="Courier" pitchFamily="49" charset="0"/>
                </a:rPr>
                <a:t>    yheight = 0.04, pack = 1,</a:t>
              </a:r>
            </a:p>
            <a:p>
              <a:r>
                <a:rPr lang="en-GB" sz="900" smtClean="0">
                  <a:latin typeface="Courier" pitchFamily="49" charset="0"/>
                </a:rPr>
                <a:t>    target_x=detpos_x,</a:t>
              </a:r>
            </a:p>
            <a:p>
              <a:r>
                <a:rPr lang="en-GB" sz="900" smtClean="0">
                  <a:latin typeface="Courier" pitchFamily="49" charset="0"/>
                </a:rPr>
                <a:t>    target_y=detpos_y,</a:t>
              </a:r>
            </a:p>
            <a:p>
              <a:r>
                <a:rPr lang="en-GB" sz="900" smtClean="0">
                  <a:latin typeface="Courier" pitchFamily="49" charset="0"/>
                </a:rPr>
                <a:t>    target_z=detpos_z,</a:t>
              </a:r>
            </a:p>
            <a:p>
              <a:r>
                <a:rPr lang="en-GB" sz="900" smtClean="0">
                  <a:latin typeface="Courier" pitchFamily="49" charset="0"/>
                </a:rPr>
                <a:t>    focus_xw=0.005,focus_yh=0.15)</a:t>
              </a:r>
            </a:p>
            <a:p>
              <a:r>
                <a:rPr lang="en-GB" sz="900" smtClean="0">
                  <a:latin typeface="Courier" pitchFamily="49" charset="0"/>
                </a:rPr>
                <a:t>  AT (0, 0, L1) RELATIVE define_origin</a:t>
              </a:r>
            </a:p>
            <a:p>
              <a:pPr algn="ctr"/>
              <a:r>
                <a:rPr lang="en-GB" sz="900" b="1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  <a:endParaRPr lang="en-GB" sz="900" b="1">
                <a:latin typeface="Courier" pitchFamily="49" charset="0"/>
              </a:endParaRP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  <a:endParaRPr lang="en-GB" sz="900" b="1">
                <a:latin typeface="Courier" pitchFamily="49" charset="0"/>
              </a:endParaRP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 smtClean="0">
                  <a:latin typeface="Courier" pitchFamily="49" charset="0"/>
                </a:rPr>
                <a:t>.</a:t>
              </a:r>
            </a:p>
            <a:p>
              <a:pPr algn="ctr"/>
              <a:r>
                <a:rPr lang="en-GB" sz="900" b="1">
                  <a:latin typeface="Courier" pitchFamily="49" charset="0"/>
                </a:rPr>
                <a:t>.</a:t>
              </a:r>
              <a:endParaRPr lang="en-GB" sz="900" b="1" smtClean="0">
                <a:latin typeface="Courier" pitchFamily="49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5800" y="190500"/>
            <a:ext cx="407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rgbClr val="0070C0"/>
                </a:solidFill>
              </a:rPr>
              <a:t>McStas Instrument (.inst) File</a:t>
            </a:r>
            <a:endParaRPr lang="en-GB" sz="200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672267"/>
      </p:ext>
    </p:extLst>
  </p:cSld>
  <p:clrMapOvr>
    <a:masterClrMapping/>
  </p:clrMapOvr>
</p:sld>
</file>

<file path=ppt/theme/theme1.xml><?xml version="1.0" encoding="utf-8"?>
<a:theme xmlns:a="http://schemas.openxmlformats.org/drawingml/2006/main" name="E to F 2013_for_RLMcG(12noo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 to F 2013_for_RLMcG(12noon)</Template>
  <TotalTime>2192</TotalTime>
  <Words>1250</Words>
  <Application>Microsoft Office PowerPoint</Application>
  <PresentationFormat>On-screen Show (4:3)</PresentationFormat>
  <Paragraphs>324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Wingdings</vt:lpstr>
      <vt:lpstr>E to F 2013_for_RLMcG(12noon)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Ron (STFC,RAL,ISIS)</dc:creator>
  <cp:lastModifiedBy>Smith, Ron (STFC,RAL,ISIS)</cp:lastModifiedBy>
  <cp:revision>72</cp:revision>
  <dcterms:created xsi:type="dcterms:W3CDTF">2017-04-24T09:43:56Z</dcterms:created>
  <dcterms:modified xsi:type="dcterms:W3CDTF">2017-04-25T22:16:17Z</dcterms:modified>
</cp:coreProperties>
</file>