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56" r:id="rId5"/>
    <p:sldId id="273" r:id="rId6"/>
    <p:sldId id="275" r:id="rId7"/>
    <p:sldId id="276" r:id="rId8"/>
    <p:sldId id="277" r:id="rId9"/>
    <p:sldId id="274" r:id="rId10"/>
    <p:sldId id="282" r:id="rId11"/>
    <p:sldId id="283" r:id="rId12"/>
    <p:sldId id="284" r:id="rId13"/>
    <p:sldId id="285" r:id="rId14"/>
    <p:sldId id="281" r:id="rId15"/>
    <p:sldId id="286" r:id="rId16"/>
    <p:sldId id="28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4" r:id="rId29"/>
    <p:sldId id="303" r:id="rId30"/>
    <p:sldId id="302" r:id="rId31"/>
    <p:sldId id="305" r:id="rId32"/>
    <p:sldId id="306" r:id="rId33"/>
    <p:sldId id="307" r:id="rId34"/>
    <p:sldId id="308" r:id="rId35"/>
    <p:sldId id="287" r:id="rId36"/>
    <p:sldId id="288" r:id="rId37"/>
    <p:sldId id="289" r:id="rId38"/>
    <p:sldId id="309" r:id="rId39"/>
    <p:sldId id="290" r:id="rId40"/>
    <p:sldId id="310" r:id="rId41"/>
    <p:sldId id="31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50D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7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5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1226-9027-4C4E-B4CC-D9D19CE6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6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FBFA-B7AA-4346-B7EB-03DF10E7E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180-CC62-4B9F-987F-7F30CC710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4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CB95-F52E-4D78-B4BC-F70144C9B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838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0027-0DC2-488E-8BEA-E19BC04B4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84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F6D1-F536-4430-BE7E-F037EE9AE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8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45A8-BA6D-4BCB-AB9C-347291C55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909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5348-CB8B-4D58-A1EC-811A8B64E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2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11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3BC0A-9072-401F-8129-8659F31A2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094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AD8F-D526-493B-9525-D04177D76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09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1E82-AF4E-4915-9051-A6E8B4419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917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21AB-BAAE-4C87-90AA-6E10B3B87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5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9FCE-3E6C-493C-9117-726038D5B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171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50C7-9C1D-4668-9AE4-B4866F2EA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84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2D543-9DBA-430C-8681-6B035540E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29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21BB-A237-47A4-8950-93BB54341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2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5CA4-77E9-4840-9263-FED8E2CED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18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9F97-F284-4DE5-8AF5-85A9CE0BD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7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2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982BA-55CF-4B56-8D0A-55C419EF1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452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74278-44D3-4C51-BB17-681A9BC4D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64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2C25-32F0-4BA9-8B18-19F944C85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562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C6F6-FE52-4B9B-BF02-6907FD25D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5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230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2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214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90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50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8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16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700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749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53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91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3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9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3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CFF4491C-E8D7-4009-9F72-37BF67E63F1C}" type="datetimeFigureOut">
              <a:rPr lang="en-GB" smtClean="0"/>
              <a:t>21/04/2017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is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2D973E4-E40E-4160-9387-1B4ED5E95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i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ACAC478-B8C2-4037-B9E8-F02FD640E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i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66" y="332656"/>
            <a:ext cx="330571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2"/>
                </a:solidFill>
              </a:rPr>
              <a:t> MERLIN</a:t>
            </a:r>
            <a:endParaRPr lang="en-GB" sz="6000" dirty="0" smtClean="0">
              <a:solidFill>
                <a:schemeClr val="bg2"/>
              </a:solidFill>
            </a:endParaRPr>
          </a:p>
          <a:p>
            <a:pPr algn="ctr"/>
            <a:endParaRPr lang="en-GB" sz="3200" dirty="0" smtClean="0">
              <a:solidFill>
                <a:schemeClr val="bg2"/>
              </a:solidFill>
            </a:endParaRPr>
          </a:p>
          <a:p>
            <a:pPr algn="ctr"/>
            <a:endParaRPr lang="en-GB" sz="3200" dirty="0">
              <a:solidFill>
                <a:schemeClr val="bg2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2"/>
                </a:solidFill>
              </a:rPr>
              <a:t>MCSTAS model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4639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ISIS </a:t>
            </a:r>
            <a:r>
              <a:rPr lang="en-GB" sz="2800" dirty="0" err="1" smtClean="0">
                <a:solidFill>
                  <a:schemeClr val="bg2"/>
                </a:solidFill>
              </a:rPr>
              <a:t>Mcstas</a:t>
            </a:r>
            <a:r>
              <a:rPr lang="en-GB" sz="2800" dirty="0" smtClean="0">
                <a:solidFill>
                  <a:schemeClr val="bg2"/>
                </a:solidFill>
              </a:rPr>
              <a:t> workshop </a:t>
            </a:r>
            <a:r>
              <a:rPr lang="en-GB" sz="2800" dirty="0" smtClean="0">
                <a:solidFill>
                  <a:schemeClr val="bg2"/>
                </a:solidFill>
              </a:rPr>
              <a:t>2017</a:t>
            </a:r>
          </a:p>
          <a:p>
            <a:r>
              <a:rPr lang="en-GB" sz="2800" dirty="0" smtClean="0">
                <a:solidFill>
                  <a:schemeClr val="bg2"/>
                </a:solidFill>
              </a:rPr>
              <a:t>26/4/17</a:t>
            </a:r>
            <a:endParaRPr lang="en-GB" sz="2800" dirty="0" smtClean="0">
              <a:solidFill>
                <a:schemeClr val="bg2"/>
              </a:solidFill>
            </a:endParaRPr>
          </a:p>
          <a:p>
            <a:r>
              <a:rPr lang="en-GB" sz="2800" dirty="0" smtClean="0">
                <a:solidFill>
                  <a:schemeClr val="bg2"/>
                </a:solidFill>
              </a:rPr>
              <a:t>Rob Bewley</a:t>
            </a:r>
            <a:endParaRPr lang="en-GB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4"/>
          <a:stretch/>
        </p:blipFill>
        <p:spPr bwMode="auto">
          <a:xfrm>
            <a:off x="0" y="0"/>
            <a:ext cx="3848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5661248"/>
            <a:ext cx="3816424" cy="792088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395302" y="3533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MERLIN.INST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893845" y="1484122"/>
            <a:ext cx="5214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Initialize </a:t>
            </a:r>
          </a:p>
          <a:p>
            <a:endParaRPr lang="en-GB" dirty="0"/>
          </a:p>
          <a:p>
            <a:r>
              <a:rPr lang="en-GB" dirty="0" smtClean="0"/>
              <a:t>Define the opening time of fermi chopper</a:t>
            </a:r>
          </a:p>
          <a:p>
            <a:r>
              <a:rPr lang="en-GB" dirty="0" err="1" smtClean="0"/>
              <a:t>i.e</a:t>
            </a:r>
            <a:r>
              <a:rPr lang="en-GB" dirty="0" smtClean="0"/>
              <a:t> time it should open to focus on energy </a:t>
            </a:r>
            <a:r>
              <a:rPr lang="en-GB" dirty="0" err="1" smtClean="0"/>
              <a:t>E_foc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define a few other parameters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3446" y="3353689"/>
            <a:ext cx="4935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B0F0"/>
                </a:solidFill>
              </a:rPr>
              <a:t>/* calculate opening time of the fermi chopper at 10m from moderator*/</a:t>
            </a:r>
          </a:p>
          <a:p>
            <a:r>
              <a:rPr lang="en-GB" sz="1200" dirty="0" err="1"/>
              <a:t>phase_time</a:t>
            </a:r>
            <a:r>
              <a:rPr lang="en-GB" sz="1200" dirty="0"/>
              <a:t> = (2.28e-3*10.0/</a:t>
            </a:r>
            <a:r>
              <a:rPr lang="en-GB" sz="1200" dirty="0" err="1"/>
              <a:t>sqrt</a:t>
            </a:r>
            <a:r>
              <a:rPr lang="en-GB" sz="1200" dirty="0"/>
              <a:t>(</a:t>
            </a:r>
            <a:r>
              <a:rPr lang="en-GB" sz="1200" dirty="0" err="1"/>
              <a:t>E_foc</a:t>
            </a:r>
            <a:r>
              <a:rPr lang="en-GB" sz="1200" dirty="0"/>
              <a:t>));</a:t>
            </a:r>
          </a:p>
          <a:p>
            <a:r>
              <a:rPr lang="en-GB" sz="1200" dirty="0" err="1">
                <a:solidFill>
                  <a:srgbClr val="FF00FF"/>
                </a:solidFill>
              </a:rPr>
              <a:t>printf</a:t>
            </a:r>
            <a:r>
              <a:rPr lang="en-GB" sz="1200" dirty="0"/>
              <a:t>("\</a:t>
            </a:r>
            <a:r>
              <a:rPr lang="en-GB" sz="1200" dirty="0" err="1"/>
              <a:t>n</a:t>
            </a:r>
            <a:r>
              <a:rPr lang="en-GB" sz="1200" dirty="0" err="1">
                <a:solidFill>
                  <a:srgbClr val="FF0000"/>
                </a:solidFill>
              </a:rPr>
              <a:t>phase_time</a:t>
            </a:r>
            <a:r>
              <a:rPr lang="en-GB" sz="1200" dirty="0">
                <a:solidFill>
                  <a:srgbClr val="FF0000"/>
                </a:solidFill>
              </a:rPr>
              <a:t>: %f\n\n</a:t>
            </a:r>
            <a:r>
              <a:rPr lang="en-GB" sz="1200" dirty="0"/>
              <a:t>",</a:t>
            </a:r>
            <a:r>
              <a:rPr lang="en-GB" sz="1200" dirty="0" err="1"/>
              <a:t>phase_time</a:t>
            </a:r>
            <a:r>
              <a:rPr lang="en-GB" sz="1200" dirty="0"/>
              <a:t>);</a:t>
            </a:r>
          </a:p>
          <a:p>
            <a:r>
              <a:rPr lang="en-GB" sz="1200" dirty="0" err="1"/>
              <a:t>t_det</a:t>
            </a:r>
            <a:r>
              <a:rPr lang="en-GB" sz="1200" dirty="0"/>
              <a:t>=1.43*</a:t>
            </a:r>
            <a:r>
              <a:rPr lang="en-GB" sz="1200" dirty="0" err="1"/>
              <a:t>phase_time</a:t>
            </a:r>
            <a:r>
              <a:rPr lang="en-GB" sz="1200" dirty="0"/>
              <a:t>;</a:t>
            </a:r>
          </a:p>
          <a:p>
            <a:r>
              <a:rPr lang="en-GB" sz="1200" dirty="0" err="1"/>
              <a:t>t_fer</a:t>
            </a:r>
            <a:r>
              <a:rPr lang="en-GB" sz="1200" dirty="0"/>
              <a:t>=1.02*</a:t>
            </a:r>
            <a:r>
              <a:rPr lang="en-GB" sz="1200" dirty="0" err="1"/>
              <a:t>phase_time</a:t>
            </a:r>
            <a:r>
              <a:rPr lang="en-GB" sz="1200" dirty="0"/>
              <a:t>;</a:t>
            </a:r>
          </a:p>
          <a:p>
            <a:r>
              <a:rPr lang="en-GB" sz="1200" dirty="0"/>
              <a:t>lam = </a:t>
            </a:r>
            <a:r>
              <a:rPr lang="en-GB" sz="1200" dirty="0" err="1"/>
              <a:t>sqrt</a:t>
            </a:r>
            <a:r>
              <a:rPr lang="en-GB" sz="1200" dirty="0"/>
              <a:t>(81.81/</a:t>
            </a:r>
            <a:r>
              <a:rPr lang="en-GB" sz="1200" dirty="0" err="1"/>
              <a:t>E_foc</a:t>
            </a:r>
            <a:r>
              <a:rPr lang="en-GB" sz="1200" dirty="0"/>
              <a:t>);</a:t>
            </a:r>
          </a:p>
          <a:p>
            <a:r>
              <a:rPr lang="en-GB" sz="1200" dirty="0"/>
              <a:t>%}</a:t>
            </a:r>
          </a:p>
        </p:txBody>
      </p:sp>
    </p:spTree>
    <p:extLst>
      <p:ext uri="{BB962C8B-B14F-4D97-AF65-F5344CB8AC3E}">
        <p14:creationId xmlns:p14="http://schemas.microsoft.com/office/powerpoint/2010/main" val="6646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9"/>
          <a:stretch/>
        </p:blipFill>
        <p:spPr bwMode="auto">
          <a:xfrm>
            <a:off x="0" y="1"/>
            <a:ext cx="49457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5711" y="20608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00B0F0"/>
                </a:solidFill>
              </a:rPr>
              <a:t>TRACE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0070C0"/>
                </a:solidFill>
              </a:rPr>
              <a:t>/* define origin */</a:t>
            </a:r>
          </a:p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Origin = Arm()</a:t>
            </a:r>
          </a:p>
          <a:p>
            <a:r>
              <a:rPr lang="en-GB" sz="1200" dirty="0"/>
              <a:t>  AT (0,0,0) </a:t>
            </a:r>
            <a:r>
              <a:rPr lang="en-GB" sz="1200" dirty="0">
                <a:solidFill>
                  <a:srgbClr val="FF0000"/>
                </a:solidFill>
              </a:rPr>
              <a:t>ABSOLUTE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7" y="372005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Trace is the start of the instrument components</a:t>
            </a:r>
          </a:p>
          <a:p>
            <a:endParaRPr lang="en-GB" dirty="0"/>
          </a:p>
          <a:p>
            <a:r>
              <a:rPr lang="en-GB" dirty="0" smtClean="0"/>
              <a:t>Define an origin using the Arm()</a:t>
            </a:r>
          </a:p>
          <a:p>
            <a:r>
              <a:rPr lang="en-GB" dirty="0" smtClean="0"/>
              <a:t>component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7503" y="620689"/>
            <a:ext cx="4838207" cy="57606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8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51" y="1273269"/>
            <a:ext cx="4838207" cy="57606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786685" y="546347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/* The moderator */</a:t>
            </a:r>
          </a:p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isis_mod</a:t>
            </a:r>
            <a:r>
              <a:rPr lang="en-GB" sz="1200" dirty="0"/>
              <a:t> =</a:t>
            </a:r>
          </a:p>
          <a:p>
            <a:r>
              <a:rPr lang="en-GB" sz="1200" dirty="0"/>
              <a:t>ViewModISISver1(Face="</a:t>
            </a:r>
            <a:r>
              <a:rPr lang="en-GB" sz="1200" dirty="0">
                <a:solidFill>
                  <a:srgbClr val="FF0000"/>
                </a:solidFill>
              </a:rPr>
              <a:t>TS1verBase2016_LH8020_newVM-var_South04_Merlin.mcstas</a:t>
            </a:r>
            <a:r>
              <a:rPr lang="en-GB" sz="1200" dirty="0"/>
              <a:t>", E0 = </a:t>
            </a:r>
            <a:r>
              <a:rPr lang="en-GB" sz="1200" dirty="0" err="1"/>
              <a:t>E_min</a:t>
            </a:r>
            <a:r>
              <a:rPr lang="en-GB" sz="1200" dirty="0"/>
              <a:t>, E1 = </a:t>
            </a:r>
            <a:r>
              <a:rPr lang="en-GB" sz="1200" dirty="0" err="1"/>
              <a:t>E_max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dist</a:t>
            </a:r>
            <a:r>
              <a:rPr lang="en-GB" sz="1200" dirty="0"/>
              <a:t> = 1.7, </a:t>
            </a:r>
            <a:r>
              <a:rPr lang="en-GB" sz="1200" dirty="0" err="1"/>
              <a:t>xw</a:t>
            </a:r>
            <a:r>
              <a:rPr lang="en-GB" sz="1200" dirty="0"/>
              <a:t> = 0.094, </a:t>
            </a:r>
            <a:r>
              <a:rPr lang="en-GB" sz="1200" dirty="0" err="1"/>
              <a:t>yh</a:t>
            </a:r>
            <a:r>
              <a:rPr lang="en-GB" sz="1200" dirty="0"/>
              <a:t> = 0.094, </a:t>
            </a:r>
            <a:r>
              <a:rPr lang="en-GB" sz="1200" dirty="0" err="1"/>
              <a:t>modPosition</a:t>
            </a:r>
            <a:r>
              <a:rPr lang="en-GB" sz="1200" dirty="0"/>
              <a:t>=0,tally=8.4,modXsize=0.12,modZsize=0.12)</a:t>
            </a:r>
          </a:p>
          <a:p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(0,0,0)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9" name="Rectangle 8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apezoid 10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apezoid 12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5" name="Arc 34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2316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5" name="Rectangle 4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1" name="Arc 30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484498" y="5661248"/>
            <a:ext cx="483820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TOF_mod</a:t>
            </a:r>
            <a:r>
              <a:rPr lang="en-GB" sz="1200" dirty="0"/>
              <a:t>= </a:t>
            </a:r>
            <a:r>
              <a:rPr lang="en-GB" sz="1200" dirty="0" err="1"/>
              <a:t>TOF_monitor</a:t>
            </a:r>
            <a:r>
              <a:rPr lang="en-GB" sz="1200" dirty="0"/>
              <a:t>(</a:t>
            </a:r>
          </a:p>
          <a:p>
            <a:pPr algn="ctr"/>
            <a:r>
              <a:rPr lang="en-GB" sz="1200" dirty="0"/>
              <a:t>    </a:t>
            </a:r>
            <a:r>
              <a:rPr lang="en-GB" sz="1200" dirty="0" err="1"/>
              <a:t>nt</a:t>
            </a:r>
            <a:r>
              <a:rPr lang="en-GB" sz="1200" dirty="0"/>
              <a:t> = 150, filename = "mod.m",</a:t>
            </a:r>
            <a:r>
              <a:rPr lang="en-GB" sz="1200" dirty="0" err="1"/>
              <a:t>xmin</a:t>
            </a:r>
            <a:r>
              <a:rPr lang="en-GB" sz="1200" dirty="0"/>
              <a:t> = -0.025,</a:t>
            </a:r>
          </a:p>
          <a:p>
            <a:pPr algn="ctr"/>
            <a:r>
              <a:rPr lang="en-GB" sz="1200" dirty="0"/>
              <a:t>    </a:t>
            </a:r>
            <a:r>
              <a:rPr lang="en-GB" sz="1200" dirty="0" err="1"/>
              <a:t>xmax</a:t>
            </a:r>
            <a:r>
              <a:rPr lang="en-GB" sz="1200" dirty="0"/>
              <a:t> = 0.025, </a:t>
            </a:r>
            <a:r>
              <a:rPr lang="en-GB" sz="1200" dirty="0" err="1"/>
              <a:t>ymin</a:t>
            </a:r>
            <a:r>
              <a:rPr lang="en-GB" sz="1200" dirty="0"/>
              <a:t> = -0.025, </a:t>
            </a:r>
            <a:r>
              <a:rPr lang="en-GB" sz="1200" dirty="0" err="1"/>
              <a:t>ymax</a:t>
            </a:r>
            <a:r>
              <a:rPr lang="en-GB" sz="1200" dirty="0"/>
              <a:t> = 0.025, </a:t>
            </a:r>
            <a:r>
              <a:rPr lang="en-GB" sz="1200" dirty="0" err="1"/>
              <a:t>tmin</a:t>
            </a:r>
            <a:r>
              <a:rPr lang="en-GB" sz="1200" dirty="0"/>
              <a:t>=0, </a:t>
            </a:r>
            <a:r>
              <a:rPr lang="en-GB" sz="1200" dirty="0" err="1"/>
              <a:t>tmax</a:t>
            </a:r>
            <a:r>
              <a:rPr lang="en-GB" sz="1200" dirty="0"/>
              <a:t> =150 )</a:t>
            </a:r>
          </a:p>
          <a:p>
            <a:pPr algn="ctr"/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(0, 0, 0.001)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751" y="1927540"/>
            <a:ext cx="4838207" cy="57606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4"/>
          <a:stretch/>
        </p:blipFill>
        <p:spPr bwMode="auto">
          <a:xfrm>
            <a:off x="1259632" y="1628800"/>
            <a:ext cx="5832514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470" y="580525"/>
            <a:ext cx="886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Put </a:t>
            </a:r>
            <a:r>
              <a:rPr lang="en-GB" dirty="0" err="1" smtClean="0"/>
              <a:t>E_min</a:t>
            </a:r>
            <a:r>
              <a:rPr lang="en-GB" dirty="0" smtClean="0"/>
              <a:t> just below </a:t>
            </a:r>
            <a:r>
              <a:rPr lang="en-GB" dirty="0" err="1" smtClean="0"/>
              <a:t>E_max</a:t>
            </a:r>
            <a:r>
              <a:rPr lang="en-GB" dirty="0" smtClean="0"/>
              <a:t> </a:t>
            </a:r>
          </a:p>
          <a:p>
            <a:r>
              <a:rPr lang="en-GB" dirty="0" smtClean="0"/>
              <a:t>Example below </a:t>
            </a:r>
            <a:r>
              <a:rPr lang="en-GB" dirty="0" err="1" smtClean="0"/>
              <a:t>E_min</a:t>
            </a:r>
            <a:r>
              <a:rPr lang="en-GB" dirty="0" smtClean="0"/>
              <a:t>=79 </a:t>
            </a:r>
            <a:r>
              <a:rPr lang="en-GB" dirty="0" err="1" smtClean="0"/>
              <a:t>Emax</a:t>
            </a:r>
            <a:r>
              <a:rPr lang="en-GB" dirty="0" smtClean="0"/>
              <a:t>= 80 so have moderator shape for 80 </a:t>
            </a:r>
            <a:r>
              <a:rPr lang="en-GB" dirty="0" err="1" smtClean="0"/>
              <a:t>meV</a:t>
            </a:r>
            <a:r>
              <a:rPr lang="en-GB" dirty="0" smtClean="0"/>
              <a:t> neutrons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07339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Getting the moderator term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3681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5" name="Rectangle 4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1" name="Arc 30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25762" y="2635040"/>
            <a:ext cx="4838207" cy="57606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727748" y="55887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rgbClr val="FF00FF"/>
                </a:solidFill>
              </a:rPr>
              <a:t>COMPONENT</a:t>
            </a:r>
            <a:r>
              <a:rPr lang="en-GB" sz="1200" dirty="0" smtClean="0"/>
              <a:t> </a:t>
            </a:r>
            <a:r>
              <a:rPr lang="en-GB" sz="1200" dirty="0" err="1"/>
              <a:t>shutter_guide</a:t>
            </a:r>
            <a:r>
              <a:rPr lang="en-GB" sz="1200" dirty="0"/>
              <a:t> = </a:t>
            </a:r>
            <a:r>
              <a:rPr lang="en-GB" sz="1200" dirty="0" err="1"/>
              <a:t>Guide_channeled</a:t>
            </a:r>
            <a:r>
              <a:rPr lang="en-GB" sz="1200" dirty="0"/>
              <a:t>(</a:t>
            </a:r>
          </a:p>
          <a:p>
            <a:r>
              <a:rPr lang="en-GB" sz="1200" dirty="0"/>
              <a:t>    w1 = 0.094, h1 = 0.094, w2 = 0.094, h2 = 0.094, l = 2.0, </a:t>
            </a:r>
            <a:r>
              <a:rPr lang="en-GB" sz="1200" dirty="0" err="1"/>
              <a:t>alphax</a:t>
            </a:r>
            <a:r>
              <a:rPr lang="en-GB" sz="1200" dirty="0"/>
              <a:t> = 4.38, </a:t>
            </a:r>
            <a:r>
              <a:rPr lang="en-GB" sz="1200" dirty="0" err="1"/>
              <a:t>alphay</a:t>
            </a:r>
            <a:r>
              <a:rPr lang="en-GB" sz="1200" dirty="0"/>
              <a:t> = 4.38 ,</a:t>
            </a:r>
          </a:p>
          <a:p>
            <a:r>
              <a:rPr lang="en-GB" sz="1200" dirty="0"/>
              <a:t> W=3e-3, mx = m, my = m)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(0, 0, 1.7)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270727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0859"/>
            <a:ext cx="6817940" cy="372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991"/>
            <a:ext cx="8532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* INPUT PARAMETERS:</a:t>
            </a:r>
          </a:p>
          <a:p>
            <a:r>
              <a:rPr lang="en-GB" sz="1000" dirty="0"/>
              <a:t>*</a:t>
            </a:r>
          </a:p>
          <a:p>
            <a:r>
              <a:rPr lang="en-GB" sz="1000" dirty="0"/>
              <a:t>* w1:      (m)    Width at the guide entry</a:t>
            </a:r>
          </a:p>
          <a:p>
            <a:r>
              <a:rPr lang="en-GB" sz="1000" dirty="0"/>
              <a:t>* h1:      (m)    Height at the guide entry</a:t>
            </a:r>
          </a:p>
          <a:p>
            <a:r>
              <a:rPr lang="en-GB" sz="1000" dirty="0"/>
              <a:t>* w2:      (m)    Width at the guide exit</a:t>
            </a:r>
          </a:p>
          <a:p>
            <a:r>
              <a:rPr lang="en-GB" sz="1000" dirty="0"/>
              <a:t>* h2:      (m)    Height at the guide exit</a:t>
            </a:r>
          </a:p>
          <a:p>
            <a:r>
              <a:rPr lang="en-GB" sz="1000" dirty="0"/>
              <a:t>* l:       (m)    Length of guide</a:t>
            </a:r>
          </a:p>
          <a:p>
            <a:r>
              <a:rPr lang="en-GB" sz="1000" dirty="0"/>
              <a:t>* d:       (m)    Thickness of subdividing absorbing walls</a:t>
            </a:r>
          </a:p>
          <a:p>
            <a:r>
              <a:rPr lang="en-GB" sz="1000" dirty="0"/>
              <a:t>* </a:t>
            </a:r>
            <a:r>
              <a:rPr lang="en-GB" sz="1000" dirty="0" err="1"/>
              <a:t>nslit</a:t>
            </a:r>
            <a:r>
              <a:rPr lang="en-GB" sz="1000" dirty="0"/>
              <a:t>:   (1)    Number of channels in the guide (&gt;= 1)</a:t>
            </a:r>
          </a:p>
          <a:p>
            <a:r>
              <a:rPr lang="en-GB" sz="1000" dirty="0"/>
              <a:t>* R0:      (1)    Low-angle reflectivity</a:t>
            </a:r>
          </a:p>
          <a:p>
            <a:r>
              <a:rPr lang="en-GB" sz="1000" dirty="0"/>
              <a:t>* Qc:      (AA-1) Critical scattering vector</a:t>
            </a:r>
          </a:p>
          <a:p>
            <a:r>
              <a:rPr lang="en-GB" sz="1000" dirty="0"/>
              <a:t>* alpha:   (AA)   Slope of reflectivity</a:t>
            </a:r>
          </a:p>
          <a:p>
            <a:r>
              <a:rPr lang="en-GB" sz="1000" dirty="0"/>
              <a:t>* m:       (1)    m-value of material. Zero means completely absorbing.</a:t>
            </a:r>
          </a:p>
          <a:p>
            <a:r>
              <a:rPr lang="en-GB" sz="1000" dirty="0"/>
              <a:t>* W:       (AA-1) Width of supermirror cut-off for all </a:t>
            </a:r>
            <a:r>
              <a:rPr lang="en-GB" sz="1000" dirty="0" smtClean="0"/>
              <a:t>mirrors</a:t>
            </a:r>
            <a:endParaRPr lang="en-GB" sz="1000" dirty="0"/>
          </a:p>
          <a:p>
            <a:r>
              <a:rPr lang="en-GB" sz="1000" dirty="0"/>
              <a:t>* </a:t>
            </a:r>
            <a:r>
              <a:rPr lang="en-GB" sz="1000" dirty="0" err="1"/>
              <a:t>Qcx</a:t>
            </a:r>
            <a:r>
              <a:rPr lang="en-GB" sz="1000" dirty="0"/>
              <a:t>:     (AA-1) Critical scattering vector for left and right </a:t>
            </a:r>
            <a:r>
              <a:rPr lang="en-GB" sz="1000" dirty="0" smtClean="0"/>
              <a:t>vertical mirrors </a:t>
            </a:r>
            <a:r>
              <a:rPr lang="en-GB" sz="1000" dirty="0"/>
              <a:t>in each channel</a:t>
            </a:r>
          </a:p>
          <a:p>
            <a:r>
              <a:rPr lang="en-GB" sz="1000" dirty="0"/>
              <a:t>* </a:t>
            </a:r>
            <a:r>
              <a:rPr lang="en-GB" sz="1000" dirty="0" err="1"/>
              <a:t>Qcy</a:t>
            </a:r>
            <a:r>
              <a:rPr lang="en-GB" sz="1000" dirty="0"/>
              <a:t>:     (AA-1) Critical scattering vector for top and bottom mirrors</a:t>
            </a:r>
          </a:p>
          <a:p>
            <a:r>
              <a:rPr lang="en-GB" sz="1000" dirty="0"/>
              <a:t>* </a:t>
            </a:r>
            <a:r>
              <a:rPr lang="en-GB" sz="1000" dirty="0" err="1"/>
              <a:t>alphax</a:t>
            </a:r>
            <a:r>
              <a:rPr lang="en-GB" sz="1000" dirty="0"/>
              <a:t>:  (AA)   Slope of reflectivity for left and right </a:t>
            </a:r>
            <a:r>
              <a:rPr lang="en-GB" sz="1000" dirty="0" smtClean="0"/>
              <a:t>vertical mirrors </a:t>
            </a:r>
            <a:r>
              <a:rPr lang="en-GB" sz="1000" dirty="0"/>
              <a:t>in each channel</a:t>
            </a:r>
          </a:p>
          <a:p>
            <a:r>
              <a:rPr lang="en-GB" sz="1000" dirty="0"/>
              <a:t>* </a:t>
            </a:r>
            <a:r>
              <a:rPr lang="en-GB" sz="1000" dirty="0" err="1"/>
              <a:t>alphay</a:t>
            </a:r>
            <a:r>
              <a:rPr lang="en-GB" sz="1000" dirty="0"/>
              <a:t>:  (AA)   Slope of reflectivity for top and bottom mirrors</a:t>
            </a:r>
          </a:p>
          <a:p>
            <a:r>
              <a:rPr lang="en-GB" sz="1000" dirty="0"/>
              <a:t>* mx:      (1)    m-value of material for left and right vertical </a:t>
            </a:r>
            <a:r>
              <a:rPr lang="en-GB" sz="1000" dirty="0" smtClean="0"/>
              <a:t>mirrors in </a:t>
            </a:r>
            <a:r>
              <a:rPr lang="en-GB" sz="1000" dirty="0"/>
              <a:t>each channel. Zero means completely absorbing.</a:t>
            </a:r>
          </a:p>
          <a:p>
            <a:r>
              <a:rPr lang="en-GB" sz="1000" dirty="0"/>
              <a:t>* my:      (1)    m-value of material for top and bottom mirrors. </a:t>
            </a:r>
            <a:r>
              <a:rPr lang="en-GB" sz="1000" dirty="0" smtClean="0"/>
              <a:t>Zero </a:t>
            </a:r>
            <a:r>
              <a:rPr lang="en-GB" sz="1000" dirty="0"/>
              <a:t>means completely absorbing</a:t>
            </a:r>
            <a:r>
              <a:rPr lang="en-GB" sz="1000" dirty="0" smtClean="0"/>
              <a:t>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4573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5" name="Rectangle 4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1" name="Arc 30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56594" y="3269989"/>
            <a:ext cx="4838207" cy="57606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815768" y="578851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conv_guide</a:t>
            </a:r>
            <a:r>
              <a:rPr lang="en-GB" sz="1200" dirty="0"/>
              <a:t> = </a:t>
            </a:r>
            <a:r>
              <a:rPr lang="en-GB" sz="1200" dirty="0" err="1"/>
              <a:t>Guide_channeled</a:t>
            </a:r>
            <a:r>
              <a:rPr lang="en-GB" sz="1200" dirty="0"/>
              <a:t>(</a:t>
            </a:r>
          </a:p>
          <a:p>
            <a:r>
              <a:rPr lang="en-GB" sz="1200" dirty="0"/>
              <a:t>    w1 = 0.094, h1 = 0.094, w2 = 0.067, h2 = 0.067, l = 4.760, </a:t>
            </a:r>
            <a:r>
              <a:rPr lang="en-GB" sz="1200" dirty="0" err="1"/>
              <a:t>alphax</a:t>
            </a:r>
            <a:r>
              <a:rPr lang="en-GB" sz="1200" dirty="0"/>
              <a:t> = 4.38, </a:t>
            </a:r>
            <a:r>
              <a:rPr lang="en-GB" sz="1200" dirty="0" err="1"/>
              <a:t>alphay</a:t>
            </a:r>
            <a:r>
              <a:rPr lang="en-GB" sz="1200" dirty="0"/>
              <a:t> = 4.38 ,</a:t>
            </a:r>
          </a:p>
          <a:p>
            <a:r>
              <a:rPr lang="en-GB" sz="1200" dirty="0"/>
              <a:t> W=3e-3, mx = m, my = m)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(0, 0, 3.704)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173472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5" name="Rectangle 4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1" name="Arc 30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82761" y="3933056"/>
            <a:ext cx="4838207" cy="57606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786685" y="57665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between_guide</a:t>
            </a:r>
            <a:r>
              <a:rPr lang="en-GB" sz="1200" dirty="0"/>
              <a:t> = </a:t>
            </a:r>
            <a:r>
              <a:rPr lang="en-GB" sz="1200" dirty="0" err="1"/>
              <a:t>Guide_channeled</a:t>
            </a:r>
            <a:r>
              <a:rPr lang="en-GB" sz="1200" dirty="0"/>
              <a:t>(</a:t>
            </a:r>
          </a:p>
          <a:p>
            <a:r>
              <a:rPr lang="en-GB" sz="1200" dirty="0"/>
              <a:t>    w1 = 0.0629, h1 = 0.0629, w2 = 0.0594, h2 = 0.0594, l = 0.640, </a:t>
            </a:r>
            <a:r>
              <a:rPr lang="en-GB" sz="1200" dirty="0" err="1"/>
              <a:t>alphax</a:t>
            </a:r>
            <a:r>
              <a:rPr lang="en-GB" sz="1200" dirty="0"/>
              <a:t> = 4.38, </a:t>
            </a:r>
            <a:r>
              <a:rPr lang="en-GB" sz="1200" dirty="0" err="1"/>
              <a:t>alphay</a:t>
            </a:r>
            <a:r>
              <a:rPr lang="en-GB" sz="1200" dirty="0"/>
              <a:t> = 4.38 ,</a:t>
            </a:r>
          </a:p>
          <a:p>
            <a:r>
              <a:rPr lang="en-GB" sz="1200" dirty="0"/>
              <a:t> W=3e-3, mx = m, my = m)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(0, 0, 9.182)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215077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5" name="Rectangle 4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1" name="Arc 30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82761" y="4609665"/>
            <a:ext cx="4838207" cy="57606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789525" y="55892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fermi = </a:t>
            </a:r>
            <a:r>
              <a:rPr lang="en-GB" sz="1200" dirty="0" err="1"/>
              <a:t>FermiChopper</a:t>
            </a:r>
            <a:r>
              <a:rPr lang="en-GB" sz="1200" dirty="0"/>
              <a:t>(time=</a:t>
            </a:r>
            <a:r>
              <a:rPr lang="en-GB" sz="1200" dirty="0" err="1"/>
              <a:t>phase_time</a:t>
            </a:r>
            <a:r>
              <a:rPr lang="en-GB" sz="1200" dirty="0"/>
              <a:t>, radius=0.055, nu=</a:t>
            </a:r>
            <a:r>
              <a:rPr lang="en-GB" sz="1200" dirty="0" err="1"/>
              <a:t>nu_hz</a:t>
            </a:r>
            <a:r>
              <a:rPr lang="en-GB" sz="1200" dirty="0"/>
              <a:t>,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yheight</a:t>
            </a:r>
            <a:r>
              <a:rPr lang="en-GB" sz="1200" dirty="0"/>
              <a:t>=0.07, w=width ,</a:t>
            </a:r>
            <a:r>
              <a:rPr lang="en-GB" sz="1200" dirty="0" err="1"/>
              <a:t>nslit</a:t>
            </a:r>
            <a:r>
              <a:rPr lang="en-GB" sz="1200" dirty="0"/>
              <a:t>=</a:t>
            </a:r>
            <a:r>
              <a:rPr lang="en-GB" sz="1200" dirty="0" err="1"/>
              <a:t>num_slits</a:t>
            </a:r>
            <a:r>
              <a:rPr lang="en-GB" sz="1200" dirty="0"/>
              <a:t>, R0=0.0,</a:t>
            </a:r>
          </a:p>
          <a:p>
            <a:r>
              <a:rPr lang="en-GB" sz="1200" dirty="0"/>
              <a:t>  Qc=0.02176, alpha=2.33, m=0, length=</a:t>
            </a:r>
            <a:r>
              <a:rPr lang="en-GB" sz="1200" dirty="0" err="1"/>
              <a:t>len</a:t>
            </a:r>
            <a:r>
              <a:rPr lang="en-GB" sz="1200" dirty="0"/>
              <a:t>, eff=0.95, curvature=-</a:t>
            </a:r>
            <a:r>
              <a:rPr lang="en-GB" sz="1200" dirty="0" err="1"/>
              <a:t>slit_curv</a:t>
            </a:r>
            <a:r>
              <a:rPr lang="en-GB" sz="1200" dirty="0"/>
              <a:t>, </a:t>
            </a:r>
            <a:r>
              <a:rPr lang="en-GB" sz="1200" dirty="0" err="1"/>
              <a:t>zero_time</a:t>
            </a:r>
            <a:r>
              <a:rPr lang="en-GB" sz="1200" dirty="0"/>
              <a:t>=0)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(0,0,10)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235217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71839"/>
            <a:ext cx="50706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MERLIN</a:t>
            </a:r>
          </a:p>
          <a:p>
            <a:r>
              <a:rPr lang="en-GB" dirty="0" smtClean="0"/>
              <a:t>A direct geometry </a:t>
            </a:r>
            <a:r>
              <a:rPr lang="en-GB" dirty="0" smtClean="0"/>
              <a:t>thermal neutron spectrometer</a:t>
            </a:r>
            <a:endParaRPr lang="en-GB" dirty="0"/>
          </a:p>
        </p:txBody>
      </p:sp>
      <p:pic>
        <p:nvPicPr>
          <p:cNvPr id="5" name="Picture 4" descr="DPP_0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r="15731"/>
          <a:stretch/>
        </p:blipFill>
        <p:spPr bwMode="auto">
          <a:xfrm>
            <a:off x="1403648" y="933613"/>
            <a:ext cx="5796135" cy="59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5" name="Rectangle 4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1" name="Arc 30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115175" y="5190470"/>
            <a:ext cx="4838207" cy="68680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719180" y="57565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TOF_fermi</a:t>
            </a:r>
            <a:r>
              <a:rPr lang="en-GB" sz="1200" dirty="0"/>
              <a:t>= </a:t>
            </a:r>
            <a:r>
              <a:rPr lang="en-GB" sz="1200" dirty="0" err="1"/>
              <a:t>TOF_monitor</a:t>
            </a:r>
            <a:r>
              <a:rPr lang="en-GB" sz="1200" dirty="0"/>
              <a:t>(</a:t>
            </a:r>
          </a:p>
          <a:p>
            <a:r>
              <a:rPr lang="en-GB" sz="1200" dirty="0"/>
              <a:t>    </a:t>
            </a:r>
            <a:r>
              <a:rPr lang="en-GB" sz="1200" dirty="0" err="1"/>
              <a:t>nt</a:t>
            </a:r>
            <a:r>
              <a:rPr lang="en-GB" sz="1200" dirty="0"/>
              <a:t> = 50, filename = "fermi.m",</a:t>
            </a:r>
            <a:r>
              <a:rPr lang="en-GB" sz="1200" dirty="0" err="1"/>
              <a:t>xmin</a:t>
            </a:r>
            <a:r>
              <a:rPr lang="en-GB" sz="1200" dirty="0"/>
              <a:t> = -0.025,</a:t>
            </a:r>
          </a:p>
          <a:p>
            <a:r>
              <a:rPr lang="en-GB" sz="1200" dirty="0"/>
              <a:t>    </a:t>
            </a:r>
            <a:r>
              <a:rPr lang="en-GB" sz="1200" dirty="0" err="1"/>
              <a:t>xmax</a:t>
            </a:r>
            <a:r>
              <a:rPr lang="en-GB" sz="1200" dirty="0"/>
              <a:t> = 0.025, </a:t>
            </a:r>
            <a:r>
              <a:rPr lang="en-GB" sz="1200" dirty="0" err="1"/>
              <a:t>ymin</a:t>
            </a:r>
            <a:r>
              <a:rPr lang="en-GB" sz="1200" dirty="0"/>
              <a:t> = -0.025, </a:t>
            </a:r>
            <a:r>
              <a:rPr lang="en-GB" sz="1200" dirty="0" err="1"/>
              <a:t>ymax</a:t>
            </a:r>
            <a:r>
              <a:rPr lang="en-GB" sz="1200" dirty="0"/>
              <a:t> = 0.025, </a:t>
            </a:r>
            <a:r>
              <a:rPr lang="en-GB" sz="1200" dirty="0" err="1"/>
              <a:t>tmin</a:t>
            </a:r>
            <a:r>
              <a:rPr lang="en-GB" sz="1200" dirty="0"/>
              <a:t>=(1e6*</a:t>
            </a:r>
            <a:r>
              <a:rPr lang="en-GB" sz="1200" dirty="0" err="1"/>
              <a:t>t_fer</a:t>
            </a:r>
            <a:r>
              <a:rPr lang="en-GB" sz="1200" dirty="0"/>
              <a:t>)-12, </a:t>
            </a:r>
            <a:r>
              <a:rPr lang="en-GB" sz="1200" dirty="0" err="1"/>
              <a:t>tmax</a:t>
            </a:r>
            <a:r>
              <a:rPr lang="en-GB" sz="1200" dirty="0"/>
              <a:t> =(1e6*</a:t>
            </a:r>
            <a:r>
              <a:rPr lang="en-GB" sz="1200" dirty="0" err="1"/>
              <a:t>t_fer</a:t>
            </a:r>
            <a:r>
              <a:rPr lang="en-GB" sz="1200" dirty="0"/>
              <a:t>)+22 )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(0, 0, 10.2)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97796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21999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TOF fermi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836712"/>
            <a:ext cx="760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monitors down your beam line to check things are as they should be</a:t>
            </a:r>
          </a:p>
          <a:p>
            <a:endParaRPr lang="en-GB" dirty="0"/>
          </a:p>
          <a:p>
            <a:r>
              <a:rPr lang="en-GB" dirty="0" err="1" smtClean="0"/>
              <a:t>E_foc</a:t>
            </a:r>
            <a:r>
              <a:rPr lang="en-GB" dirty="0" smtClean="0"/>
              <a:t> = 80mev </a:t>
            </a:r>
            <a:r>
              <a:rPr lang="en-GB" dirty="0">
                <a:latin typeface="Times New Roman"/>
                <a:cs typeface="Times New Roman"/>
                <a:sym typeface="Symbol"/>
              </a:rPr>
              <a:t> </a:t>
            </a:r>
            <a:r>
              <a:rPr lang="en-GB" dirty="0" smtClean="0">
                <a:latin typeface="Times New Roman"/>
                <a:cs typeface="Times New Roman"/>
                <a:sym typeface="Symbol"/>
              </a:rPr>
              <a:t>=</a:t>
            </a:r>
            <a:r>
              <a:rPr lang="en-GB" dirty="0" smtClean="0"/>
              <a:t>1.01</a:t>
            </a:r>
            <a:r>
              <a:rPr lang="en-GB" dirty="0" smtClean="0">
                <a:latin typeface="Times New Roman"/>
                <a:cs typeface="Times New Roman"/>
              </a:rPr>
              <a:t>Ǻ       time= 252.82 x L x </a:t>
            </a:r>
            <a:r>
              <a:rPr lang="en-GB" dirty="0" smtClean="0">
                <a:latin typeface="Times New Roman"/>
                <a:cs typeface="Times New Roman"/>
                <a:sym typeface="Symbol"/>
              </a:rPr>
              <a:t>  = 2607 us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2"/>
          <a:stretch/>
        </p:blipFill>
        <p:spPr bwMode="auto">
          <a:xfrm>
            <a:off x="683568" y="1988840"/>
            <a:ext cx="6802991" cy="467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4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5" name="Rectangle 4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1" name="Arc 30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33"/>
          <a:stretch/>
        </p:blipFill>
        <p:spPr bwMode="auto">
          <a:xfrm>
            <a:off x="0" y="1"/>
            <a:ext cx="4786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25762" y="5920994"/>
            <a:ext cx="4838207" cy="68680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6701" y="57805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final_Guide</a:t>
            </a:r>
            <a:r>
              <a:rPr lang="en-GB" sz="1200" dirty="0"/>
              <a:t> = </a:t>
            </a:r>
            <a:r>
              <a:rPr lang="en-GB" sz="1200" dirty="0" err="1"/>
              <a:t>Guide_channeled</a:t>
            </a:r>
            <a:r>
              <a:rPr lang="en-GB" sz="1200" dirty="0"/>
              <a:t>(</a:t>
            </a:r>
          </a:p>
          <a:p>
            <a:r>
              <a:rPr lang="en-GB" sz="1200" dirty="0"/>
              <a:t>    w1 = 0.0568, h1 = 0.0568, w2 = 0.0506, h2 = 0.0506, l = 1.10, </a:t>
            </a:r>
            <a:r>
              <a:rPr lang="en-GB" sz="1200" dirty="0" err="1"/>
              <a:t>alphax</a:t>
            </a:r>
            <a:r>
              <a:rPr lang="en-GB" sz="1200" dirty="0"/>
              <a:t> = 4.38, </a:t>
            </a:r>
            <a:r>
              <a:rPr lang="en-GB" sz="1200" dirty="0" err="1"/>
              <a:t>alphay</a:t>
            </a:r>
            <a:r>
              <a:rPr lang="en-GB" sz="1200" dirty="0"/>
              <a:t> = 4.38 ,</a:t>
            </a:r>
          </a:p>
          <a:p>
            <a:r>
              <a:rPr lang="en-GB" sz="1200" dirty="0"/>
              <a:t> W=3e-3, mx = m, my = m)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(0, 0, 10.277)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1046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731" r="40592"/>
          <a:stretch/>
        </p:blipFill>
        <p:spPr bwMode="auto">
          <a:xfrm>
            <a:off x="0" y="34158"/>
            <a:ext cx="4973826" cy="54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6" name="Rectangle 5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apezoid 9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2" name="Arc 31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29702" y="56612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horz_div</a:t>
            </a:r>
            <a:r>
              <a:rPr lang="en-GB" sz="1200" dirty="0"/>
              <a:t> = </a:t>
            </a:r>
            <a:r>
              <a:rPr lang="en-GB" sz="1200" dirty="0" err="1"/>
              <a:t>Hdiv_monitor</a:t>
            </a:r>
            <a:r>
              <a:rPr lang="en-GB" sz="1200" dirty="0"/>
              <a:t>(</a:t>
            </a:r>
            <a:r>
              <a:rPr lang="en-GB" sz="1200" dirty="0" err="1"/>
              <a:t>nh</a:t>
            </a:r>
            <a:r>
              <a:rPr lang="en-GB" sz="1200" dirty="0"/>
              <a:t>=30, filename="</a:t>
            </a:r>
            <a:r>
              <a:rPr lang="en-GB" sz="1200" dirty="0" err="1"/>
              <a:t>horz.div.m</a:t>
            </a:r>
            <a:r>
              <a:rPr lang="en-GB" sz="1200" dirty="0"/>
              <a:t>",</a:t>
            </a:r>
          </a:p>
          <a:p>
            <a:r>
              <a:rPr lang="en-GB" sz="1200" dirty="0"/>
              <a:t>          </a:t>
            </a:r>
            <a:r>
              <a:rPr lang="en-GB" sz="1200" dirty="0" err="1"/>
              <a:t>xmin</a:t>
            </a:r>
            <a:r>
              <a:rPr lang="en-GB" sz="1200" dirty="0"/>
              <a:t>=-0.025, </a:t>
            </a:r>
            <a:r>
              <a:rPr lang="en-GB" sz="1200" dirty="0" err="1"/>
              <a:t>xmax</a:t>
            </a:r>
            <a:r>
              <a:rPr lang="en-GB" sz="1200" dirty="0"/>
              <a:t>=0.025, </a:t>
            </a:r>
            <a:r>
              <a:rPr lang="en-GB" sz="1200" dirty="0" err="1"/>
              <a:t>ymin</a:t>
            </a:r>
            <a:r>
              <a:rPr lang="en-GB" sz="1200" dirty="0"/>
              <a:t>=-0.025, </a:t>
            </a:r>
            <a:r>
              <a:rPr lang="en-GB" sz="1200" dirty="0" err="1"/>
              <a:t>ymax</a:t>
            </a:r>
            <a:r>
              <a:rPr lang="en-GB" sz="1200" dirty="0"/>
              <a:t>=0.025,</a:t>
            </a:r>
          </a:p>
          <a:p>
            <a:r>
              <a:rPr lang="en-GB" sz="1200" dirty="0"/>
              <a:t>          </a:t>
            </a:r>
            <a:r>
              <a:rPr lang="en-GB" sz="1200" dirty="0" err="1"/>
              <a:t>h_maxdiv</a:t>
            </a:r>
            <a:r>
              <a:rPr lang="en-GB" sz="1200" dirty="0"/>
              <a:t>=0.3*lam+.4)</a:t>
            </a:r>
          </a:p>
          <a:p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(0, 0, 11.79)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619" y="1026170"/>
            <a:ext cx="4838207" cy="68680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3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9" t="-9454" r="21880" b="2115"/>
          <a:stretch/>
        </p:blipFill>
        <p:spPr bwMode="auto">
          <a:xfrm>
            <a:off x="1259632" y="980728"/>
            <a:ext cx="6500424" cy="486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6064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 divergence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78057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39952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fermi = </a:t>
            </a:r>
            <a:r>
              <a:rPr lang="en-GB" sz="1200" dirty="0" err="1"/>
              <a:t>FermiChopper</a:t>
            </a:r>
            <a:r>
              <a:rPr lang="en-GB" sz="1200" dirty="0"/>
              <a:t>(time=</a:t>
            </a:r>
            <a:r>
              <a:rPr lang="en-GB" sz="1200" dirty="0" err="1"/>
              <a:t>phase_time</a:t>
            </a:r>
            <a:r>
              <a:rPr lang="en-GB" sz="1200" dirty="0"/>
              <a:t>, radius=0.055, nu</a:t>
            </a:r>
            <a:r>
              <a:rPr lang="en-GB" sz="1200" dirty="0" smtClean="0"/>
              <a:t>=-</a:t>
            </a:r>
            <a:r>
              <a:rPr lang="en-GB" sz="1200" dirty="0" err="1" smtClean="0"/>
              <a:t>nu_hz</a:t>
            </a:r>
            <a:r>
              <a:rPr lang="en-GB" sz="1200" dirty="0"/>
              <a:t>,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yheight</a:t>
            </a:r>
            <a:r>
              <a:rPr lang="en-GB" sz="1200" dirty="0"/>
              <a:t>=0.07, w=width ,</a:t>
            </a:r>
            <a:r>
              <a:rPr lang="en-GB" sz="1200" dirty="0" err="1"/>
              <a:t>nslit</a:t>
            </a:r>
            <a:r>
              <a:rPr lang="en-GB" sz="1200" dirty="0"/>
              <a:t>=</a:t>
            </a:r>
            <a:r>
              <a:rPr lang="en-GB" sz="1200" dirty="0" err="1"/>
              <a:t>num_slits</a:t>
            </a:r>
            <a:r>
              <a:rPr lang="en-GB" sz="1200" dirty="0"/>
              <a:t>, R0=0.0,</a:t>
            </a:r>
          </a:p>
          <a:p>
            <a:r>
              <a:rPr lang="en-GB" sz="1200" dirty="0"/>
              <a:t>  Qc=0.02176, alpha=2.33, m=0, length=</a:t>
            </a:r>
            <a:r>
              <a:rPr lang="en-GB" sz="1200" dirty="0" err="1"/>
              <a:t>len</a:t>
            </a:r>
            <a:r>
              <a:rPr lang="en-GB" sz="1200" dirty="0"/>
              <a:t>, eff=0.95, curvature=-</a:t>
            </a:r>
            <a:r>
              <a:rPr lang="en-GB" sz="1200" dirty="0" err="1"/>
              <a:t>slit_curv</a:t>
            </a:r>
            <a:r>
              <a:rPr lang="en-GB" sz="1200" dirty="0"/>
              <a:t>, </a:t>
            </a:r>
            <a:r>
              <a:rPr lang="en-GB" sz="1200" dirty="0" err="1"/>
              <a:t>zero_time</a:t>
            </a:r>
            <a:r>
              <a:rPr lang="en-GB" sz="1200" dirty="0"/>
              <a:t>=0)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(0,0,10)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7598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Reverse direction of fermi chopper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2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731" r="40592"/>
          <a:stretch/>
        </p:blipFill>
        <p:spPr bwMode="auto">
          <a:xfrm>
            <a:off x="0" y="34158"/>
            <a:ext cx="4973826" cy="54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6" name="Rectangle 5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apezoid 9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2" name="Arc 31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809" y="1772816"/>
            <a:ext cx="4838207" cy="68680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484289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rgbClr val="FF00FF"/>
                </a:solidFill>
              </a:rPr>
              <a:t>COMPONENT</a:t>
            </a:r>
            <a:r>
              <a:rPr lang="en-GB" sz="1200" dirty="0" smtClean="0"/>
              <a:t> </a:t>
            </a:r>
            <a:r>
              <a:rPr lang="en-GB" sz="1200" dirty="0"/>
              <a:t>PSD = </a:t>
            </a:r>
            <a:r>
              <a:rPr lang="en-GB" sz="1200" dirty="0" err="1"/>
              <a:t>PSD_monitor</a:t>
            </a:r>
            <a:r>
              <a:rPr lang="en-GB" sz="1200" dirty="0"/>
              <a:t>(</a:t>
            </a:r>
            <a:r>
              <a:rPr lang="en-GB" sz="1200" dirty="0" err="1"/>
              <a:t>xmin</a:t>
            </a:r>
            <a:r>
              <a:rPr lang="en-GB" sz="1200" dirty="0"/>
              <a:t>=-0.04, </a:t>
            </a:r>
            <a:r>
              <a:rPr lang="en-GB" sz="1200" dirty="0" err="1"/>
              <a:t>xmax</a:t>
            </a:r>
            <a:r>
              <a:rPr lang="en-GB" sz="1200" dirty="0"/>
              <a:t>=0.04, </a:t>
            </a:r>
            <a:r>
              <a:rPr lang="en-GB" sz="1200" dirty="0" err="1"/>
              <a:t>ymin</a:t>
            </a:r>
            <a:r>
              <a:rPr lang="en-GB" sz="1200" dirty="0"/>
              <a:t>=-0.04, </a:t>
            </a:r>
            <a:r>
              <a:rPr lang="en-GB" sz="1200" dirty="0" err="1"/>
              <a:t>ymax</a:t>
            </a:r>
            <a:r>
              <a:rPr lang="en-GB" sz="1200" dirty="0"/>
              <a:t>=0.04,</a:t>
            </a:r>
          </a:p>
          <a:p>
            <a:r>
              <a:rPr lang="en-GB" sz="1200" dirty="0"/>
              <a:t>            </a:t>
            </a:r>
            <a:r>
              <a:rPr lang="en-GB" sz="1200" dirty="0" err="1"/>
              <a:t>nx</a:t>
            </a:r>
            <a:r>
              <a:rPr lang="en-GB" sz="1200" dirty="0"/>
              <a:t>=20, </a:t>
            </a:r>
            <a:r>
              <a:rPr lang="en-GB" sz="1200" dirty="0" err="1"/>
              <a:t>ny</a:t>
            </a:r>
            <a:r>
              <a:rPr lang="en-GB" sz="1200" dirty="0"/>
              <a:t>=20, filename="</a:t>
            </a:r>
            <a:r>
              <a:rPr lang="en-GB" sz="1200" dirty="0" err="1"/>
              <a:t>Output.psd</a:t>
            </a:r>
            <a:r>
              <a:rPr lang="en-GB" sz="1200" dirty="0"/>
              <a:t>")</a:t>
            </a:r>
          </a:p>
          <a:p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(0, 0, 11.795) </a:t>
            </a:r>
            <a:r>
              <a:rPr lang="en-GB" sz="1200" dirty="0">
                <a:solidFill>
                  <a:srgbClr val="FF0000"/>
                </a:solidFill>
              </a:rPr>
              <a:t>RELATIVE </a:t>
            </a:r>
            <a:r>
              <a:rPr lang="en-GB" sz="1200" dirty="0"/>
              <a:t>Origin</a:t>
            </a:r>
          </a:p>
        </p:txBody>
      </p:sp>
    </p:spTree>
    <p:extLst>
      <p:ext uri="{BB962C8B-B14F-4D97-AF65-F5344CB8AC3E}">
        <p14:creationId xmlns:p14="http://schemas.microsoft.com/office/powerpoint/2010/main" val="32772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911"/>
            <a:ext cx="7578057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56348" r="62524" b="5642"/>
          <a:stretch/>
        </p:blipFill>
        <p:spPr bwMode="auto">
          <a:xfrm>
            <a:off x="4499992" y="2353"/>
            <a:ext cx="4993419" cy="452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049" y="419714"/>
            <a:ext cx="4262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 for smooth homogeneous beam</a:t>
            </a:r>
          </a:p>
          <a:p>
            <a:endParaRPr lang="en-GB" dirty="0"/>
          </a:p>
          <a:p>
            <a:r>
              <a:rPr lang="en-GB" dirty="0" smtClean="0"/>
              <a:t>With guides and gaps/apertures can get</a:t>
            </a:r>
          </a:p>
          <a:p>
            <a:r>
              <a:rPr lang="en-GB" dirty="0" smtClean="0"/>
              <a:t>a structured 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731" r="40592"/>
          <a:stretch/>
        </p:blipFill>
        <p:spPr bwMode="auto">
          <a:xfrm>
            <a:off x="-67811" y="-23369"/>
            <a:ext cx="4973826" cy="54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6" name="Rectangle 5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apezoid 9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2" name="Arc 31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808" y="2311472"/>
            <a:ext cx="4838207" cy="68680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11403" y="56612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sample = Incoherent(radius=0.02, thickness=0.001,yheight=0.04,</a:t>
            </a:r>
          </a:p>
          <a:p>
            <a:r>
              <a:rPr lang="en-GB" sz="1200" dirty="0"/>
              <a:t>      </a:t>
            </a:r>
            <a:r>
              <a:rPr lang="en-GB" sz="1200" dirty="0" err="1"/>
              <a:t>focus_xw</a:t>
            </a:r>
            <a:r>
              <a:rPr lang="en-GB" sz="1200" dirty="0"/>
              <a:t>=0.025, </a:t>
            </a:r>
            <a:r>
              <a:rPr lang="en-GB" sz="1200" dirty="0" err="1"/>
              <a:t>focus_yh</a:t>
            </a:r>
            <a:r>
              <a:rPr lang="en-GB" sz="1200" dirty="0"/>
              <a:t>=0.1,sigma_abs=0.0,sigma_inc=100, </a:t>
            </a:r>
            <a:r>
              <a:rPr lang="en-GB" sz="1200" dirty="0" err="1"/>
              <a:t>target_index</a:t>
            </a:r>
            <a:r>
              <a:rPr lang="en-GB" sz="1200" dirty="0"/>
              <a:t>=2)</a:t>
            </a:r>
          </a:p>
          <a:p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AT</a:t>
            </a:r>
            <a:r>
              <a:rPr lang="en-GB" sz="1200" dirty="0"/>
              <a:t> (0, 0, 11.8)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391562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731" r="40592"/>
          <a:stretch/>
        </p:blipFill>
        <p:spPr bwMode="auto">
          <a:xfrm>
            <a:off x="-67811" y="-23369"/>
            <a:ext cx="4973826" cy="54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6" name="Rectangle 5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apezoid 9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2" name="Arc 31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12942" y="3003769"/>
            <a:ext cx="4838207" cy="68680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548647" y="56125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00FF"/>
                </a:solidFill>
              </a:rPr>
              <a:t>COMPONENT</a:t>
            </a:r>
            <a:r>
              <a:rPr lang="en-GB" sz="1200" dirty="0"/>
              <a:t> </a:t>
            </a:r>
            <a:r>
              <a:rPr lang="en-GB" sz="1200" dirty="0" err="1"/>
              <a:t>detectorarm</a:t>
            </a:r>
            <a:r>
              <a:rPr lang="en-GB" sz="1200" dirty="0"/>
              <a:t> = Arm()</a:t>
            </a:r>
          </a:p>
          <a:p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 AT </a:t>
            </a:r>
            <a:r>
              <a:rPr lang="en-GB" sz="1200" dirty="0"/>
              <a:t>(0, 0, 0) </a:t>
            </a:r>
            <a:r>
              <a:rPr lang="en-GB" sz="1200" dirty="0">
                <a:solidFill>
                  <a:srgbClr val="FF0000"/>
                </a:solidFill>
              </a:rPr>
              <a:t>RELATIVE </a:t>
            </a:r>
            <a:r>
              <a:rPr lang="en-GB" sz="1200" dirty="0"/>
              <a:t>sample</a:t>
            </a:r>
          </a:p>
          <a:p>
            <a:r>
              <a:rPr lang="en-GB" sz="1200" dirty="0"/>
              <a:t>  </a:t>
            </a:r>
            <a:r>
              <a:rPr lang="en-GB" sz="1200" dirty="0">
                <a:solidFill>
                  <a:srgbClr val="FF0000"/>
                </a:solidFill>
              </a:rPr>
              <a:t>ROTATED</a:t>
            </a:r>
            <a:r>
              <a:rPr lang="en-GB" sz="1200" dirty="0"/>
              <a:t> (0,20.0,0) </a:t>
            </a:r>
            <a:r>
              <a:rPr lang="en-GB" sz="1200" dirty="0">
                <a:solidFill>
                  <a:srgbClr val="FF0000"/>
                </a:solidFill>
              </a:rPr>
              <a:t>RELATIVE</a:t>
            </a:r>
            <a:r>
              <a:rPr lang="en-GB" sz="1200" dirty="0"/>
              <a:t> sample</a:t>
            </a:r>
          </a:p>
        </p:txBody>
      </p:sp>
    </p:spTree>
    <p:extLst>
      <p:ext uri="{BB962C8B-B14F-4D97-AF65-F5344CB8AC3E}">
        <p14:creationId xmlns:p14="http://schemas.microsoft.com/office/powerpoint/2010/main" val="413877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4864100" y="792163"/>
            <a:ext cx="3992563" cy="2019300"/>
            <a:chOff x="3032" y="840"/>
            <a:chExt cx="2515" cy="1272"/>
          </a:xfrm>
        </p:grpSpPr>
        <p:sp>
          <p:nvSpPr>
            <p:cNvPr id="212997" name="Freeform 5"/>
            <p:cNvSpPr>
              <a:spLocks/>
            </p:cNvSpPr>
            <p:nvPr/>
          </p:nvSpPr>
          <p:spPr bwMode="auto">
            <a:xfrm>
              <a:off x="3139" y="1382"/>
              <a:ext cx="787" cy="590"/>
            </a:xfrm>
            <a:custGeom>
              <a:avLst/>
              <a:gdLst>
                <a:gd name="T0" fmla="*/ 0 w 2119"/>
                <a:gd name="T1" fmla="*/ 0 h 1629"/>
                <a:gd name="T2" fmla="*/ 56 w 2119"/>
                <a:gd name="T3" fmla="*/ 249 h 1629"/>
                <a:gd name="T4" fmla="*/ 144 w 2119"/>
                <a:gd name="T5" fmla="*/ 432 h 1629"/>
                <a:gd name="T6" fmla="*/ 249 w 2119"/>
                <a:gd name="T7" fmla="*/ 679 h 1629"/>
                <a:gd name="T8" fmla="*/ 443 w 2119"/>
                <a:gd name="T9" fmla="*/ 916 h 1629"/>
                <a:gd name="T10" fmla="*/ 529 w 2119"/>
                <a:gd name="T11" fmla="*/ 1088 h 1629"/>
                <a:gd name="T12" fmla="*/ 679 w 2119"/>
                <a:gd name="T13" fmla="*/ 1195 h 1629"/>
                <a:gd name="T14" fmla="*/ 873 w 2119"/>
                <a:gd name="T15" fmla="*/ 1345 h 1629"/>
                <a:gd name="T16" fmla="*/ 1173 w 2119"/>
                <a:gd name="T17" fmla="*/ 1474 h 1629"/>
                <a:gd name="T18" fmla="*/ 1281 w 2119"/>
                <a:gd name="T19" fmla="*/ 1539 h 1629"/>
                <a:gd name="T20" fmla="*/ 1453 w 2119"/>
                <a:gd name="T21" fmla="*/ 1582 h 1629"/>
                <a:gd name="T22" fmla="*/ 1732 w 2119"/>
                <a:gd name="T23" fmla="*/ 1603 h 1629"/>
                <a:gd name="T24" fmla="*/ 1926 w 2119"/>
                <a:gd name="T25" fmla="*/ 1625 h 1629"/>
                <a:gd name="T26" fmla="*/ 2119 w 2119"/>
                <a:gd name="T27" fmla="*/ 162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9" h="1629">
                  <a:moveTo>
                    <a:pt x="0" y="0"/>
                  </a:moveTo>
                  <a:cubicBezTo>
                    <a:pt x="9" y="41"/>
                    <a:pt x="32" y="177"/>
                    <a:pt x="56" y="249"/>
                  </a:cubicBezTo>
                  <a:cubicBezTo>
                    <a:pt x="80" y="321"/>
                    <a:pt x="112" y="361"/>
                    <a:pt x="144" y="432"/>
                  </a:cubicBezTo>
                  <a:cubicBezTo>
                    <a:pt x="176" y="503"/>
                    <a:pt x="199" y="598"/>
                    <a:pt x="249" y="679"/>
                  </a:cubicBezTo>
                  <a:cubicBezTo>
                    <a:pt x="299" y="760"/>
                    <a:pt x="396" y="848"/>
                    <a:pt x="443" y="916"/>
                  </a:cubicBezTo>
                  <a:cubicBezTo>
                    <a:pt x="490" y="984"/>
                    <a:pt x="490" y="1042"/>
                    <a:pt x="529" y="1088"/>
                  </a:cubicBezTo>
                  <a:cubicBezTo>
                    <a:pt x="568" y="1134"/>
                    <a:pt x="622" y="1152"/>
                    <a:pt x="679" y="1195"/>
                  </a:cubicBezTo>
                  <a:cubicBezTo>
                    <a:pt x="736" y="1238"/>
                    <a:pt x="791" y="1298"/>
                    <a:pt x="873" y="1345"/>
                  </a:cubicBezTo>
                  <a:cubicBezTo>
                    <a:pt x="955" y="1392"/>
                    <a:pt x="1105" y="1442"/>
                    <a:pt x="1173" y="1474"/>
                  </a:cubicBezTo>
                  <a:cubicBezTo>
                    <a:pt x="1241" y="1506"/>
                    <a:pt x="1234" y="1521"/>
                    <a:pt x="1281" y="1539"/>
                  </a:cubicBezTo>
                  <a:cubicBezTo>
                    <a:pt x="1328" y="1557"/>
                    <a:pt x="1378" y="1571"/>
                    <a:pt x="1453" y="1582"/>
                  </a:cubicBezTo>
                  <a:cubicBezTo>
                    <a:pt x="1528" y="1593"/>
                    <a:pt x="1653" y="1596"/>
                    <a:pt x="1732" y="1603"/>
                  </a:cubicBezTo>
                  <a:cubicBezTo>
                    <a:pt x="1811" y="1610"/>
                    <a:pt x="1862" y="1621"/>
                    <a:pt x="1926" y="1625"/>
                  </a:cubicBezTo>
                  <a:cubicBezTo>
                    <a:pt x="1990" y="1629"/>
                    <a:pt x="2079" y="1625"/>
                    <a:pt x="2119" y="1625"/>
                  </a:cubicBezTo>
                </a:path>
              </a:pathLst>
            </a:custGeom>
            <a:noFill/>
            <a:ln w="101600" cap="rnd">
              <a:solidFill>
                <a:srgbClr val="00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998" name="Line 6"/>
            <p:cNvSpPr>
              <a:spLocks noChangeShapeType="1"/>
            </p:cNvSpPr>
            <p:nvPr/>
          </p:nvSpPr>
          <p:spPr bwMode="auto">
            <a:xfrm flipH="1">
              <a:off x="3032" y="1225"/>
              <a:ext cx="2140" cy="0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999" name="Line 7"/>
            <p:cNvSpPr>
              <a:spLocks noChangeShapeType="1"/>
            </p:cNvSpPr>
            <p:nvPr/>
          </p:nvSpPr>
          <p:spPr bwMode="auto">
            <a:xfrm flipH="1">
              <a:off x="3628" y="1225"/>
              <a:ext cx="474" cy="683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00" name="Line 8"/>
            <p:cNvSpPr>
              <a:spLocks noChangeShapeType="1"/>
            </p:cNvSpPr>
            <p:nvPr/>
          </p:nvSpPr>
          <p:spPr bwMode="auto">
            <a:xfrm flipH="1">
              <a:off x="3391" y="1225"/>
              <a:ext cx="711" cy="488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01" name="Line 9"/>
            <p:cNvSpPr>
              <a:spLocks noChangeShapeType="1"/>
            </p:cNvSpPr>
            <p:nvPr/>
          </p:nvSpPr>
          <p:spPr bwMode="auto">
            <a:xfrm flipH="1">
              <a:off x="3264" y="1225"/>
              <a:ext cx="838" cy="301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02" name="Line 10"/>
            <p:cNvSpPr>
              <a:spLocks noChangeShapeType="1"/>
            </p:cNvSpPr>
            <p:nvPr/>
          </p:nvSpPr>
          <p:spPr bwMode="auto">
            <a:xfrm flipH="1">
              <a:off x="4209" y="1225"/>
              <a:ext cx="910" cy="0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03" name="Freeform 11"/>
            <p:cNvSpPr>
              <a:spLocks/>
            </p:cNvSpPr>
            <p:nvPr/>
          </p:nvSpPr>
          <p:spPr bwMode="auto">
            <a:xfrm>
              <a:off x="3995" y="1121"/>
              <a:ext cx="214" cy="208"/>
            </a:xfrm>
            <a:custGeom>
              <a:avLst/>
              <a:gdLst>
                <a:gd name="T0" fmla="*/ 144 w 576"/>
                <a:gd name="T1" fmla="*/ 0 h 576"/>
                <a:gd name="T2" fmla="*/ 0 w 576"/>
                <a:gd name="T3" fmla="*/ 144 h 576"/>
                <a:gd name="T4" fmla="*/ 0 w 576"/>
                <a:gd name="T5" fmla="*/ 432 h 576"/>
                <a:gd name="T6" fmla="*/ 0 w 576"/>
                <a:gd name="T7" fmla="*/ 576 h 576"/>
                <a:gd name="T8" fmla="*/ 144 w 576"/>
                <a:gd name="T9" fmla="*/ 576 h 576"/>
                <a:gd name="T10" fmla="*/ 432 w 576"/>
                <a:gd name="T11" fmla="*/ 576 h 576"/>
                <a:gd name="T12" fmla="*/ 576 w 576"/>
                <a:gd name="T13" fmla="*/ 432 h 576"/>
                <a:gd name="T14" fmla="*/ 576 w 576"/>
                <a:gd name="T15" fmla="*/ 288 h 576"/>
                <a:gd name="T16" fmla="*/ 432 w 576"/>
                <a:gd name="T17" fmla="*/ 144 h 576"/>
                <a:gd name="T18" fmla="*/ 288 w 576"/>
                <a:gd name="T19" fmla="*/ 0 h 576"/>
                <a:gd name="T20" fmla="*/ 144 w 576"/>
                <a:gd name="T2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576">
                  <a:moveTo>
                    <a:pt x="144" y="0"/>
                  </a:moveTo>
                  <a:lnTo>
                    <a:pt x="0" y="144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144" y="576"/>
                  </a:lnTo>
                  <a:lnTo>
                    <a:pt x="432" y="576"/>
                  </a:lnTo>
                  <a:lnTo>
                    <a:pt x="576" y="432"/>
                  </a:lnTo>
                  <a:lnTo>
                    <a:pt x="576" y="288"/>
                  </a:lnTo>
                  <a:lnTo>
                    <a:pt x="432" y="144"/>
                  </a:lnTo>
                  <a:lnTo>
                    <a:pt x="288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004" name="Text Box 12"/>
            <p:cNvSpPr txBox="1">
              <a:spLocks noChangeArrowheads="1"/>
            </p:cNvSpPr>
            <p:nvPr/>
          </p:nvSpPr>
          <p:spPr bwMode="auto">
            <a:xfrm>
              <a:off x="4851" y="1329"/>
              <a:ext cx="696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 altLang="en-US"/>
                <a:t>E</a:t>
              </a:r>
              <a:r>
                <a:rPr lang="en-GB" altLang="en-US" baseline="-25000"/>
                <a:t>i</a:t>
              </a:r>
              <a:r>
                <a:rPr lang="en-GB" altLang="en-US"/>
                <a:t> fixed</a:t>
              </a:r>
              <a:endParaRPr lang="en-GB" altLang="en-US" sz="2000" b="1"/>
            </a:p>
          </p:txBody>
        </p:sp>
        <p:sp>
          <p:nvSpPr>
            <p:cNvPr id="213005" name="Text Box 13"/>
            <p:cNvSpPr txBox="1">
              <a:spLocks noChangeArrowheads="1"/>
            </p:cNvSpPr>
            <p:nvPr/>
          </p:nvSpPr>
          <p:spPr bwMode="auto">
            <a:xfrm>
              <a:off x="3797" y="840"/>
              <a:ext cx="749" cy="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 altLang="en-US"/>
                <a:t>sample</a:t>
              </a:r>
              <a:endParaRPr lang="en-GB" altLang="en-US" sz="2000" b="1"/>
            </a:p>
          </p:txBody>
        </p:sp>
        <p:sp>
          <p:nvSpPr>
            <p:cNvPr id="213006" name="Text Box 14"/>
            <p:cNvSpPr txBox="1">
              <a:spLocks noChangeArrowheads="1"/>
            </p:cNvSpPr>
            <p:nvPr/>
          </p:nvSpPr>
          <p:spPr bwMode="auto">
            <a:xfrm>
              <a:off x="4102" y="1851"/>
              <a:ext cx="749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GB" altLang="en-US"/>
                <a:t>detectors</a:t>
              </a:r>
              <a:endParaRPr lang="en-GB" altLang="en-US" sz="2000" b="1"/>
            </a:p>
          </p:txBody>
        </p:sp>
      </p:grp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1125723" y="2589213"/>
            <a:ext cx="4192473" cy="20638"/>
          </a:xfrm>
          <a:prstGeom prst="line">
            <a:avLst/>
          </a:prstGeom>
          <a:noFill/>
          <a:ln w="15875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1114396" y="2320926"/>
            <a:ext cx="8495" cy="435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1122891" y="6656388"/>
            <a:ext cx="4356717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5560315" y="6380163"/>
            <a:ext cx="8254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 New Roman" pitchFamily="18" charset="0"/>
              </a:rPr>
              <a:t>Time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648565" y="1916113"/>
            <a:ext cx="12488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 New Roman" pitchFamily="18" charset="0"/>
              </a:rPr>
              <a:t>Distance</a:t>
            </a:r>
          </a:p>
        </p:txBody>
      </p:sp>
      <p:grpSp>
        <p:nvGrpSpPr>
          <p:cNvPr id="213013" name="Group 21"/>
          <p:cNvGrpSpPr>
            <a:grpSpLocks/>
          </p:cNvGrpSpPr>
          <p:nvPr/>
        </p:nvGrpSpPr>
        <p:grpSpPr bwMode="auto">
          <a:xfrm>
            <a:off x="72295" y="2379663"/>
            <a:ext cx="1183691" cy="4403725"/>
            <a:chOff x="-58" y="1419"/>
            <a:chExt cx="836" cy="2774"/>
          </a:xfrm>
        </p:grpSpPr>
        <p:sp>
          <p:nvSpPr>
            <p:cNvPr id="213014" name="Line 22"/>
            <p:cNvSpPr>
              <a:spLocks noChangeShapeType="1"/>
            </p:cNvSpPr>
            <p:nvPr/>
          </p:nvSpPr>
          <p:spPr bwMode="auto">
            <a:xfrm rot="16200000">
              <a:off x="-248" y="3056"/>
              <a:ext cx="185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15" name="Rectangle 23"/>
            <p:cNvSpPr>
              <a:spLocks noChangeArrowheads="1"/>
            </p:cNvSpPr>
            <p:nvPr/>
          </p:nvSpPr>
          <p:spPr bwMode="auto">
            <a:xfrm rot="16200000">
              <a:off x="651" y="4010"/>
              <a:ext cx="61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16" name="Oval 24"/>
            <p:cNvSpPr>
              <a:spLocks noChangeArrowheads="1"/>
            </p:cNvSpPr>
            <p:nvPr/>
          </p:nvSpPr>
          <p:spPr bwMode="auto">
            <a:xfrm rot="16200000">
              <a:off x="636" y="2228"/>
              <a:ext cx="91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17" name="Oval 25"/>
            <p:cNvSpPr>
              <a:spLocks noChangeArrowheads="1"/>
            </p:cNvSpPr>
            <p:nvPr/>
          </p:nvSpPr>
          <p:spPr bwMode="auto">
            <a:xfrm rot="16200000">
              <a:off x="658" y="2021"/>
              <a:ext cx="43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18" name="Rectangle 26"/>
            <p:cNvSpPr>
              <a:spLocks noChangeArrowheads="1"/>
            </p:cNvSpPr>
            <p:nvPr/>
          </p:nvSpPr>
          <p:spPr bwMode="auto">
            <a:xfrm rot="16200000">
              <a:off x="604" y="2783"/>
              <a:ext cx="162" cy="1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19" name="Text Box 27"/>
            <p:cNvSpPr txBox="1">
              <a:spLocks noChangeArrowheads="1"/>
            </p:cNvSpPr>
            <p:nvPr/>
          </p:nvSpPr>
          <p:spPr bwMode="auto">
            <a:xfrm>
              <a:off x="-58" y="3981"/>
              <a:ext cx="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1600">
                  <a:latin typeface="Times New Roman" pitchFamily="18" charset="0"/>
                </a:rPr>
                <a:t>Moderator</a:t>
              </a:r>
            </a:p>
          </p:txBody>
        </p:sp>
        <p:sp>
          <p:nvSpPr>
            <p:cNvPr id="213020" name="Text Box 28"/>
            <p:cNvSpPr txBox="1">
              <a:spLocks noChangeArrowheads="1"/>
            </p:cNvSpPr>
            <p:nvPr/>
          </p:nvSpPr>
          <p:spPr bwMode="auto">
            <a:xfrm>
              <a:off x="-58" y="2727"/>
              <a:ext cx="6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1600">
                  <a:latin typeface="Times New Roman" pitchFamily="18" charset="0"/>
                </a:rPr>
                <a:t>Nimonic</a:t>
              </a:r>
            </a:p>
            <a:p>
              <a:pPr eaLnBrk="0" hangingPunct="0"/>
              <a:r>
                <a:rPr lang="en-GB" altLang="en-US" sz="1600">
                  <a:latin typeface="Times New Roman" pitchFamily="18" charset="0"/>
                </a:rPr>
                <a:t>Chopper</a:t>
              </a:r>
            </a:p>
          </p:txBody>
        </p:sp>
        <p:sp>
          <p:nvSpPr>
            <p:cNvPr id="213021" name="Text Box 29"/>
            <p:cNvSpPr txBox="1">
              <a:spLocks noChangeArrowheads="1"/>
            </p:cNvSpPr>
            <p:nvPr/>
          </p:nvSpPr>
          <p:spPr bwMode="auto">
            <a:xfrm>
              <a:off x="-58" y="2192"/>
              <a:ext cx="62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1600">
                  <a:latin typeface="Times New Roman" pitchFamily="18" charset="0"/>
                </a:rPr>
                <a:t>Fermi</a:t>
              </a:r>
            </a:p>
            <a:p>
              <a:pPr eaLnBrk="0" hangingPunct="0"/>
              <a:r>
                <a:rPr lang="en-GB" altLang="en-US" sz="1600">
                  <a:latin typeface="Times New Roman" pitchFamily="18" charset="0"/>
                </a:rPr>
                <a:t>Chopper</a:t>
              </a:r>
            </a:p>
          </p:txBody>
        </p:sp>
        <p:sp>
          <p:nvSpPr>
            <p:cNvPr id="213022" name="Text Box 30"/>
            <p:cNvSpPr txBox="1">
              <a:spLocks noChangeArrowheads="1"/>
            </p:cNvSpPr>
            <p:nvPr/>
          </p:nvSpPr>
          <p:spPr bwMode="auto">
            <a:xfrm>
              <a:off x="0" y="1927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1600">
                  <a:latin typeface="Times New Roman" pitchFamily="18" charset="0"/>
                </a:rPr>
                <a:t>Sample</a:t>
              </a:r>
            </a:p>
          </p:txBody>
        </p:sp>
        <p:sp>
          <p:nvSpPr>
            <p:cNvPr id="213023" name="Text Box 31"/>
            <p:cNvSpPr txBox="1">
              <a:spLocks noChangeArrowheads="1"/>
            </p:cNvSpPr>
            <p:nvPr/>
          </p:nvSpPr>
          <p:spPr bwMode="auto">
            <a:xfrm>
              <a:off x="-58" y="1419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1600">
                  <a:latin typeface="Times New Roman" pitchFamily="18" charset="0"/>
                </a:rPr>
                <a:t>Detectors</a:t>
              </a:r>
            </a:p>
          </p:txBody>
        </p:sp>
      </p:grp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1132802" y="3395663"/>
            <a:ext cx="4232118" cy="0"/>
          </a:xfrm>
          <a:prstGeom prst="line">
            <a:avLst/>
          </a:prstGeom>
          <a:noFill/>
          <a:ln w="158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>
            <a:off x="1114396" y="3816351"/>
            <a:ext cx="4278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2754005" y="3719513"/>
            <a:ext cx="10619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30" name="Line 38"/>
          <p:cNvSpPr>
            <a:spLocks noChangeShapeType="1"/>
          </p:cNvSpPr>
          <p:nvPr/>
        </p:nvSpPr>
        <p:spPr bwMode="auto">
          <a:xfrm flipV="1">
            <a:off x="3129218" y="2600326"/>
            <a:ext cx="1161036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31" name="Line 39"/>
          <p:cNvSpPr>
            <a:spLocks noChangeShapeType="1"/>
          </p:cNvSpPr>
          <p:nvPr/>
        </p:nvSpPr>
        <p:spPr bwMode="auto">
          <a:xfrm flipV="1">
            <a:off x="3137714" y="2589213"/>
            <a:ext cx="431849" cy="774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32" name="Line 40"/>
          <p:cNvSpPr>
            <a:spLocks noChangeShapeType="1"/>
          </p:cNvSpPr>
          <p:nvPr/>
        </p:nvSpPr>
        <p:spPr bwMode="auto">
          <a:xfrm flipV="1">
            <a:off x="1122891" y="3825876"/>
            <a:ext cx="1066171" cy="28511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33" name="Line 41"/>
          <p:cNvSpPr>
            <a:spLocks noChangeShapeType="1"/>
          </p:cNvSpPr>
          <p:nvPr/>
        </p:nvSpPr>
        <p:spPr bwMode="auto">
          <a:xfrm flipV="1">
            <a:off x="1122891" y="3825876"/>
            <a:ext cx="2179067" cy="28622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 flipH="1" flipV="1">
            <a:off x="2063047" y="5116513"/>
            <a:ext cx="192562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35" name="Text Box 43"/>
          <p:cNvSpPr txBox="1">
            <a:spLocks noChangeArrowheads="1"/>
          </p:cNvSpPr>
          <p:nvPr/>
        </p:nvSpPr>
        <p:spPr bwMode="auto">
          <a:xfrm>
            <a:off x="2366049" y="5605463"/>
            <a:ext cx="125306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latin typeface="Times New Roman" pitchFamily="18" charset="0"/>
              </a:rPr>
              <a:t>Neutron path</a:t>
            </a:r>
          </a:p>
        </p:txBody>
      </p:sp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4188310" y="2012951"/>
            <a:ext cx="5380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400">
                <a:latin typeface="Times New Roman" pitchFamily="18" charset="0"/>
              </a:rPr>
              <a:t>t</a:t>
            </a:r>
            <a:r>
              <a:rPr lang="en-GB" altLang="en-US" sz="2400" baseline="-25000">
                <a:latin typeface="Times New Roman" pitchFamily="18" charset="0"/>
              </a:rPr>
              <a:t>det</a:t>
            </a: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213037" name="Text Box 45"/>
          <p:cNvSpPr txBox="1">
            <a:spLocks noChangeArrowheads="1"/>
          </p:cNvSpPr>
          <p:nvPr/>
        </p:nvSpPr>
        <p:spPr bwMode="auto">
          <a:xfrm>
            <a:off x="2135258" y="4249738"/>
            <a:ext cx="34689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latin typeface="Times New Roman" pitchFamily="18" charset="0"/>
              </a:rPr>
              <a:t>E</a:t>
            </a:r>
            <a:r>
              <a:rPr lang="en-GB" altLang="en-US" sz="1600" baseline="-25000">
                <a:latin typeface="Times New Roman" pitchFamily="18" charset="0"/>
              </a:rPr>
              <a:t>i</a:t>
            </a:r>
            <a:endParaRPr lang="en-GB" altLang="en-US" sz="1600">
              <a:latin typeface="Times New Roman" pitchFamily="18" charset="0"/>
            </a:endParaRPr>
          </a:p>
        </p:txBody>
      </p:sp>
      <p:sp>
        <p:nvSpPr>
          <p:cNvPr id="213038" name="Text Box 46"/>
          <p:cNvSpPr txBox="1">
            <a:spLocks noChangeArrowheads="1"/>
          </p:cNvSpPr>
          <p:nvPr/>
        </p:nvSpPr>
        <p:spPr bwMode="auto">
          <a:xfrm>
            <a:off x="3871149" y="2787651"/>
            <a:ext cx="38512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latin typeface="Times New Roman" pitchFamily="18" charset="0"/>
              </a:rPr>
              <a:t>E</a:t>
            </a:r>
            <a:r>
              <a:rPr lang="en-GB" altLang="en-US" sz="1600" baseline="-25000">
                <a:latin typeface="Times New Roman" pitchFamily="18" charset="0"/>
              </a:rPr>
              <a:t>F</a:t>
            </a:r>
            <a:endParaRPr lang="en-GB" altLang="en-US" sz="1600">
              <a:latin typeface="Times New Roman" pitchFamily="18" charset="0"/>
            </a:endParaRPr>
          </a:p>
        </p:txBody>
      </p:sp>
      <p:sp>
        <p:nvSpPr>
          <p:cNvPr id="213039" name="Text Box 47"/>
          <p:cNvSpPr txBox="1">
            <a:spLocks noChangeArrowheads="1"/>
          </p:cNvSpPr>
          <p:nvPr/>
        </p:nvSpPr>
        <p:spPr bwMode="auto">
          <a:xfrm>
            <a:off x="5030769" y="4314826"/>
            <a:ext cx="1854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3040" name="Text Box 48"/>
          <p:cNvSpPr txBox="1">
            <a:spLocks noChangeArrowheads="1"/>
          </p:cNvSpPr>
          <p:nvPr/>
        </p:nvSpPr>
        <p:spPr bwMode="auto">
          <a:xfrm>
            <a:off x="218955" y="330498"/>
            <a:ext cx="42941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en-US" dirty="0"/>
              <a:t>MAPS, </a:t>
            </a:r>
            <a:r>
              <a:rPr lang="en-GB" altLang="en-US" dirty="0" smtClean="0"/>
              <a:t>MERLIN, MARI and LET </a:t>
            </a:r>
            <a:r>
              <a:rPr lang="en-GB" altLang="en-US" dirty="0"/>
              <a:t>all examples of direct geometry TOF spectrometers </a:t>
            </a:r>
            <a:endParaRPr lang="en-US" altLang="en-US" dirty="0"/>
          </a:p>
        </p:txBody>
      </p:sp>
      <p:sp>
        <p:nvSpPr>
          <p:cNvPr id="213041" name="Text Box 49"/>
          <p:cNvSpPr txBox="1">
            <a:spLocks noChangeArrowheads="1"/>
          </p:cNvSpPr>
          <p:nvPr/>
        </p:nvSpPr>
        <p:spPr bwMode="auto">
          <a:xfrm>
            <a:off x="5905500" y="2940050"/>
            <a:ext cx="3384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Advantages of Direct geometry;</a:t>
            </a:r>
          </a:p>
          <a:p>
            <a:endParaRPr lang="en-GB" altLang="en-US"/>
          </a:p>
          <a:p>
            <a:pPr>
              <a:buFontTx/>
              <a:buChar char="•"/>
            </a:pPr>
            <a:r>
              <a:rPr lang="en-GB" altLang="en-US"/>
              <a:t>Low backgrounds</a:t>
            </a:r>
          </a:p>
          <a:p>
            <a:pPr>
              <a:buFontTx/>
              <a:buChar char="•"/>
            </a:pPr>
            <a:endParaRPr lang="en-GB" altLang="en-US"/>
          </a:p>
          <a:p>
            <a:pPr>
              <a:buFontTx/>
              <a:buChar char="•"/>
            </a:pPr>
            <a:r>
              <a:rPr lang="en-GB" altLang="en-US"/>
              <a:t>Flexibility –flux</a:t>
            </a:r>
            <a:r>
              <a:rPr lang="en-GB" altLang="en-US">
                <a:sym typeface="Symbol" pitchFamily="18" charset="2"/>
              </a:rPr>
              <a:t>resolution</a:t>
            </a:r>
          </a:p>
          <a:p>
            <a:pPr>
              <a:buFontTx/>
              <a:buChar char="•"/>
            </a:pPr>
            <a:endParaRPr lang="en-GB" altLang="en-US"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GB" altLang="en-US">
                <a:sym typeface="Symbol" pitchFamily="18" charset="2"/>
              </a:rPr>
              <a:t>Large fixed detector arrays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7101" y="3774153"/>
            <a:ext cx="116193" cy="6707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029" name="Line 37"/>
          <p:cNvSpPr>
            <a:spLocks noChangeShapeType="1"/>
          </p:cNvSpPr>
          <p:nvPr/>
        </p:nvSpPr>
        <p:spPr bwMode="auto">
          <a:xfrm flipV="1">
            <a:off x="1114396" y="3384551"/>
            <a:ext cx="2014822" cy="329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731" r="40592"/>
          <a:stretch/>
        </p:blipFill>
        <p:spPr bwMode="auto">
          <a:xfrm>
            <a:off x="-67811" y="-23369"/>
            <a:ext cx="4973826" cy="54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70226" y="-36432"/>
            <a:ext cx="3450421" cy="5418888"/>
            <a:chOff x="5670226" y="-36432"/>
            <a:chExt cx="3450421" cy="5418888"/>
          </a:xfrm>
        </p:grpSpPr>
        <p:sp>
          <p:nvSpPr>
            <p:cNvPr id="6" name="Rectangle 5"/>
            <p:cNvSpPr/>
            <p:nvPr/>
          </p:nvSpPr>
          <p:spPr>
            <a:xfrm>
              <a:off x="6228184" y="30060"/>
              <a:ext cx="785564" cy="14401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9100" y="620688"/>
              <a:ext cx="50574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6369100" y="1369572"/>
              <a:ext cx="505740" cy="1692000"/>
            </a:xfrm>
            <a:prstGeom prst="trapezoid">
              <a:avLst>
                <a:gd name="adj" fmla="val 17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6450858" y="3327621"/>
              <a:ext cx="342225" cy="230400"/>
            </a:xfrm>
            <a:prstGeom prst="trapezoid">
              <a:avLst>
                <a:gd name="adj" fmla="val 7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apezoid 9"/>
            <p:cNvSpPr/>
            <p:nvPr/>
          </p:nvSpPr>
          <p:spPr>
            <a:xfrm rot="10800000">
              <a:off x="6473652" y="3735056"/>
              <a:ext cx="296637" cy="396000"/>
            </a:xfrm>
            <a:prstGeom prst="trapezoid">
              <a:avLst>
                <a:gd name="adj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31970" y="3564169"/>
              <a:ext cx="180000" cy="1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85966" y="3096965"/>
              <a:ext cx="72008" cy="223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5180" y="48218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1.7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2701" y="320867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9.18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05180" y="12310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3.7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4120" y="360566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10.27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9300" y="-3643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701" y="29230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8.46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2701" y="349719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10.0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6772" y="339664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9.82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35638" y="399255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11.37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1356" y="-3643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Moderator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4756" y="842188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Shutter guide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1287" y="2077072"/>
              <a:ext cx="1383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2884" y="3040076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T0 chopper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6284" y="35351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Fermi chopper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639" y="330432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85639" y="3774190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Converging guide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3948" y="4291015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sample</a:t>
              </a:r>
              <a:endParaRPr lang="en-GB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558968" y="4360264"/>
              <a:ext cx="126004" cy="138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5638" y="4309867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11.80</a:t>
              </a:r>
              <a:endParaRPr lang="en-GB" sz="1200" dirty="0"/>
            </a:p>
          </p:txBody>
        </p:sp>
        <p:sp>
          <p:nvSpPr>
            <p:cNvPr id="32" name="Arc 31"/>
            <p:cNvSpPr/>
            <p:nvPr/>
          </p:nvSpPr>
          <p:spPr>
            <a:xfrm rot="3034198">
              <a:off x="5653569" y="3462309"/>
              <a:ext cx="1936804" cy="1903489"/>
            </a:xfrm>
            <a:prstGeom prst="arc">
              <a:avLst>
                <a:gd name="adj1" fmla="val 16200000"/>
                <a:gd name="adj2" fmla="val 52569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30548" y="3933056"/>
            <a:ext cx="4838207" cy="68680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45970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COMPONENT detector= </a:t>
            </a:r>
            <a:r>
              <a:rPr lang="en-GB" sz="1200" dirty="0" err="1"/>
              <a:t>TOF_monitor</a:t>
            </a:r>
            <a:r>
              <a:rPr lang="en-GB" sz="1200" dirty="0"/>
              <a:t>(</a:t>
            </a:r>
          </a:p>
          <a:p>
            <a:r>
              <a:rPr lang="en-GB" sz="1200" dirty="0"/>
              <a:t>    </a:t>
            </a:r>
            <a:r>
              <a:rPr lang="en-GB" sz="1200" dirty="0" err="1"/>
              <a:t>nt</a:t>
            </a:r>
            <a:r>
              <a:rPr lang="en-GB" sz="1200" dirty="0"/>
              <a:t> = 25, filename = "detector.m",</a:t>
            </a:r>
            <a:r>
              <a:rPr lang="en-GB" sz="1200" dirty="0" err="1"/>
              <a:t>xmin</a:t>
            </a:r>
            <a:r>
              <a:rPr lang="en-GB" sz="1200" dirty="0"/>
              <a:t> = -0.0125,</a:t>
            </a:r>
          </a:p>
          <a:p>
            <a:r>
              <a:rPr lang="en-GB" sz="1200" dirty="0"/>
              <a:t>    </a:t>
            </a:r>
            <a:r>
              <a:rPr lang="en-GB" sz="1200" dirty="0" err="1"/>
              <a:t>xmax</a:t>
            </a:r>
            <a:r>
              <a:rPr lang="en-GB" sz="1200" dirty="0"/>
              <a:t> = 0.0125, </a:t>
            </a:r>
            <a:r>
              <a:rPr lang="en-GB" sz="1200" dirty="0" err="1"/>
              <a:t>ymin</a:t>
            </a:r>
            <a:r>
              <a:rPr lang="en-GB" sz="1200" dirty="0"/>
              <a:t> = -0.05, </a:t>
            </a:r>
            <a:r>
              <a:rPr lang="en-GB" sz="1200" dirty="0" err="1"/>
              <a:t>ymax</a:t>
            </a:r>
            <a:r>
              <a:rPr lang="en-GB" sz="1200" dirty="0"/>
              <a:t> = 0.05, </a:t>
            </a:r>
            <a:r>
              <a:rPr lang="en-GB" sz="1200" dirty="0" err="1"/>
              <a:t>tmin</a:t>
            </a:r>
            <a:r>
              <a:rPr lang="en-GB" sz="1200" dirty="0"/>
              <a:t>=(1e6*</a:t>
            </a:r>
            <a:r>
              <a:rPr lang="en-GB" sz="1200" dirty="0" err="1"/>
              <a:t>t_det</a:t>
            </a:r>
            <a:r>
              <a:rPr lang="en-GB" sz="1200" dirty="0"/>
              <a:t>)-20, </a:t>
            </a:r>
            <a:r>
              <a:rPr lang="en-GB" sz="1200" dirty="0" err="1"/>
              <a:t>tmax</a:t>
            </a:r>
            <a:r>
              <a:rPr lang="en-GB" sz="1200" dirty="0"/>
              <a:t> =(1e6*</a:t>
            </a:r>
            <a:r>
              <a:rPr lang="en-GB" sz="1200" dirty="0" err="1"/>
              <a:t>t_det</a:t>
            </a:r>
            <a:r>
              <a:rPr lang="en-GB" sz="1200" dirty="0"/>
              <a:t>)+30)</a:t>
            </a:r>
          </a:p>
          <a:p>
            <a:r>
              <a:rPr lang="en-GB" sz="1200" dirty="0"/>
              <a:t>  AT (0, 0, 2.5) RELATIVE </a:t>
            </a:r>
            <a:r>
              <a:rPr lang="en-GB" sz="1200" dirty="0" err="1"/>
              <a:t>detectorarm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30370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3"/>
          <a:stretch/>
        </p:blipFill>
        <p:spPr bwMode="auto">
          <a:xfrm>
            <a:off x="35496" y="734678"/>
            <a:ext cx="9108504" cy="615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4799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 instrument looks okay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1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PP_00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r="15731"/>
          <a:stretch/>
        </p:blipFill>
        <p:spPr bwMode="auto">
          <a:xfrm>
            <a:off x="1907704" y="908720"/>
            <a:ext cx="4996503" cy="50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16632"/>
            <a:ext cx="7404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SIMULATIONS solved a mystery on MERLIN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6072038"/>
            <a:ext cx="48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Views its own water moderator centrally poisoned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6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8454" y="712920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Ei</a:t>
            </a:r>
            <a:r>
              <a:rPr lang="en-GB" dirty="0" smtClean="0"/>
              <a:t>=29 </a:t>
            </a:r>
            <a:r>
              <a:rPr lang="en-GB" dirty="0" err="1" smtClean="0"/>
              <a:t>meV</a:t>
            </a:r>
            <a:r>
              <a:rPr lang="en-GB" dirty="0" smtClean="0"/>
              <a:t> Fermi at 600Hz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23814" y="75982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Resolution worse than it should </a:t>
            </a:r>
            <a:r>
              <a:rPr lang="en-GB" dirty="0" smtClean="0"/>
              <a:t>be at detector 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8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454" y="712920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Ei</a:t>
            </a:r>
            <a:r>
              <a:rPr lang="en-GB" dirty="0" smtClean="0"/>
              <a:t>=29 </a:t>
            </a:r>
            <a:r>
              <a:rPr lang="en-GB" dirty="0" err="1" smtClean="0"/>
              <a:t>meV</a:t>
            </a:r>
            <a:r>
              <a:rPr lang="en-GB" dirty="0" smtClean="0"/>
              <a:t> Fermi at 600Hz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/>
          <a:stretch/>
        </p:blipFill>
        <p:spPr bwMode="auto">
          <a:xfrm>
            <a:off x="179512" y="625202"/>
            <a:ext cx="9002680" cy="575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8864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Put new moderator in – I even signed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943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8454" y="712920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Ei</a:t>
            </a:r>
            <a:r>
              <a:rPr lang="en-GB" dirty="0" smtClean="0"/>
              <a:t>=29 </a:t>
            </a:r>
            <a:r>
              <a:rPr lang="en-GB" dirty="0" err="1" smtClean="0"/>
              <a:t>meV</a:t>
            </a:r>
            <a:r>
              <a:rPr lang="en-GB" dirty="0" smtClean="0"/>
              <a:t> Fermi at 600Hz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147990"/>
            <a:ext cx="642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Mystery solved -The moderator had no poisoning in it !!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021288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Mcstas</a:t>
            </a:r>
            <a:r>
              <a:rPr lang="en-GB" dirty="0" smtClean="0"/>
              <a:t> can really help finding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5982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Absolute flux at sample position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23721" y="2420888"/>
            <a:ext cx="8725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COMPONENT</a:t>
            </a:r>
            <a:r>
              <a:rPr lang="en-GB" dirty="0"/>
              <a:t> </a:t>
            </a:r>
            <a:r>
              <a:rPr lang="en-GB" dirty="0" err="1"/>
              <a:t>det_lmon</a:t>
            </a:r>
            <a:r>
              <a:rPr lang="en-GB" dirty="0"/>
              <a:t> = </a:t>
            </a:r>
            <a:r>
              <a:rPr lang="en-GB" dirty="0" err="1"/>
              <a:t>L_monitor</a:t>
            </a:r>
            <a:r>
              <a:rPr lang="en-GB" dirty="0"/>
              <a:t>(</a:t>
            </a:r>
            <a:r>
              <a:rPr lang="en-GB" dirty="0" err="1"/>
              <a:t>xmin</a:t>
            </a:r>
            <a:r>
              <a:rPr lang="en-GB" dirty="0"/>
              <a:t>=-0.005, </a:t>
            </a:r>
            <a:r>
              <a:rPr lang="en-GB" dirty="0" err="1"/>
              <a:t>xmax</a:t>
            </a:r>
            <a:r>
              <a:rPr lang="en-GB" dirty="0"/>
              <a:t>=0.005</a:t>
            </a:r>
            <a:r>
              <a:rPr lang="en-GB" dirty="0" smtClean="0"/>
              <a:t>,</a:t>
            </a:r>
          </a:p>
          <a:p>
            <a:r>
              <a:rPr lang="en-GB" dirty="0" smtClean="0"/>
              <a:t> </a:t>
            </a:r>
            <a:r>
              <a:rPr lang="en-GB" dirty="0" err="1"/>
              <a:t>ymin</a:t>
            </a:r>
            <a:r>
              <a:rPr lang="en-GB" dirty="0"/>
              <a:t>=-0.005, </a:t>
            </a:r>
            <a:r>
              <a:rPr lang="en-GB" dirty="0" err="1" smtClean="0"/>
              <a:t>ymax</a:t>
            </a:r>
            <a:r>
              <a:rPr lang="en-GB" dirty="0" smtClean="0"/>
              <a:t>=0.005, </a:t>
            </a:r>
            <a:r>
              <a:rPr lang="en-GB" dirty="0" err="1" smtClean="0"/>
              <a:t>nL</a:t>
            </a:r>
            <a:r>
              <a:rPr lang="en-GB" dirty="0" smtClean="0"/>
              <a:t>=100</a:t>
            </a:r>
            <a:r>
              <a:rPr lang="en-GB" dirty="0"/>
              <a:t>, filename="</a:t>
            </a:r>
            <a:r>
              <a:rPr lang="en-GB" dirty="0" err="1"/>
              <a:t>det_Lmon.m</a:t>
            </a:r>
            <a:r>
              <a:rPr lang="en-GB" dirty="0"/>
              <a:t>", </a:t>
            </a:r>
            <a:r>
              <a:rPr lang="en-GB" dirty="0" err="1"/>
              <a:t>Lmin</a:t>
            </a:r>
            <a:r>
              <a:rPr lang="en-GB" dirty="0"/>
              <a:t>=0.0, </a:t>
            </a:r>
            <a:r>
              <a:rPr lang="en-GB" dirty="0" err="1"/>
              <a:t>Lmax</a:t>
            </a:r>
            <a:r>
              <a:rPr lang="en-GB" dirty="0"/>
              <a:t>=10)</a:t>
            </a:r>
          </a:p>
          <a:p>
            <a:r>
              <a:rPr lang="en-GB" dirty="0">
                <a:solidFill>
                  <a:srgbClr val="FF0000"/>
                </a:solidFill>
              </a:rPr>
              <a:t>AT</a:t>
            </a:r>
            <a:r>
              <a:rPr lang="en-GB" dirty="0"/>
              <a:t> (0,0,11.74) </a:t>
            </a:r>
            <a:r>
              <a:rPr lang="en-GB" dirty="0">
                <a:solidFill>
                  <a:srgbClr val="FF0000"/>
                </a:solidFill>
              </a:rPr>
              <a:t>RELATIVE</a:t>
            </a:r>
            <a:r>
              <a:rPr lang="en-GB" dirty="0"/>
              <a:t> </a:t>
            </a:r>
            <a:r>
              <a:rPr lang="en-GB" dirty="0" smtClean="0"/>
              <a:t>Origin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8173" y="90871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way I do it!!</a:t>
            </a:r>
          </a:p>
          <a:p>
            <a:endParaRPr lang="en-GB" dirty="0"/>
          </a:p>
          <a:p>
            <a:r>
              <a:rPr lang="en-GB" dirty="0" smtClean="0"/>
              <a:t>1) Put a wavelength monitor at the sample position with a 1cm2 area, with a 0 to 10</a:t>
            </a:r>
            <a:r>
              <a:rPr lang="en-GB" dirty="0" smtClean="0">
                <a:latin typeface="Times New Roman"/>
                <a:cs typeface="Times New Roman"/>
              </a:rPr>
              <a:t>Ǻ range with 100 bins (0.1 Ǻ bins)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7280" y="4139628"/>
            <a:ext cx="8661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2) Simulation will give counts per second per bin in monitor for a 1 µamp beam current</a:t>
            </a:r>
          </a:p>
          <a:p>
            <a:endParaRPr lang="en-GB" dirty="0"/>
          </a:p>
          <a:p>
            <a:r>
              <a:rPr lang="en-GB" dirty="0" smtClean="0"/>
              <a:t>3) Multiply simulation output by </a:t>
            </a:r>
            <a:r>
              <a:rPr lang="en-GB" dirty="0" err="1" smtClean="0"/>
              <a:t>uamp</a:t>
            </a:r>
            <a:r>
              <a:rPr lang="en-GB" dirty="0" smtClean="0"/>
              <a:t> current (40 TS2 or 160 TS1) and factor of 10 to give counts/cm2.s.</a:t>
            </a:r>
            <a:r>
              <a:rPr lang="en-GB" dirty="0">
                <a:latin typeface="Times New Roman"/>
                <a:cs typeface="Times New Roman"/>
              </a:rPr>
              <a:t> 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5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7388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32656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Find simulation is often approx. 2 x measured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2799" y="2996952"/>
            <a:ext cx="7615243" cy="3379336"/>
            <a:chOff x="-286" y="3691"/>
            <a:chExt cx="6373310" cy="2527300"/>
          </a:xfrm>
        </p:grpSpPr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6" y="3691"/>
              <a:ext cx="3369310" cy="252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4"/>
            <a:stretch/>
          </p:blipFill>
          <p:spPr bwMode="auto">
            <a:xfrm>
              <a:off x="2952328" y="155809"/>
              <a:ext cx="3420696" cy="2371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5"/>
            <p:cNvSpPr txBox="1"/>
            <p:nvPr/>
          </p:nvSpPr>
          <p:spPr>
            <a:xfrm>
              <a:off x="963845" y="278954"/>
              <a:ext cx="1632213" cy="370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8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Mari spectrometer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3977072" y="278954"/>
              <a:ext cx="1807937" cy="370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8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Gem diffractometer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2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My_Docs\My Documents\LET instrument\tank\15EC1877 LET detector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97360" y="3794460"/>
            <a:ext cx="8229600" cy="30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My_Docs\My Documents\LET instrument\tank\15EC1879 LET dete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" y="23610"/>
            <a:ext cx="3609527" cy="54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45650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Direct geometry machines can have a very large area of position sensitive detector coverage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480081"/>
            <a:ext cx="5206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MERLIN and LET have </a:t>
            </a:r>
            <a:r>
              <a:rPr lang="en-GB" dirty="0">
                <a:sym typeface="Symbol"/>
              </a:rPr>
              <a:t> </a:t>
            </a:r>
            <a:r>
              <a:rPr lang="en-GB" dirty="0" err="1">
                <a:sym typeface="Symbol"/>
              </a:rPr>
              <a:t>steradians</a:t>
            </a:r>
            <a:r>
              <a:rPr lang="en-GB" dirty="0">
                <a:sym typeface="Symbol"/>
              </a:rPr>
              <a:t> solid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Great for mapping out the full 4D S(</a:t>
            </a:r>
            <a:r>
              <a:rPr lang="en-GB" b="1" dirty="0" err="1" smtClean="0"/>
              <a:t>Q</a:t>
            </a:r>
            <a:r>
              <a:rPr lang="en-GB" dirty="0" err="1" smtClean="0"/>
              <a:t>,w</a:t>
            </a:r>
            <a:r>
              <a:rPr lang="en-GB" dirty="0" smtClean="0"/>
              <a:t>) mapping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7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15000"/>
            <a:ext cx="3975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Most experiments on LET/MERLIN want to do HORACE scans (measure the full 4D </a:t>
            </a:r>
            <a:r>
              <a:rPr lang="en-GB" dirty="0" err="1" smtClean="0"/>
              <a:t>Qx</a:t>
            </a:r>
            <a:r>
              <a:rPr lang="en-GB" dirty="0" smtClean="0"/>
              <a:t>, </a:t>
            </a:r>
            <a:r>
              <a:rPr lang="en-GB" dirty="0" err="1" smtClean="0"/>
              <a:t>Qy</a:t>
            </a:r>
            <a:r>
              <a:rPr lang="en-GB" dirty="0" smtClean="0"/>
              <a:t>, </a:t>
            </a:r>
            <a:r>
              <a:rPr lang="en-GB" dirty="0" err="1" smtClean="0"/>
              <a:t>Qz</a:t>
            </a:r>
            <a:r>
              <a:rPr lang="en-GB" dirty="0" smtClean="0"/>
              <a:t> , E data set). </a:t>
            </a:r>
            <a:r>
              <a:rPr lang="en-GB" dirty="0" smtClean="0"/>
              <a:t>V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2952328" cy="314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872" y="41227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4D data sets</a:t>
            </a:r>
            <a:endParaRPr lang="en-GB" sz="3200" dirty="0" smtClean="0"/>
          </a:p>
        </p:txBody>
      </p:sp>
      <p:sp>
        <p:nvSpPr>
          <p:cNvPr id="2" name="Curved Left Arrow 1"/>
          <p:cNvSpPr/>
          <p:nvPr/>
        </p:nvSpPr>
        <p:spPr>
          <a:xfrm>
            <a:off x="7452320" y="105273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3764" y="3977158"/>
            <a:ext cx="321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Rotate-measure-rotate-measure</a:t>
            </a:r>
          </a:p>
          <a:p>
            <a:r>
              <a:rPr lang="en-GB" dirty="0" smtClean="0"/>
              <a:t>To build up 4D S(</a:t>
            </a:r>
            <a:r>
              <a:rPr lang="en-GB" b="1" dirty="0" err="1" smtClean="0"/>
              <a:t>Q</a:t>
            </a:r>
            <a:r>
              <a:rPr lang="en-GB" dirty="0" err="1" smtClean="0"/>
              <a:t>,w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5" name="Picture 2" descr="rbmnf3_movi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692696"/>
            <a:ext cx="7056784" cy="58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9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4"/>
          <a:stretch/>
        </p:blipFill>
        <p:spPr bwMode="auto">
          <a:xfrm>
            <a:off x="0" y="0"/>
            <a:ext cx="3848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5496" y="404664"/>
            <a:ext cx="3816424" cy="110340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395302" y="3533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MERLIN.instr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4276953" y="1434074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Write comments at top</a:t>
            </a:r>
          </a:p>
          <a:p>
            <a:r>
              <a:rPr lang="en-GB" dirty="0" smtClean="0"/>
              <a:t>Remind myself what the input parameters are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4211960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/* %Parameters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INPUT PARAMETERS: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</a:t>
            </a:r>
            <a:r>
              <a:rPr lang="en-GB" sz="1200" dirty="0" err="1">
                <a:solidFill>
                  <a:srgbClr val="0070C0"/>
                </a:solidFill>
              </a:rPr>
              <a:t>E_min</a:t>
            </a:r>
            <a:r>
              <a:rPr lang="en-GB" sz="1200" dirty="0">
                <a:solidFill>
                  <a:srgbClr val="0070C0"/>
                </a:solidFill>
              </a:rPr>
              <a:t>  : lowest energy sampled      [</a:t>
            </a:r>
            <a:r>
              <a:rPr lang="en-GB" sz="1200" dirty="0" err="1">
                <a:solidFill>
                  <a:srgbClr val="0070C0"/>
                </a:solidFill>
              </a:rPr>
              <a:t>meV</a:t>
            </a:r>
            <a:r>
              <a:rPr lang="en-GB" sz="1200" dirty="0">
                <a:solidFill>
                  <a:srgbClr val="0070C0"/>
                </a:solidFill>
              </a:rPr>
              <a:t>]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</a:t>
            </a:r>
            <a:r>
              <a:rPr lang="en-GB" sz="1200" dirty="0" err="1">
                <a:solidFill>
                  <a:srgbClr val="0070C0"/>
                </a:solidFill>
              </a:rPr>
              <a:t>E_max</a:t>
            </a:r>
            <a:r>
              <a:rPr lang="en-GB" sz="1200" dirty="0">
                <a:solidFill>
                  <a:srgbClr val="0070C0"/>
                </a:solidFill>
              </a:rPr>
              <a:t>  : highest energy sampled     [</a:t>
            </a:r>
            <a:r>
              <a:rPr lang="en-GB" sz="1200" dirty="0" err="1">
                <a:solidFill>
                  <a:srgbClr val="0070C0"/>
                </a:solidFill>
              </a:rPr>
              <a:t>meV</a:t>
            </a:r>
            <a:r>
              <a:rPr lang="en-GB" sz="1200" dirty="0">
                <a:solidFill>
                  <a:srgbClr val="0070C0"/>
                </a:solidFill>
              </a:rPr>
              <a:t>]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</a:t>
            </a:r>
            <a:r>
              <a:rPr lang="en-GB" sz="1200" dirty="0" err="1">
                <a:solidFill>
                  <a:srgbClr val="0070C0"/>
                </a:solidFill>
              </a:rPr>
              <a:t>E_foc</a:t>
            </a:r>
            <a:r>
              <a:rPr lang="en-GB" sz="1200" dirty="0">
                <a:solidFill>
                  <a:srgbClr val="0070C0"/>
                </a:solidFill>
              </a:rPr>
              <a:t> : energy selected by chopper [</a:t>
            </a:r>
            <a:r>
              <a:rPr lang="en-GB" sz="1200" dirty="0" err="1">
                <a:solidFill>
                  <a:srgbClr val="0070C0"/>
                </a:solidFill>
              </a:rPr>
              <a:t>meV</a:t>
            </a:r>
            <a:r>
              <a:rPr lang="en-GB" sz="1200" dirty="0">
                <a:solidFill>
                  <a:srgbClr val="0070C0"/>
                </a:solidFill>
              </a:rPr>
              <a:t>]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</a:t>
            </a:r>
            <a:r>
              <a:rPr lang="en-GB" sz="1200" dirty="0" err="1">
                <a:solidFill>
                  <a:srgbClr val="0070C0"/>
                </a:solidFill>
              </a:rPr>
              <a:t>nu_hz</a:t>
            </a:r>
            <a:r>
              <a:rPr lang="en-GB" sz="1200" dirty="0">
                <a:solidFill>
                  <a:srgbClr val="0070C0"/>
                </a:solidFill>
              </a:rPr>
              <a:t> : frequency of chopper rotation [Hz]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type : chopper package selected [sloppy chopper = 1, B chopper = 2]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m  : m value of guides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 </a:t>
            </a:r>
          </a:p>
          <a:p>
            <a:r>
              <a:rPr lang="en-GB" sz="1200" dirty="0">
                <a:solidFill>
                  <a:srgbClr val="0070C0"/>
                </a:solidFill>
              </a:rPr>
              <a:t>*******************************************************************************/</a:t>
            </a:r>
          </a:p>
        </p:txBody>
      </p:sp>
    </p:spTree>
    <p:extLst>
      <p:ext uri="{BB962C8B-B14F-4D97-AF65-F5344CB8AC3E}">
        <p14:creationId xmlns:p14="http://schemas.microsoft.com/office/powerpoint/2010/main" val="22676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4"/>
          <a:stretch/>
        </p:blipFill>
        <p:spPr bwMode="auto">
          <a:xfrm>
            <a:off x="0" y="0"/>
            <a:ext cx="3848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1628800"/>
            <a:ext cx="3816424" cy="3569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395302" y="3533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MERLIN.INST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893845" y="1484122"/>
            <a:ext cx="5250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Define the instrument</a:t>
            </a:r>
          </a:p>
          <a:p>
            <a:endParaRPr lang="en-GB" dirty="0"/>
          </a:p>
          <a:p>
            <a:r>
              <a:rPr lang="en-GB" dirty="0" smtClean="0"/>
              <a:t>The name of instrument and the input parameters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816424" y="2780928"/>
            <a:ext cx="536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B0F0"/>
                </a:solidFill>
              </a:rPr>
              <a:t>DEFINE</a:t>
            </a:r>
            <a:r>
              <a:rPr lang="sv-SE" sz="1200" dirty="0"/>
              <a:t> </a:t>
            </a:r>
            <a:r>
              <a:rPr lang="sv-SE" sz="1200" dirty="0">
                <a:solidFill>
                  <a:srgbClr val="FF00FF"/>
                </a:solidFill>
              </a:rPr>
              <a:t>INSTRUMENT</a:t>
            </a:r>
            <a:r>
              <a:rPr lang="sv-SE" sz="1200" dirty="0"/>
              <a:t> MERLIN(E_min=1.0, E_max=2000.0, m=3.0,</a:t>
            </a:r>
          </a:p>
          <a:p>
            <a:r>
              <a:rPr lang="sv-SE" sz="1200" dirty="0"/>
              <a:t>E_foc=80.0,nu_hz=200.0,int type=3)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280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4"/>
          <a:stretch/>
        </p:blipFill>
        <p:spPr bwMode="auto">
          <a:xfrm>
            <a:off x="0" y="0"/>
            <a:ext cx="3848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36512" y="1985777"/>
            <a:ext cx="3816424" cy="723143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395302" y="3533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MERLIN.instr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893845" y="1484122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Declare any variables used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139952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DECLARE</a:t>
            </a:r>
          </a:p>
          <a:p>
            <a:r>
              <a:rPr lang="en-GB" dirty="0"/>
              <a:t>%{</a:t>
            </a:r>
          </a:p>
          <a:p>
            <a:r>
              <a:rPr lang="en-GB" dirty="0">
                <a:solidFill>
                  <a:srgbClr val="FF00FF"/>
                </a:solidFill>
              </a:rPr>
              <a:t>double</a:t>
            </a:r>
            <a:r>
              <a:rPr lang="en-GB" dirty="0"/>
              <a:t> </a:t>
            </a:r>
            <a:r>
              <a:rPr lang="en-GB" dirty="0" err="1"/>
              <a:t>slit_curv,num_slits,width,len</a:t>
            </a:r>
            <a:r>
              <a:rPr lang="en-GB" dirty="0"/>
              <a:t>;</a:t>
            </a:r>
          </a:p>
          <a:p>
            <a:r>
              <a:rPr lang="en-GB" dirty="0">
                <a:solidFill>
                  <a:srgbClr val="FF00FF"/>
                </a:solidFill>
              </a:rPr>
              <a:t>double</a:t>
            </a:r>
            <a:r>
              <a:rPr lang="en-GB" dirty="0"/>
              <a:t> </a:t>
            </a:r>
            <a:r>
              <a:rPr lang="en-GB" dirty="0" err="1"/>
              <a:t>lam,phase_time,t_det,t_fer</a:t>
            </a:r>
            <a:r>
              <a:rPr lang="en-GB" dirty="0"/>
              <a:t>;</a:t>
            </a:r>
          </a:p>
          <a:p>
            <a:r>
              <a:rPr lang="en-GB" dirty="0"/>
              <a:t>%}</a:t>
            </a:r>
          </a:p>
        </p:txBody>
      </p:sp>
    </p:spTree>
    <p:extLst>
      <p:ext uri="{BB962C8B-B14F-4D97-AF65-F5344CB8AC3E}">
        <p14:creationId xmlns:p14="http://schemas.microsoft.com/office/powerpoint/2010/main" val="10395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4"/>
          <a:stretch/>
        </p:blipFill>
        <p:spPr bwMode="auto">
          <a:xfrm>
            <a:off x="0" y="0"/>
            <a:ext cx="3848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2924944"/>
            <a:ext cx="3816424" cy="2736304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395302" y="3533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MERLIN.instr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893843" y="420607"/>
            <a:ext cx="521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Initialize </a:t>
            </a:r>
          </a:p>
          <a:p>
            <a:endParaRPr lang="en-GB" dirty="0"/>
          </a:p>
          <a:p>
            <a:r>
              <a:rPr lang="en-GB" dirty="0" smtClean="0"/>
              <a:t>Here I define the Fermi chopper parameters depending on chopper package ‘type’ selected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r="3146"/>
          <a:stretch/>
        </p:blipFill>
        <p:spPr bwMode="auto">
          <a:xfrm>
            <a:off x="6734755" y="1613187"/>
            <a:ext cx="2409245" cy="22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t="4929" r="7518" b="15589"/>
          <a:stretch/>
        </p:blipFill>
        <p:spPr bwMode="auto">
          <a:xfrm>
            <a:off x="7057769" y="4149080"/>
            <a:ext cx="2063068" cy="19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2935" y="18869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00B0F0"/>
                </a:solidFill>
              </a:rPr>
              <a:t>INITIALIZE </a:t>
            </a:r>
          </a:p>
          <a:p>
            <a:r>
              <a:rPr lang="en-GB" sz="1200" dirty="0"/>
              <a:t>%{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FF"/>
                </a:solidFill>
              </a:rPr>
              <a:t>if</a:t>
            </a:r>
            <a:r>
              <a:rPr lang="en-GB" sz="1200" dirty="0"/>
              <a:t> (type==1)</a:t>
            </a:r>
          </a:p>
          <a:p>
            <a:r>
              <a:rPr lang="en-GB" sz="1200" dirty="0"/>
              <a:t>  {</a:t>
            </a:r>
            <a:r>
              <a:rPr lang="en-GB" sz="1200" dirty="0" err="1"/>
              <a:t>slit_curv</a:t>
            </a:r>
            <a:r>
              <a:rPr lang="en-GB" sz="1200" dirty="0"/>
              <a:t>=1/0.82;</a:t>
            </a:r>
          </a:p>
          <a:p>
            <a:r>
              <a:rPr lang="en-GB" sz="1200" dirty="0"/>
              <a:t>   </a:t>
            </a:r>
            <a:r>
              <a:rPr lang="en-GB" sz="1200" dirty="0" err="1"/>
              <a:t>num_slits</a:t>
            </a:r>
            <a:r>
              <a:rPr lang="en-GB" sz="1200" dirty="0"/>
              <a:t>=55;</a:t>
            </a:r>
          </a:p>
          <a:p>
            <a:r>
              <a:rPr lang="en-GB" sz="1200" dirty="0"/>
              <a:t>   width=0.00114;</a:t>
            </a:r>
          </a:p>
          <a:p>
            <a:r>
              <a:rPr lang="en-GB" sz="1200" dirty="0"/>
              <a:t>   </a:t>
            </a:r>
            <a:r>
              <a:rPr lang="en-GB" sz="1200" dirty="0" err="1"/>
              <a:t>len</a:t>
            </a:r>
            <a:r>
              <a:rPr lang="en-GB" sz="1200" dirty="0"/>
              <a:t>=0.099;</a:t>
            </a:r>
          </a:p>
          <a:p>
            <a:r>
              <a:rPr lang="en-GB" sz="1200" dirty="0"/>
              <a:t>   </a:t>
            </a:r>
            <a:r>
              <a:rPr lang="en-GB" sz="1200" dirty="0" err="1">
                <a:solidFill>
                  <a:srgbClr val="FF00FF"/>
                </a:solidFill>
              </a:rPr>
              <a:t>fprintf</a:t>
            </a:r>
            <a:r>
              <a:rPr lang="en-GB" sz="1200" dirty="0"/>
              <a:t>(</a:t>
            </a:r>
            <a:r>
              <a:rPr lang="en-GB" sz="1200" dirty="0" err="1"/>
              <a:t>stderr</a:t>
            </a:r>
            <a:r>
              <a:rPr lang="en-GB" sz="1200" dirty="0"/>
              <a:t>,"</a:t>
            </a:r>
            <a:r>
              <a:rPr lang="en-GB" sz="1200" dirty="0">
                <a:solidFill>
                  <a:srgbClr val="FF0000"/>
                </a:solidFill>
              </a:rPr>
              <a:t>MERLIN b chopper selected</a:t>
            </a:r>
            <a:r>
              <a:rPr lang="en-GB" sz="1200" dirty="0"/>
              <a:t>");</a:t>
            </a:r>
          </a:p>
          <a:p>
            <a:r>
              <a:rPr lang="en-GB" sz="1200" dirty="0"/>
              <a:t>  }</a:t>
            </a:r>
          </a:p>
          <a:p>
            <a:r>
              <a:rPr lang="en-GB" sz="1200" dirty="0">
                <a:solidFill>
                  <a:srgbClr val="FF00FF"/>
                </a:solidFill>
              </a:rPr>
              <a:t>if </a:t>
            </a:r>
            <a:r>
              <a:rPr lang="en-GB" sz="1200" dirty="0"/>
              <a:t>(type==2)</a:t>
            </a:r>
          </a:p>
          <a:p>
            <a:r>
              <a:rPr lang="en-GB" sz="1200" dirty="0"/>
              <a:t>  {</a:t>
            </a:r>
            <a:r>
              <a:rPr lang="en-GB" sz="1200" dirty="0" err="1"/>
              <a:t>slit_curv</a:t>
            </a:r>
            <a:r>
              <a:rPr lang="en-GB" sz="1200" dirty="0"/>
              <a:t>=1/1.3;</a:t>
            </a:r>
          </a:p>
          <a:p>
            <a:r>
              <a:rPr lang="en-GB" sz="1200" dirty="0"/>
              <a:t>   </a:t>
            </a:r>
            <a:r>
              <a:rPr lang="en-GB" sz="1200" dirty="0" err="1"/>
              <a:t>num_slits</a:t>
            </a:r>
            <a:r>
              <a:rPr lang="en-GB" sz="1200" dirty="0"/>
              <a:t>=28;</a:t>
            </a:r>
          </a:p>
          <a:p>
            <a:r>
              <a:rPr lang="en-GB" sz="1200" dirty="0"/>
              <a:t>   width=0.00228;</a:t>
            </a:r>
          </a:p>
          <a:p>
            <a:r>
              <a:rPr lang="en-GB" sz="1200" dirty="0"/>
              <a:t>   </a:t>
            </a:r>
            <a:r>
              <a:rPr lang="en-GB" sz="1200" dirty="0" err="1"/>
              <a:t>len</a:t>
            </a:r>
            <a:r>
              <a:rPr lang="en-GB" sz="1200" dirty="0"/>
              <a:t>=0.099;</a:t>
            </a:r>
          </a:p>
          <a:p>
            <a:r>
              <a:rPr lang="en-GB" sz="1200" dirty="0"/>
              <a:t>   </a:t>
            </a:r>
            <a:r>
              <a:rPr lang="en-GB" sz="1200" dirty="0" err="1">
                <a:solidFill>
                  <a:srgbClr val="FF00FF"/>
                </a:solidFill>
              </a:rPr>
              <a:t>fprintf</a:t>
            </a:r>
            <a:r>
              <a:rPr lang="en-GB" sz="1200" dirty="0"/>
              <a:t>(</a:t>
            </a:r>
            <a:r>
              <a:rPr lang="en-GB" sz="1200" dirty="0" err="1"/>
              <a:t>stderr</a:t>
            </a:r>
            <a:r>
              <a:rPr lang="en-GB" sz="1200" dirty="0"/>
              <a:t>,"</a:t>
            </a:r>
            <a:r>
              <a:rPr lang="en-GB" sz="1200" dirty="0">
                <a:solidFill>
                  <a:srgbClr val="FF0000"/>
                </a:solidFill>
              </a:rPr>
              <a:t>MERLIN Sloppy selected selected</a:t>
            </a:r>
            <a:r>
              <a:rPr lang="en-GB" sz="1200" dirty="0"/>
              <a:t>");</a:t>
            </a:r>
          </a:p>
          <a:p>
            <a:r>
              <a:rPr lang="en-GB" sz="1200" dirty="0"/>
              <a:t>  }</a:t>
            </a:r>
          </a:p>
          <a:p>
            <a:r>
              <a:rPr lang="en-GB" sz="1200" dirty="0">
                <a:solidFill>
                  <a:srgbClr val="FF00FF"/>
                </a:solidFill>
              </a:rPr>
              <a:t>if</a:t>
            </a:r>
            <a:r>
              <a:rPr lang="en-GB" sz="1200" dirty="0"/>
              <a:t> (type==3)</a:t>
            </a:r>
          </a:p>
          <a:p>
            <a:r>
              <a:rPr lang="en-GB" sz="1200" dirty="0"/>
              <a:t>  {</a:t>
            </a:r>
            <a:r>
              <a:rPr lang="en-GB" sz="1200" dirty="0" err="1"/>
              <a:t>slit_curv</a:t>
            </a:r>
            <a:r>
              <a:rPr lang="en-GB" sz="1200" dirty="0"/>
              <a:t>=0;</a:t>
            </a:r>
          </a:p>
          <a:p>
            <a:r>
              <a:rPr lang="en-GB" sz="1200" dirty="0"/>
              <a:t>   </a:t>
            </a:r>
            <a:r>
              <a:rPr lang="en-GB" sz="1200" dirty="0" err="1"/>
              <a:t>num_slits</a:t>
            </a:r>
            <a:r>
              <a:rPr lang="en-GB" sz="1200" dirty="0"/>
              <a:t>=350;</a:t>
            </a:r>
          </a:p>
          <a:p>
            <a:r>
              <a:rPr lang="en-GB" sz="1200" dirty="0"/>
              <a:t>   width=0.0002;</a:t>
            </a:r>
          </a:p>
          <a:p>
            <a:r>
              <a:rPr lang="en-GB" sz="1200" dirty="0"/>
              <a:t>   </a:t>
            </a:r>
            <a:r>
              <a:rPr lang="en-GB" sz="1200" dirty="0" err="1"/>
              <a:t>len</a:t>
            </a:r>
            <a:r>
              <a:rPr lang="en-GB" sz="1200" dirty="0"/>
              <a:t>=0.01;</a:t>
            </a:r>
          </a:p>
          <a:p>
            <a:r>
              <a:rPr lang="en-GB" sz="1200" dirty="0"/>
              <a:t>   </a:t>
            </a:r>
            <a:r>
              <a:rPr lang="en-GB" sz="1200" dirty="0" err="1">
                <a:solidFill>
                  <a:srgbClr val="FF00FF"/>
                </a:solidFill>
              </a:rPr>
              <a:t>fprintf</a:t>
            </a:r>
            <a:r>
              <a:rPr lang="en-GB" sz="1200" dirty="0"/>
              <a:t>(</a:t>
            </a:r>
            <a:r>
              <a:rPr lang="en-GB" sz="1200" dirty="0" err="1"/>
              <a:t>stderr</a:t>
            </a:r>
            <a:r>
              <a:rPr lang="en-GB" sz="1200" dirty="0"/>
              <a:t>,"</a:t>
            </a:r>
            <a:r>
              <a:rPr lang="en-GB" sz="1200" dirty="0">
                <a:solidFill>
                  <a:srgbClr val="FF0000"/>
                </a:solidFill>
              </a:rPr>
              <a:t>Merlin </a:t>
            </a:r>
            <a:r>
              <a:rPr lang="en-GB" sz="1200" dirty="0" err="1">
                <a:solidFill>
                  <a:srgbClr val="FF0000"/>
                </a:solidFill>
              </a:rPr>
              <a:t>Gd</a:t>
            </a:r>
            <a:r>
              <a:rPr lang="en-GB" sz="1200" dirty="0">
                <a:solidFill>
                  <a:srgbClr val="FF0000"/>
                </a:solidFill>
              </a:rPr>
              <a:t> selected selected</a:t>
            </a:r>
            <a:r>
              <a:rPr lang="en-GB" sz="1200" dirty="0"/>
              <a:t>");</a:t>
            </a:r>
          </a:p>
          <a:p>
            <a:r>
              <a:rPr lang="en-GB" sz="12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0395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S template">
  <a:themeElements>
    <a:clrScheme name="Custom 2">
      <a:dk1>
        <a:srgbClr val="2D2015"/>
      </a:dk1>
      <a:lt1>
        <a:srgbClr val="2D2015"/>
      </a:lt1>
      <a:dk2>
        <a:srgbClr val="2D2015"/>
      </a:dk2>
      <a:lt2>
        <a:srgbClr val="2D2015"/>
      </a:lt2>
      <a:accent1>
        <a:srgbClr val="F8F2E8"/>
      </a:accent1>
      <a:accent2>
        <a:srgbClr val="F8F2E8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ISIS template</Template>
  <TotalTime>36938</TotalTime>
  <Words>1916</Words>
  <Application>Microsoft Office PowerPoint</Application>
  <PresentationFormat>On-screen Show (4:3)</PresentationFormat>
  <Paragraphs>465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ISIS template</vt:lpstr>
      <vt:lpstr>ISIS Large Top Banner</vt:lpstr>
      <vt:lpstr>ISIS Small Top Banner</vt:lpstr>
      <vt:lpstr>ISIS Large Bottom Banner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Bewley, Robert (STFC,RAL,ISIS)</dc:creator>
  <cp:lastModifiedBy>Bewley, Robert (STFC,RAL,ISIS)</cp:lastModifiedBy>
  <cp:revision>168</cp:revision>
  <dcterms:created xsi:type="dcterms:W3CDTF">2015-08-21T15:10:21Z</dcterms:created>
  <dcterms:modified xsi:type="dcterms:W3CDTF">2017-04-25T17:35:03Z</dcterms:modified>
</cp:coreProperties>
</file>