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7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5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1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49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0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5" name="Slide Number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6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9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7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tiff" descr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" name="pasted-image.tiff" descr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Title Text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xercise 3: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Exercise 3:</a:t>
            </a:r>
          </a:p>
        </p:txBody>
      </p:sp>
      <p:sp>
        <p:nvSpPr>
          <p:cNvPr id="61" name="Build yourself a simple TOF instrument!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yourself a simple TOF instrument!</a:t>
            </a:r>
          </a:p>
        </p:txBody>
      </p:sp>
      <p:sp>
        <p:nvSpPr>
          <p:cNvPr id="6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3" name="SafariScreenSnapz064.png" descr="SafariScreenSnapz0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441" y="2754708"/>
            <a:ext cx="6248313" cy="4086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xercise 3: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Exercise 3:</a:t>
            </a:r>
          </a:p>
        </p:txBody>
      </p:sp>
      <p:sp>
        <p:nvSpPr>
          <p:cNvPr id="66" name="Build yourself a simple TOF instrument!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yourself a simple TOF instrument!</a:t>
            </a:r>
          </a:p>
        </p:txBody>
      </p:sp>
      <p:sp>
        <p:nvSpPr>
          <p:cNvPr id="6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" name="SafariScreenSnapz064.png" descr="SafariScreenSnapz0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441" y="2754708"/>
            <a:ext cx="6248313" cy="408611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ISIS_moderator"/>
          <p:cNvSpPr/>
          <p:nvPr/>
        </p:nvSpPr>
        <p:spPr>
          <a:xfrm>
            <a:off x="625825" y="1994855"/>
            <a:ext cx="170512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ISIS_moderator</a:t>
            </a:r>
          </a:p>
        </p:txBody>
      </p:sp>
      <p:sp>
        <p:nvSpPr>
          <p:cNvPr id="70" name="Line"/>
          <p:cNvSpPr/>
          <p:nvPr/>
        </p:nvSpPr>
        <p:spPr>
          <a:xfrm>
            <a:off x="1208264" y="2433758"/>
            <a:ext cx="1" cy="4505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" name="2 Disk_chopper’s"/>
          <p:cNvSpPr/>
          <p:nvPr/>
        </p:nvSpPr>
        <p:spPr>
          <a:xfrm>
            <a:off x="2899125" y="1956755"/>
            <a:ext cx="186195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 Disk_chopper’s</a:t>
            </a:r>
          </a:p>
        </p:txBody>
      </p:sp>
      <p:sp>
        <p:nvSpPr>
          <p:cNvPr id="72" name="Line"/>
          <p:cNvSpPr/>
          <p:nvPr/>
        </p:nvSpPr>
        <p:spPr>
          <a:xfrm>
            <a:off x="3735332" y="2362631"/>
            <a:ext cx="1694514" cy="262817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3" name="Line"/>
          <p:cNvSpPr/>
          <p:nvPr/>
        </p:nvSpPr>
        <p:spPr>
          <a:xfrm flipH="1">
            <a:off x="1576436" y="2376175"/>
            <a:ext cx="2034884" cy="66695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4" name="Text"/>
          <p:cNvSpPr/>
          <p:nvPr/>
        </p:nvSpPr>
        <p:spPr>
          <a:xfrm>
            <a:off x="4773855" y="3602919"/>
            <a:ext cx="523390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75" name="monitors"/>
          <p:cNvSpPr/>
          <p:nvPr/>
        </p:nvSpPr>
        <p:spPr>
          <a:xfrm>
            <a:off x="1717809" y="5965123"/>
            <a:ext cx="9807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monitors</a:t>
            </a:r>
          </a:p>
        </p:txBody>
      </p:sp>
      <p:sp>
        <p:nvSpPr>
          <p:cNvPr id="76" name="Line"/>
          <p:cNvSpPr/>
          <p:nvPr/>
        </p:nvSpPr>
        <p:spPr>
          <a:xfrm flipH="1" flipV="1">
            <a:off x="1398636" y="3170132"/>
            <a:ext cx="699450" cy="268474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7" name="Line"/>
          <p:cNvSpPr/>
          <p:nvPr/>
        </p:nvSpPr>
        <p:spPr>
          <a:xfrm flipV="1">
            <a:off x="2166737" y="5201785"/>
            <a:ext cx="3099944" cy="64389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8" name="Line"/>
          <p:cNvSpPr/>
          <p:nvPr/>
        </p:nvSpPr>
        <p:spPr>
          <a:xfrm flipV="1">
            <a:off x="2268839" y="5530996"/>
            <a:ext cx="4016074" cy="38845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9" name="Straight m=2…"/>
          <p:cNvSpPr/>
          <p:nvPr/>
        </p:nvSpPr>
        <p:spPr>
          <a:xfrm>
            <a:off x="5248409" y="3037043"/>
            <a:ext cx="1502307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Straight m=2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neutron guide</a:t>
            </a:r>
          </a:p>
        </p:txBody>
      </p:sp>
      <p:sp>
        <p:nvSpPr>
          <p:cNvPr id="80" name="Line"/>
          <p:cNvSpPr/>
          <p:nvPr/>
        </p:nvSpPr>
        <p:spPr>
          <a:xfrm flipH="1">
            <a:off x="3683000" y="3387233"/>
            <a:ext cx="1401861" cy="71115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art by inserting a sourc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by inserting a source</a:t>
            </a:r>
          </a:p>
        </p:txBody>
      </p:sp>
      <p:sp>
        <p:nvSpPr>
          <p:cNvPr id="83" name="Define wavelength band 0.1-10 Å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>
              <a:buChar char="✦"/>
            </a:pPr>
            <a:r>
              <a:t>Define wavelength band 0.1-10 Å</a:t>
            </a:r>
          </a:p>
          <a:p>
            <a:pPr>
              <a:buChar char="✦"/>
            </a:pPr>
            <a:r>
              <a:t>Focus at rectangle 3 x 10 cm @ 2m</a:t>
            </a:r>
          </a:p>
        </p:txBody>
      </p:sp>
      <p:sp>
        <p:nvSpPr>
          <p:cNvPr id="84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" name="COMPONENT isis_moderator = ISIS_moderator(…"/>
          <p:cNvSpPr/>
          <p:nvPr/>
        </p:nvSpPr>
        <p:spPr>
          <a:xfrm>
            <a:off x="276275" y="1742369"/>
            <a:ext cx="5149750" cy="275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COMPONENT isis_moderator = ISIS_moderator(</a:t>
            </a:r>
          </a:p>
          <a:p>
            <a:pPr/>
            <a:r>
              <a:t>    Emin=0, </a:t>
            </a:r>
          </a:p>
          <a:p>
            <a:pPr/>
            <a:r>
              <a:t>    Emax=0, </a:t>
            </a:r>
          </a:p>
          <a:p>
            <a:pPr/>
            <a:r>
              <a:t>    dist=2.0, </a:t>
            </a:r>
          </a:p>
          <a:p>
            <a:pPr/>
            <a:r>
              <a:t>    Lmin=0.1, </a:t>
            </a:r>
          </a:p>
          <a:p>
            <a:pPr/>
            <a:r>
              <a:t>    Lmax=10, </a:t>
            </a:r>
          </a:p>
          <a:p>
            <a:pPr/>
            <a:r>
              <a:t>    target_index=0, </a:t>
            </a:r>
          </a:p>
          <a:p>
            <a:pPr/>
            <a:r>
              <a:t>    focus_xw=0.03,</a:t>
            </a:r>
          </a:p>
          <a:p>
            <a:pPr/>
            <a:r>
              <a:t>    focus_yh=0.1) </a:t>
            </a:r>
          </a:p>
          <a:p>
            <a:pPr/>
            <a:r>
              <a:t>AT (0, 0, 0)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ext, insert a set of monitors at the 2m beamport position"/>
          <p:cNvSpPr/>
          <p:nvPr>
            <p:ph type="title"/>
          </p:nvPr>
        </p:nvSpPr>
        <p:spPr>
          <a:xfrm>
            <a:off x="107999" y="193319"/>
            <a:ext cx="6613285" cy="796321"/>
          </a:xfrm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Next, insert a set of monitors at the 2m beamport position</a:t>
            </a:r>
          </a:p>
        </p:txBody>
      </p:sp>
      <p:sp>
        <p:nvSpPr>
          <p:cNvPr id="88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COMPONENT PSDsource = PSD_monitor(…"/>
          <p:cNvSpPr/>
          <p:nvPr/>
        </p:nvSpPr>
        <p:spPr>
          <a:xfrm>
            <a:off x="536933" y="1697920"/>
            <a:ext cx="5476018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COMPONENT PSDsource = PSD_monitor(</a:t>
            </a:r>
          </a:p>
          <a:p>
            <a:pPr/>
            <a:r>
              <a:t>    filename="PSDsource")</a:t>
            </a:r>
          </a:p>
          <a:p>
            <a:pPr/>
            <a:r>
              <a:t>AT (0, 0, 2) RELATIVE isis_moderator</a:t>
            </a:r>
          </a:p>
          <a:p>
            <a:pPr/>
            <a:r>
              <a:t>  </a:t>
            </a:r>
          </a:p>
          <a:p>
            <a:pPr/>
          </a:p>
          <a:p>
            <a:pPr/>
            <a:r>
              <a:t>COMPONENT TOFLsource = TOFLambda_monitor(</a:t>
            </a:r>
          </a:p>
          <a:p>
            <a:pPr/>
            <a:r>
              <a:t>    nL=128, </a:t>
            </a:r>
          </a:p>
          <a:p>
            <a:pPr/>
            <a:r>
              <a:t>    tmin=0, </a:t>
            </a:r>
          </a:p>
          <a:p>
            <a:pPr/>
            <a:r>
              <a:t>    tmax=5000, </a:t>
            </a:r>
          </a:p>
          <a:p>
            <a:pPr/>
            <a:r>
              <a:t>    filename="TOFLsource", </a:t>
            </a:r>
          </a:p>
          <a:p>
            <a:pPr/>
            <a:r>
              <a:t>    Lmin=0.1, </a:t>
            </a:r>
          </a:p>
          <a:p>
            <a:pPr/>
            <a:r>
              <a:t>    Lmax=10)</a:t>
            </a:r>
          </a:p>
          <a:p>
            <a:pPr/>
            <a:r>
              <a:t>AT (0, 0, 0)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… and a first choppe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and a first chopper</a:t>
            </a:r>
          </a:p>
        </p:txBody>
      </p:sp>
      <p:sp>
        <p:nvSpPr>
          <p:cNvPr id="92" name="Notice the use of the flag…"/>
          <p:cNvSpPr/>
          <p:nvPr>
            <p:ph type="body" idx="1"/>
          </p:nvPr>
        </p:nvSpPr>
        <p:spPr>
          <a:xfrm>
            <a:off x="163079" y="1440781"/>
            <a:ext cx="7704152" cy="557784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Notice the use of the flag</a:t>
            </a:r>
          </a:p>
          <a:p>
            <a:pPr lvl="1" marL="685800" indent="-228600">
              <a:buSzPct val="45000"/>
              <a:buChar char="✦"/>
              <a:defRPr b="1" sz="2200">
                <a:latin typeface="Verdana"/>
                <a:ea typeface="Verdana"/>
                <a:cs typeface="Verdana"/>
                <a:sym typeface="Verdana"/>
              </a:defRPr>
            </a:pPr>
            <a:r>
              <a:t>WHEN(choppers)</a:t>
            </a:r>
          </a:p>
          <a:p>
            <a:pPr lvl="1" marL="685800" indent="-228600">
              <a:buSzPct val="45000"/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- so define an input parameter “</a:t>
            </a:r>
            <a:r>
              <a:rPr b="1"/>
              <a:t>choppers</a:t>
            </a:r>
            <a:r>
              <a:t>” to control if choppers are in or out</a:t>
            </a: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Also define the input parameter </a:t>
            </a:r>
            <a:r>
              <a:rPr b="1"/>
              <a:t>nu</a:t>
            </a: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See next page</a:t>
            </a:r>
          </a:p>
        </p:txBody>
      </p:sp>
      <p:sp>
        <p:nvSpPr>
          <p:cNvPr id="9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COMPONENT Disk1 = DiskChopper(radius=0.4, yheight=0.12,…"/>
          <p:cNvSpPr/>
          <p:nvPr/>
        </p:nvSpPr>
        <p:spPr>
          <a:xfrm>
            <a:off x="337039" y="1440782"/>
            <a:ext cx="770415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COMPONENT Disk1 = DiskChopper(radius=0.4, yheight=0.12, 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			      nu=</a:t>
            </a:r>
            <a:r>
              <a:rPr b="1"/>
              <a:t>nu</a:t>
            </a:r>
            <a:r>
              <a:t>, nslit=1, theta_0=5, 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			      delay=</a:t>
            </a:r>
            <a:r>
              <a:rPr b="1"/>
              <a:t>ttarget1</a:t>
            </a:r>
            <a:r>
              <a:t>)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WHEN (</a:t>
            </a:r>
            <a:r>
              <a:rPr b="1"/>
              <a:t>choppers</a:t>
            </a:r>
            <a:r>
              <a:t>)  AT (0,0,0.0001)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… and a first choppe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and a first chopper</a:t>
            </a:r>
          </a:p>
        </p:txBody>
      </p:sp>
      <p:sp>
        <p:nvSpPr>
          <p:cNvPr id="97" name="Calculate the needed ttarget1 chopper phase for selecting 2 Å neutrons using either…"/>
          <p:cNvSpPr/>
          <p:nvPr>
            <p:ph type="body" idx="1"/>
          </p:nvPr>
        </p:nvSpPr>
        <p:spPr>
          <a:xfrm>
            <a:off x="163079" y="1415381"/>
            <a:ext cx="7704152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Calculate the needed </a:t>
            </a:r>
            <a:r>
              <a:rPr b="1"/>
              <a:t>ttarget1</a:t>
            </a:r>
            <a:r>
              <a:t> chopper phase for selecting 2 Å neutrons using either</a:t>
            </a:r>
          </a:p>
          <a:p>
            <a:pPr lvl="1" marL="685800" indent="-228600">
              <a:buSzPct val="45000"/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Pocket calculator</a:t>
            </a:r>
          </a:p>
          <a:p>
            <a:pPr lvl="1" marL="685800" indent="-228600">
              <a:buSzPct val="45000"/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DEFINE &amp; INITIALIZE sections</a:t>
            </a:r>
          </a:p>
          <a:p>
            <a:pPr lvl="1" marL="685800" indent="-228600">
              <a:buSzPct val="45000"/>
              <a:buChar char="✦"/>
              <a:defRPr sz="19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685800" indent="-228600">
              <a:buSzPct val="45000"/>
              <a:buChar char="✦"/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(hint: the constant AA2MS can be used to convert from k [Å</a:t>
            </a:r>
            <a:r>
              <a:rPr baseline="31999"/>
              <a:t>-1</a:t>
            </a:r>
            <a:r>
              <a:t>] to v [m/s])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Insert another set of monitors after the DiskChopper, remember new filenames for the output</a:t>
            </a:r>
          </a:p>
        </p:txBody>
      </p:sp>
      <p:sp>
        <p:nvSpPr>
          <p:cNvPr id="98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ow a guide…"/>
          <p:cNvSpPr/>
          <p:nvPr>
            <p:ph type="title"/>
          </p:nvPr>
        </p:nvSpPr>
        <p:spPr>
          <a:xfrm>
            <a:off x="107999" y="193319"/>
            <a:ext cx="6705575" cy="796321"/>
          </a:xfrm>
          <a:prstGeom prst="rect">
            <a:avLst/>
          </a:prstGeom>
        </p:spPr>
        <p:txBody>
          <a:bodyPr/>
          <a:lstStyle/>
          <a:p>
            <a:pPr/>
            <a:r>
              <a:t>Now a guide…</a:t>
            </a:r>
          </a:p>
        </p:txBody>
      </p:sp>
      <p:sp>
        <p:nvSpPr>
          <p:cNvPr id="101" name="Insert a 17 m straight m=2 guide…"/>
          <p:cNvSpPr/>
          <p:nvPr>
            <p:ph type="body" idx="1"/>
          </p:nvPr>
        </p:nvSpPr>
        <p:spPr>
          <a:xfrm>
            <a:off x="163079" y="1440781"/>
            <a:ext cx="7796491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Insert a 17 m straight m=2 guide </a:t>
            </a:r>
            <a:br/>
            <a:br/>
            <a:br/>
            <a:br/>
            <a:br/>
            <a:br/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Define an input parameter to control if the guide is in or out</a:t>
            </a:r>
          </a:p>
        </p:txBody>
      </p:sp>
      <p:sp>
        <p:nvSpPr>
          <p:cNvPr id="10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COMPONENT guide = Guide(…"/>
          <p:cNvSpPr/>
          <p:nvPr/>
        </p:nvSpPr>
        <p:spPr>
          <a:xfrm>
            <a:off x="632719" y="2151981"/>
            <a:ext cx="6286833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COMPONENT guide = Guide(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w1=0.03,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h1=0.10,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w2=0.03,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h2=0.10,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l=17)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WHEN(</a:t>
            </a:r>
            <a:r>
              <a:rPr b="1"/>
              <a:t>guide</a:t>
            </a:r>
            <a:r>
              <a:t>) AT (0, 0, 0.0001)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nother chopper…"/>
          <p:cNvSpPr/>
          <p:nvPr>
            <p:ph type="title"/>
          </p:nvPr>
        </p:nvSpPr>
        <p:spPr>
          <a:xfrm>
            <a:off x="107999" y="193319"/>
            <a:ext cx="6778270" cy="796321"/>
          </a:xfrm>
          <a:prstGeom prst="rect">
            <a:avLst/>
          </a:prstGeom>
        </p:spPr>
        <p:txBody>
          <a:bodyPr/>
          <a:lstStyle/>
          <a:p>
            <a:pPr/>
            <a:r>
              <a:t>Another chopper…</a:t>
            </a:r>
          </a:p>
        </p:txBody>
      </p:sp>
      <p:sp>
        <p:nvSpPr>
          <p:cNvPr id="106" name="Define a ttarget2 chopper phase for correctly selecting 2Å neutrons…"/>
          <p:cNvSpPr/>
          <p:nvPr>
            <p:ph type="body" idx="1"/>
          </p:nvPr>
        </p:nvSpPr>
        <p:spPr>
          <a:xfrm>
            <a:off x="163079" y="1440781"/>
            <a:ext cx="7796491" cy="5577842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Define a </a:t>
            </a:r>
            <a:r>
              <a:rPr b="1"/>
              <a:t>ttarget2</a:t>
            </a:r>
            <a:r>
              <a:t> chopper phase for correctly selecting 2Å neutrons</a:t>
            </a:r>
          </a:p>
          <a:p>
            <a:pPr marL="208026" indent="-208026" defTabSz="832104">
              <a:spcBef>
                <a:spcPts val="900"/>
              </a:spcBef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Put a second DiskChopper and sandwich it in sets of monitors like before.</a:t>
            </a:r>
          </a:p>
          <a:p>
            <a:pPr marL="208026" indent="-208026" defTabSz="832104">
              <a:spcBef>
                <a:spcPts val="900"/>
              </a:spcBef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08026" indent="-208026" defTabSz="832104">
              <a:spcBef>
                <a:spcPts val="900"/>
              </a:spcBef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08026" indent="-208026" defTabSz="832104">
              <a:spcBef>
                <a:spcPts val="900"/>
              </a:spcBef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Visualise the instrument using</a:t>
            </a:r>
          </a:p>
          <a:p>
            <a:pPr lvl="1" marL="624078" indent="-208026" defTabSz="832104">
              <a:spcBef>
                <a:spcPts val="900"/>
              </a:spcBef>
              <a:buSzPct val="45000"/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mcdisplay-pyqtgraph</a:t>
            </a:r>
          </a:p>
          <a:p>
            <a:pPr lvl="1" marL="624078" indent="-208026" defTabSz="832104">
              <a:spcBef>
                <a:spcPts val="900"/>
              </a:spcBef>
              <a:buSzPct val="45000"/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mcdisplay-webgl</a:t>
            </a:r>
          </a:p>
          <a:p>
            <a:pPr lvl="1" marL="624078" indent="-208026" defTabSz="832104">
              <a:spcBef>
                <a:spcPts val="900"/>
              </a:spcBef>
              <a:buSzPct val="45000"/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mcdisplay-pyqtgraph --tof </a:t>
            </a:r>
          </a:p>
          <a:p>
            <a:pPr lvl="1" marL="624078" indent="-208026" defTabSz="832104">
              <a:spcBef>
                <a:spcPts val="900"/>
              </a:spcBef>
              <a:buSzPct val="45000"/>
              <a:buChar char="✦"/>
              <a:defRPr sz="2912">
                <a:latin typeface="Verdana"/>
                <a:ea typeface="Verdana"/>
                <a:cs typeface="Verdana"/>
                <a:sym typeface="Verdana"/>
              </a:defRPr>
            </a:pPr>
            <a:r>
              <a:t>- and ensure all looks OK</a:t>
            </a:r>
          </a:p>
        </p:txBody>
      </p:sp>
      <p:sp>
        <p:nvSpPr>
          <p:cNvPr id="10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un simulations to"/>
          <p:cNvSpPr/>
          <p:nvPr>
            <p:ph type="title"/>
          </p:nvPr>
        </p:nvSpPr>
        <p:spPr>
          <a:xfrm>
            <a:off x="107999" y="193319"/>
            <a:ext cx="6778270" cy="796321"/>
          </a:xfrm>
          <a:prstGeom prst="rect">
            <a:avLst/>
          </a:prstGeom>
        </p:spPr>
        <p:txBody>
          <a:bodyPr/>
          <a:lstStyle/>
          <a:p>
            <a:pPr/>
            <a:r>
              <a:t>Run simulations to</a:t>
            </a:r>
          </a:p>
        </p:txBody>
      </p:sp>
      <p:sp>
        <p:nvSpPr>
          <p:cNvPr id="110" name="See that you are in fact selecting 2Å neutrons…"/>
          <p:cNvSpPr/>
          <p:nvPr>
            <p:ph type="body" idx="1"/>
          </p:nvPr>
        </p:nvSpPr>
        <p:spPr>
          <a:xfrm>
            <a:off x="163079" y="1440781"/>
            <a:ext cx="7796491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See that you are in fact selecting 2Å neutrons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Compare intensities with and without guide, with and without choppers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Optionally insert a PowderN sample and a cylindrical TOF monitor - find the relevant parameters using the documentation tools.</a:t>
            </a:r>
          </a:p>
        </p:txBody>
      </p:sp>
      <p:sp>
        <p:nvSpPr>
          <p:cNvPr id="11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