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5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1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1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  <a:lvl2pPr>
              <a:defRPr>
                <a:latin typeface="+mj-lt"/>
                <a:ea typeface="+mj-ea"/>
                <a:cs typeface="+mj-cs"/>
                <a:sym typeface="Arial"/>
              </a:defRPr>
            </a:lvl2pPr>
            <a:lvl3pPr>
              <a:defRPr>
                <a:latin typeface="+mj-lt"/>
                <a:ea typeface="+mj-ea"/>
                <a:cs typeface="+mj-cs"/>
                <a:sym typeface="Arial"/>
              </a:defRPr>
            </a:lvl3pPr>
            <a:lvl4pPr>
              <a:defRPr>
                <a:latin typeface="+mj-lt"/>
                <a:ea typeface="+mj-ea"/>
                <a:cs typeface="+mj-cs"/>
                <a:sym typeface="Arial"/>
              </a:defRPr>
            </a:lvl4pPr>
            <a:lvl5pPr>
              <a:defRPr>
                <a:latin typeface="+mj-lt"/>
                <a:ea typeface="+mj-ea"/>
                <a:cs typeface="+mj-cs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6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66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7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7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71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McStas Introduction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sp>
        <p:nvSpPr>
          <p:cNvPr id="14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6" name="Slide Number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7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0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8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tiff" descr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1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" name="pasted-image.tiff" descr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Title Text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tools/other/cif2hkl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fit.mccode.org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tools/cluster-scripts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blob/master/tools/other/Refl_Vitess2McStas.sh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6 McStas various utils"/>
          <p:cNvSpPr/>
          <p:nvPr>
            <p:ph type="title"/>
          </p:nvPr>
        </p:nvSpPr>
        <p:spPr>
          <a:xfrm>
            <a:off x="107999" y="193319"/>
            <a:ext cx="6756012" cy="796321"/>
          </a:xfrm>
          <a:prstGeom prst="rect">
            <a:avLst/>
          </a:prstGeom>
        </p:spPr>
        <p:txBody>
          <a:bodyPr/>
          <a:lstStyle/>
          <a:p>
            <a:pPr/>
            <a:r>
              <a:t>6 McStas various utils</a:t>
            </a:r>
          </a:p>
        </p:txBody>
      </p:sp>
      <p:sp>
        <p:nvSpPr>
          <p:cNvPr id="82" name="Hidden gems and useful little things……"/>
          <p:cNvSpPr/>
          <p:nvPr>
            <p:ph type="body" idx="1"/>
          </p:nvPr>
        </p:nvSpPr>
        <p:spPr>
          <a:xfrm>
            <a:off x="163079" y="1440781"/>
            <a:ext cx="7790042" cy="5577842"/>
          </a:xfrm>
          <a:prstGeom prst="rect">
            <a:avLst/>
          </a:prstGeom>
        </p:spPr>
        <p:txBody>
          <a:bodyPr/>
          <a:lstStyle/>
          <a:p>
            <a:pPr>
              <a:buChar char="๏"/>
            </a:pPr>
            <a:r>
              <a:t>Hidden gems and useful little things…</a:t>
            </a:r>
          </a:p>
          <a:p>
            <a:pPr>
              <a:buChar char="๏"/>
            </a:pPr>
          </a:p>
          <a:p>
            <a:pPr>
              <a:buChar char="๏"/>
            </a:pPr>
            <a:r>
              <a:t>+ Disclaimers and tips for the next couple of days…</a:t>
            </a:r>
          </a:p>
        </p:txBody>
      </p:sp>
      <p:sp>
        <p:nvSpPr>
          <p:cNvPr id="8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OF diagram util based on mcdisplay"/>
          <p:cNvSpPr/>
          <p:nvPr>
            <p:ph type="title"/>
          </p:nvPr>
        </p:nvSpPr>
        <p:spPr>
          <a:xfrm>
            <a:off x="107999" y="193319"/>
            <a:ext cx="6756012" cy="796321"/>
          </a:xfrm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pPr/>
            <a:r>
              <a:t>TOF diagram util based on mcdisplay</a:t>
            </a:r>
          </a:p>
        </p:txBody>
      </p:sp>
      <p:sp>
        <p:nvSpPr>
          <p:cNvPr id="86" name="mcdisplay.pl --TOF --tmax=20 instrument…"/>
          <p:cNvSpPr/>
          <p:nvPr>
            <p:ph type="body" idx="1"/>
          </p:nvPr>
        </p:nvSpPr>
        <p:spPr>
          <a:xfrm>
            <a:off x="163079" y="1186781"/>
            <a:ext cx="7790042" cy="5577842"/>
          </a:xfrm>
          <a:prstGeom prst="rect">
            <a:avLst/>
          </a:prstGeom>
        </p:spPr>
        <p:txBody>
          <a:bodyPr/>
          <a:lstStyle>
            <a:lvl1pPr>
              <a:buChar char="๏"/>
              <a:defRPr sz="2200"/>
            </a:lvl1pPr>
          </a:lstStyle>
          <a:p>
            <a:pPr/>
            <a:r>
              <a:t>mcdisplay.pl --TOF --tmax=20 instrument…</a:t>
            </a:r>
          </a:p>
        </p:txBody>
      </p:sp>
      <p:sp>
        <p:nvSpPr>
          <p:cNvPr id="8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8" name="STEP3.out copy.png" descr="STEP3.out copy.png"/>
          <p:cNvPicPr>
            <a:picLocks noChangeAspect="1"/>
          </p:cNvPicPr>
          <p:nvPr/>
        </p:nvPicPr>
        <p:blipFill>
          <a:blip r:embed="rId2">
            <a:extLst/>
          </a:blip>
          <a:srcRect l="16268" t="7195" r="5384" b="5603"/>
          <a:stretch>
            <a:fillRect/>
          </a:stretch>
        </p:blipFill>
        <p:spPr>
          <a:xfrm>
            <a:off x="1237524" y="1569480"/>
            <a:ext cx="6535399" cy="5620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OF diagram util based on mcdisplay"/>
          <p:cNvSpPr/>
          <p:nvPr>
            <p:ph type="title"/>
          </p:nvPr>
        </p:nvSpPr>
        <p:spPr>
          <a:xfrm>
            <a:off x="107999" y="193319"/>
            <a:ext cx="6756012" cy="796321"/>
          </a:xfrm>
          <a:prstGeom prst="rect">
            <a:avLst/>
          </a:prstGeom>
        </p:spPr>
        <p:txBody>
          <a:bodyPr/>
          <a:lstStyle>
            <a:lvl1pPr defTabSz="667512">
              <a:defRPr sz="3212"/>
            </a:lvl1pPr>
          </a:lstStyle>
          <a:p>
            <a:pPr/>
            <a:r>
              <a:t>TOF diagram util based on mcdisplay</a:t>
            </a:r>
          </a:p>
        </p:txBody>
      </p:sp>
      <p:sp>
        <p:nvSpPr>
          <p:cNvPr id="91" name="mcdisplay-pyqtgraph --TOF instr"/>
          <p:cNvSpPr/>
          <p:nvPr>
            <p:ph type="body" idx="1"/>
          </p:nvPr>
        </p:nvSpPr>
        <p:spPr>
          <a:xfrm>
            <a:off x="163079" y="1186781"/>
            <a:ext cx="7790042" cy="5577842"/>
          </a:xfrm>
          <a:prstGeom prst="rect">
            <a:avLst/>
          </a:prstGeom>
        </p:spPr>
        <p:txBody>
          <a:bodyPr/>
          <a:lstStyle/>
          <a:p>
            <a:pPr lvl="1" marL="685800" indent="-228600">
              <a:buSzPct val="45000"/>
              <a:buChar char="๏"/>
              <a:defRPr sz="2200"/>
            </a:pPr>
            <a:r>
              <a:t>mcdisplay-pyqtgraph --TOF instr</a:t>
            </a:r>
          </a:p>
        </p:txBody>
      </p:sp>
      <p:sp>
        <p:nvSpPr>
          <p:cNvPr id="9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3" name="mcdisplay.png" descr="mcdispla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944" y="2201214"/>
            <a:ext cx="7049805" cy="4406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if2hkl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cif2hkl</a:t>
            </a:r>
          </a:p>
        </p:txBody>
      </p:sp>
      <p:sp>
        <p:nvSpPr>
          <p:cNvPr id="96" name="Util for generating McStas style “laz/lau” reflection lists from CIF file…"/>
          <p:cNvSpPr/>
          <p:nvPr>
            <p:ph type="body" idx="1"/>
          </p:nvPr>
        </p:nvSpPr>
        <p:spPr>
          <a:xfrm>
            <a:off x="163079" y="1440781"/>
            <a:ext cx="7808437" cy="5577842"/>
          </a:xfrm>
          <a:prstGeom prst="rect">
            <a:avLst/>
          </a:prstGeom>
        </p:spPr>
        <p:txBody>
          <a:bodyPr/>
          <a:lstStyle/>
          <a:p>
            <a:pPr>
              <a:buChar char="๏"/>
              <a:defRPr sz="2800"/>
            </a:pPr>
            <a:r>
              <a:t>Util for generating McStas style “laz/lau” reflection lists from CIF file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Based on CrysFML from the ILL (FullProf)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Compile for your system from 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https://github.com/McStasMcXtrace/McCode/tree/master/tools/other/cif2hkl</a:t>
            </a:r>
          </a:p>
          <a:p>
            <a:pPr>
              <a:buChar char="๏"/>
              <a:defRPr sz="2800"/>
            </a:pPr>
          </a:p>
          <a:p>
            <a:pPr>
              <a:buChar char="๏"/>
              <a:defRPr sz="2800"/>
            </a:pPr>
            <a:r>
              <a:t>(May also get included in McStas 2.4)</a:t>
            </a:r>
          </a:p>
        </p:txBody>
      </p:sp>
      <p:sp>
        <p:nvSpPr>
          <p:cNvPr id="9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Fit optimiser (http://ifit.mccode.org)"/>
          <p:cNvSpPr/>
          <p:nvPr>
            <p:ph type="title"/>
          </p:nvPr>
        </p:nvSpPr>
        <p:spPr>
          <a:xfrm>
            <a:off x="107999" y="193319"/>
            <a:ext cx="6769446" cy="796321"/>
          </a:xfrm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  <a:r>
              <a:t>iFit optimiser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http://ifit.mccode.org</a:t>
            </a:r>
            <a:r>
              <a:t>)</a:t>
            </a:r>
          </a:p>
        </p:txBody>
      </p:sp>
      <p:sp>
        <p:nvSpPr>
          <p:cNvPr id="100" name="General data / optimisation framework…"/>
          <p:cNvSpPr/>
          <p:nvPr>
            <p:ph type="body" idx="1"/>
          </p:nvPr>
        </p:nvSpPr>
        <p:spPr>
          <a:xfrm>
            <a:off x="163079" y="1440781"/>
            <a:ext cx="7849514" cy="5577842"/>
          </a:xfrm>
          <a:prstGeom prst="rect">
            <a:avLst/>
          </a:prstGeom>
        </p:spPr>
        <p:txBody>
          <a:bodyPr/>
          <a:lstStyle/>
          <a:p>
            <a:pPr>
              <a:buChar char="๏"/>
              <a:defRPr sz="2900"/>
            </a:pPr>
            <a:r>
              <a:t>General data / optimisation framework</a:t>
            </a:r>
          </a:p>
          <a:p>
            <a:pPr>
              <a:buChar char="๏"/>
              <a:defRPr sz="2900"/>
            </a:pPr>
            <a:r>
              <a:t>~ Modern “spec_nd”</a:t>
            </a:r>
          </a:p>
          <a:p>
            <a:pPr>
              <a:buChar char="๏"/>
              <a:defRPr sz="2900"/>
            </a:pPr>
            <a:r>
              <a:t>Matlab based, but does not require matlab (binary distribution also)</a:t>
            </a:r>
          </a:p>
          <a:p>
            <a:pPr>
              <a:buChar char="๏"/>
              <a:defRPr sz="2900"/>
            </a:pPr>
            <a:r>
              <a:t>Reads and plots McStas</a:t>
            </a:r>
          </a:p>
          <a:p>
            <a:pPr>
              <a:buChar char="๏"/>
              <a:defRPr sz="2900"/>
            </a:pPr>
            <a:r>
              <a:t>Can run McStas as a “cost function”, varying instrument parameters</a:t>
            </a:r>
          </a:p>
        </p:txBody>
      </p:sp>
      <p:sp>
        <p:nvSpPr>
          <p:cNvPr id="10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20" y="4876569"/>
            <a:ext cx="3502104" cy="2624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3205" y="4825769"/>
            <a:ext cx="3637685" cy="2725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luster utility scrip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Cluster utility scripts</a:t>
            </a:r>
          </a:p>
        </p:txBody>
      </p:sp>
      <p:sp>
        <p:nvSpPr>
          <p:cNvPr id="106" name="mcsub cluster scripts…"/>
          <p:cNvSpPr/>
          <p:nvPr>
            <p:ph type="body" idx="1"/>
          </p:nvPr>
        </p:nvSpPr>
        <p:spPr>
          <a:xfrm>
            <a:off x="163079" y="1440781"/>
            <a:ext cx="7795857" cy="5577842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  <a:r>
              <a:t>mcsub cluster scripts</a:t>
            </a: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  <a:r>
              <a:t>Takes a “mcrun commandline”</a:t>
            </a: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  <a:r>
              <a:t>Writes batch file “template” for use with PBS or slurm cluster queue systems</a:t>
            </a:r>
            <a:br/>
          </a:p>
          <a:p>
            <a:pPr marL="221742" indent="-221742" defTabSz="886968">
              <a:spcBef>
                <a:spcPts val="900"/>
              </a:spcBef>
              <a:buChar char="๏"/>
              <a:defRPr sz="2425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https://github.com/McStasMcXtrace/McCode/tree/master/tools/cluster-scripts</a:t>
            </a:r>
            <a:r>
              <a:t> </a:t>
            </a:r>
          </a:p>
        </p:txBody>
      </p:sp>
      <p:sp>
        <p:nvSpPr>
          <p:cNvPr id="107" name="Slide Number"/>
          <p:cNvSpPr/>
          <p:nvPr>
            <p:ph type="sldNum" sz="quarter" idx="2"/>
          </p:nvPr>
        </p:nvSpPr>
        <p:spPr>
          <a:xfrm>
            <a:off x="68399" y="7211439"/>
            <a:ext cx="215712" cy="3119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08" name="./mcsub_slurm.pl…"/>
          <p:cNvSpPr/>
          <p:nvPr/>
        </p:nvSpPr>
        <p:spPr>
          <a:xfrm>
            <a:off x="173368" y="1840230"/>
            <a:ext cx="7720583" cy="22377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./mcsub_slurm.pl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Usage: ./mcsub_slurm.pl [options] [mcrun params]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-h        --help            Show this help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-rN       --runtime=N       Specify maximum runtime (hours) [default 1]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-qQNAME   --queue=QNAME     Specify wanted SLURM queue [default 'express']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-e&lt;mail&gt;  --email=&lt;mail&gt;    Specify address to notify in reg. sim status [default none]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--nodes=NUM       Specify wanted number of nodes [default 1]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--name=NAME       Specify slurm job name [default "McSub_&lt;USERNAME&gt;_&lt;TIMESTAMP&gt;"]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solidFill>
                  <a:srgbClr val="28FE14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After running ./mcsub_slurm.pl NAME.batch is ready for submission using the sbatch command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itess - compatibility"/>
          <p:cNvSpPr/>
          <p:nvPr>
            <p:ph type="title"/>
          </p:nvPr>
        </p:nvSpPr>
        <p:spPr>
          <a:xfrm>
            <a:off x="107999" y="193319"/>
            <a:ext cx="6742181" cy="796321"/>
          </a:xfrm>
          <a:prstGeom prst="rect">
            <a:avLst/>
          </a:prstGeom>
        </p:spPr>
        <p:txBody>
          <a:bodyPr/>
          <a:lstStyle/>
          <a:p>
            <a:pPr/>
            <a:r>
              <a:t>Vitess - compatibility</a:t>
            </a:r>
          </a:p>
        </p:txBody>
      </p:sp>
      <p:sp>
        <p:nvSpPr>
          <p:cNvPr id="111" name="Utility script for converting Vitess reflectivity files for use with McStas (https://github.com/McStasMcXtrace/McCode/blob/master/tools/other/Refl_Vitess2McStas.sh)…"/>
          <p:cNvSpPr/>
          <p:nvPr>
            <p:ph type="body" idx="1"/>
          </p:nvPr>
        </p:nvSpPr>
        <p:spPr>
          <a:xfrm>
            <a:off x="163079" y="1440781"/>
            <a:ext cx="7766765" cy="5577842"/>
          </a:xfrm>
          <a:prstGeom prst="rect">
            <a:avLst/>
          </a:prstGeom>
        </p:spPr>
        <p:txBody>
          <a:bodyPr/>
          <a:lstStyle/>
          <a:p>
            <a:pPr>
              <a:buChar char="๏"/>
            </a:pPr>
            <a:r>
              <a:t>Utility script for converting Vitess reflectivity files for use with McStas </a:t>
            </a:r>
            <a:r>
              <a:rPr sz="1200"/>
              <a:t>(</a:t>
            </a:r>
            <a:r>
              <a: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https://github.com/McStasMcXtrace/McCode/blob/master/tools/other/Refl_Vitess2McStas.sh</a:t>
            </a:r>
            <a:r>
              <a:rPr sz="1200"/>
              <a:t>)</a:t>
            </a:r>
          </a:p>
          <a:p>
            <a:pPr>
              <a:buChar char="๏"/>
            </a:pPr>
          </a:p>
          <a:p>
            <a:pPr>
              <a:buChar char="๏"/>
            </a:pPr>
            <a:r>
              <a:t>mcstas2vitess generates Vitess module + tcl snippet from McStas component (poor docs, will improve)</a:t>
            </a:r>
          </a:p>
        </p:txBody>
      </p:sp>
      <p:sp>
        <p:nvSpPr>
          <p:cNvPr id="11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ext: Time for exercis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Next: Time for exercises</a:t>
            </a:r>
          </a:p>
        </p:txBody>
      </p:sp>
      <p:sp>
        <p:nvSpPr>
          <p:cNvPr id="115" name="Forming groups…"/>
          <p:cNvSpPr/>
          <p:nvPr>
            <p:ph type="body" idx="1"/>
          </p:nvPr>
        </p:nvSpPr>
        <p:spPr>
          <a:xfrm>
            <a:off x="163079" y="1440781"/>
            <a:ext cx="7771488" cy="55778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3400"/>
            </a:pPr>
            <a:r>
              <a:t>Forming groups</a:t>
            </a:r>
          </a:p>
          <a:p>
            <a:pPr marL="217714" indent="-217714">
              <a:defRPr sz="2000"/>
            </a:pPr>
            <a:r>
              <a:t>Suggestion for Thursday-Friday exercises:</a:t>
            </a:r>
          </a:p>
          <a:p>
            <a:pPr marL="217714" indent="-217714">
              <a:defRPr sz="2000"/>
            </a:pPr>
          </a:p>
          <a:p>
            <a:pPr lvl="1" marL="674914" indent="-217714">
              <a:buSzPct val="45000"/>
              <a:buChar char="l"/>
              <a:defRPr sz="2000"/>
            </a:pPr>
            <a:r>
              <a:t>Often sitting with a colleague is helpful</a:t>
            </a:r>
          </a:p>
          <a:p>
            <a:pPr lvl="1" marL="674914" indent="-217714">
              <a:buSzPct val="45000"/>
              <a:buChar char="l"/>
              <a:defRPr sz="2000"/>
            </a:pPr>
            <a:r>
              <a:t>Form teams of two people for the exercises</a:t>
            </a:r>
          </a:p>
          <a:p>
            <a:pPr lvl="1" marL="674914" indent="-217714">
              <a:buSzPct val="45000"/>
              <a:buChar char="l"/>
              <a:defRPr sz="2000"/>
            </a:pPr>
            <a:r>
              <a:t>Try to gather complementary knowledge by teaming up with someone from a different work area</a:t>
            </a:r>
          </a:p>
          <a:p>
            <a:pPr marL="217714" indent="-217714">
              <a:defRPr sz="2000"/>
            </a:pPr>
          </a:p>
        </p:txBody>
      </p:sp>
      <p:sp>
        <p:nvSpPr>
          <p:cNvPr id="116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3317" y="4367726"/>
            <a:ext cx="2865306" cy="209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xt: Exercis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Next: Exercises</a:t>
            </a:r>
          </a:p>
        </p:txBody>
      </p:sp>
      <p:sp>
        <p:nvSpPr>
          <p:cNvPr id="120" name="Disclaimers…"/>
          <p:cNvSpPr/>
          <p:nvPr>
            <p:ph type="body" idx="1"/>
          </p:nvPr>
        </p:nvSpPr>
        <p:spPr>
          <a:xfrm>
            <a:off x="163079" y="1440781"/>
            <a:ext cx="7790578" cy="55778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3400"/>
            </a:pPr>
            <a:r>
              <a:t>Disclaimers</a:t>
            </a:r>
          </a:p>
          <a:p>
            <a:pPr marL="217714" indent="-217714">
              <a:defRPr sz="2000"/>
            </a:pPr>
            <a:r>
              <a:t>You are running a beta - we will likely find new and intersting bugs as we move along… :-)</a:t>
            </a: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  <a:r>
              <a:t>Programme is flexible - don’t get frustrated if we lag behind, we will either adapt or catch up later!</a:t>
            </a: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</a:p>
          <a:p>
            <a:pPr marL="217714" indent="-217714">
              <a:defRPr sz="2000"/>
            </a:pPr>
            <a:r>
              <a:t>Much of the teaching material is new / adapted, so there may be inconsistencies / confusion in some parts… :-) </a:t>
            </a:r>
          </a:p>
        </p:txBody>
      </p:sp>
      <p:sp>
        <p:nvSpPr>
          <p:cNvPr id="12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5" name="Group"/>
          <p:cNvGrpSpPr/>
          <p:nvPr/>
        </p:nvGrpSpPr>
        <p:grpSpPr>
          <a:xfrm>
            <a:off x="1097000" y="2469894"/>
            <a:ext cx="5695761" cy="1395917"/>
            <a:chOff x="0" y="0"/>
            <a:chExt cx="5695760" cy="1395916"/>
          </a:xfrm>
        </p:grpSpPr>
        <p:pic>
          <p:nvPicPr>
            <p:cNvPr id="122" name="pasted-image.tiff" descr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03104" y="0"/>
              <a:ext cx="1792657" cy="1342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pasted-image.tiff" descr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8506"/>
              <a:ext cx="1964687" cy="1307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tiff" descr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3721" y="17675"/>
              <a:ext cx="1212020" cy="1307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6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7030" y="4559830"/>
            <a:ext cx="3102676" cy="1675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6569" y="6750300"/>
            <a:ext cx="1207607" cy="79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