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6"/>
  </p:notesMasterIdLst>
  <p:sldIdLst>
    <p:sldId id="256" r:id="rId6"/>
    <p:sldId id="257" r:id="rId7"/>
    <p:sldId id="258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/>
    <p:restoredTop sz="94638"/>
  </p:normalViewPr>
  <p:slideViewPr>
    <p:cSldViewPr snapToGrid="0" snapToObjects="1">
      <p:cViewPr varScale="1">
        <p:scale>
          <a:sx n="103" d="100"/>
          <a:sy n="103" d="100"/>
        </p:scale>
        <p:origin x="6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8A54-AD4D-7C46-8E22-A2FD6E089768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75E1C-1574-6946-AD08-A8B1D1B6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13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Picture 2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35" name="Picture 2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tif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tif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ti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tif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ti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tif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ti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tif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tif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19" name="Line 1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137880" y="7252920"/>
            <a:ext cx="464076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Willendrup, E B Knudsen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548920" y="69123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5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pic>
        <p:nvPicPr>
          <p:cNvPr id="8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9" name="CustomShape 5"/>
          <p:cNvSpPr/>
          <p:nvPr/>
        </p:nvSpPr>
        <p:spPr>
          <a:xfrm>
            <a:off x="8548920" y="69249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6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asted-image.pdf"/>
          <p:cNvPicPr/>
          <p:nvPr/>
        </p:nvPicPr>
        <p:blipFill>
          <a:blip r:embed="rId18"/>
          <a:stretch/>
        </p:blipFill>
        <p:spPr>
          <a:xfrm>
            <a:off x="0" y="0"/>
            <a:ext cx="360" cy="360"/>
          </a:xfrm>
          <a:prstGeom prst="rect">
            <a:avLst/>
          </a:prstGeom>
          <a:ln w="12600">
            <a:noFill/>
          </a:ln>
        </p:spPr>
      </p:pic>
      <p:pic>
        <p:nvPicPr>
          <p:cNvPr id="12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13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14" name="CustomShape 7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sp>
        <p:nvSpPr>
          <p:cNvPr id="16" name="PlaceHolder 8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7" name="PlaceHolder 9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53" name="Line 1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108000" y="7248240"/>
            <a:ext cx="464076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Willendrup, E B Knudsen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8548920" y="69123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57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sp>
        <p:nvSpPr>
          <p:cNvPr id="60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97" name="Line 1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108000" y="7248240"/>
            <a:ext cx="464076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Willendrup, E B Knudsen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8548920" y="69123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101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sp>
        <p:nvSpPr>
          <p:cNvPr id="10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0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0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141" name="Line 1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108000" y="7248240"/>
            <a:ext cx="464076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Willendrup, E B Knudsen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8548920" y="69123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145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sp>
        <p:nvSpPr>
          <p:cNvPr id="148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185" name="Line 1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137880" y="7252920"/>
            <a:ext cx="464076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Willendrup, E B Knudsen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8548920" y="69123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8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189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1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pic>
        <p:nvPicPr>
          <p:cNvPr id="192" name="pasted-image.tiff"/>
          <p:cNvPicPr/>
          <p:nvPr/>
        </p:nvPicPr>
        <p:blipFill>
          <a:blip r:embed="rId14"/>
          <a:stretch/>
        </p:blipFill>
        <p:spPr>
          <a:xfrm>
            <a:off x="8037000" y="0"/>
            <a:ext cx="2039400" cy="7558200"/>
          </a:xfrm>
          <a:prstGeom prst="rect">
            <a:avLst/>
          </a:prstGeom>
          <a:ln w="12600">
            <a:noFill/>
          </a:ln>
        </p:spPr>
      </p:pic>
      <p:sp>
        <p:nvSpPr>
          <p:cNvPr id="193" name="CustomShape 5"/>
          <p:cNvSpPr/>
          <p:nvPr/>
        </p:nvSpPr>
        <p:spPr>
          <a:xfrm>
            <a:off x="8548920" y="6924960"/>
            <a:ext cx="1472760" cy="61416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6"/>
          <p:cNvSpPr/>
          <p:nvPr/>
        </p:nvSpPr>
        <p:spPr>
          <a:xfrm>
            <a:off x="186480" y="1128240"/>
            <a:ext cx="887796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pasted-image.pdf"/>
          <p:cNvPicPr/>
          <p:nvPr/>
        </p:nvPicPr>
        <p:blipFill>
          <a:blip r:embed="rId18"/>
          <a:stretch/>
        </p:blipFill>
        <p:spPr>
          <a:xfrm>
            <a:off x="0" y="0"/>
            <a:ext cx="360" cy="360"/>
          </a:xfrm>
          <a:prstGeom prst="rect">
            <a:avLst/>
          </a:prstGeom>
          <a:ln w="12600">
            <a:noFill/>
          </a:ln>
        </p:spPr>
      </p:pic>
      <p:pic>
        <p:nvPicPr>
          <p:cNvPr id="196" name="image5.png"/>
          <p:cNvPicPr/>
          <p:nvPr/>
        </p:nvPicPr>
        <p:blipFill>
          <a:blip r:embed="rId15"/>
          <a:stretch/>
        </p:blipFill>
        <p:spPr>
          <a:xfrm>
            <a:off x="8686800" y="7007400"/>
            <a:ext cx="304560" cy="449280"/>
          </a:xfrm>
          <a:prstGeom prst="rect">
            <a:avLst/>
          </a:prstGeom>
          <a:ln w="12600">
            <a:noFill/>
          </a:ln>
        </p:spPr>
      </p:pic>
      <p:pic>
        <p:nvPicPr>
          <p:cNvPr id="197" name="pasted-image.tiff"/>
          <p:cNvPicPr/>
          <p:nvPr/>
        </p:nvPicPr>
        <p:blipFill>
          <a:blip r:embed="rId16"/>
          <a:stretch/>
        </p:blipFill>
        <p:spPr>
          <a:xfrm>
            <a:off x="9047160" y="7007400"/>
            <a:ext cx="836640" cy="449280"/>
          </a:xfrm>
          <a:prstGeom prst="rect">
            <a:avLst/>
          </a:prstGeom>
          <a:ln w="12600">
            <a:noFill/>
          </a:ln>
        </p:spPr>
      </p:pic>
      <p:sp>
        <p:nvSpPr>
          <p:cNvPr id="198" name="CustomShape 7"/>
          <p:cNvSpPr/>
          <p:nvPr/>
        </p:nvSpPr>
        <p:spPr>
          <a:xfrm>
            <a:off x="6934320" y="67680"/>
            <a:ext cx="3104280" cy="9446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9" name="pasted-image.tiff"/>
          <p:cNvPicPr/>
          <p:nvPr/>
        </p:nvPicPr>
        <p:blipFill>
          <a:blip r:embed="rId17"/>
          <a:stretch/>
        </p:blipFill>
        <p:spPr>
          <a:xfrm>
            <a:off x="6964920" y="92520"/>
            <a:ext cx="3043080" cy="895320"/>
          </a:xfrm>
          <a:prstGeom prst="rect">
            <a:avLst/>
          </a:prstGeom>
          <a:ln w="12600">
            <a:noFill/>
          </a:ln>
        </p:spPr>
      </p:pic>
      <p:sp>
        <p:nvSpPr>
          <p:cNvPr id="200" name="PlaceHolder 8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01" name="PlaceHolder 9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480400" y="3224160"/>
            <a:ext cx="445788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	-	Moving Optics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Velocity selector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Fermi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 flipH="1">
            <a:off x="2228040" y="1958400"/>
            <a:ext cx="44280" cy="164844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10026360" y="40104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7780320" y="2887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577800" y="2455200"/>
            <a:ext cx="160524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6"/>
          <p:cNvSpPr/>
          <p:nvPr/>
        </p:nvSpPr>
        <p:spPr>
          <a:xfrm>
            <a:off x="5954400" y="2455200"/>
            <a:ext cx="271116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7"/>
          <p:cNvSpPr/>
          <p:nvPr/>
        </p:nvSpPr>
        <p:spPr>
          <a:xfrm>
            <a:off x="2914200" y="2455200"/>
            <a:ext cx="18288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8"/>
          <p:cNvSpPr/>
          <p:nvPr/>
        </p:nvSpPr>
        <p:spPr>
          <a:xfrm>
            <a:off x="3994200" y="2455200"/>
            <a:ext cx="39636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504000" y="1285200"/>
            <a:ext cx="7304760" cy="60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Exercise 4.1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-Open the Ex_4_1_selector.instr instrument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Notice the use of wavelength monitors L_mon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Notice the use of the V_selector component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-Input parameter defines selector  rotational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velocity/frequency (Hz)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417600" y="1262160"/>
            <a:ext cx="7403760" cy="60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Exercise 4.1 cont’d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Perform a TRACE at the default f=300Hz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Perform a SIMULATE of 1e7 neutrons at default 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Perform a series of simulations in the range: 150 &lt; f &lt; 800 (e.g. 5 steps)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Compare the transmitted beam in the different cases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Question: What is the ideal rotational speed to select neutrons of 10 Å with the selector from Ex 7.1 (Hint l[Å] ~= 3956 / v [m/s]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 flipH="1">
            <a:off x="2228040" y="1958400"/>
            <a:ext cx="44280" cy="164844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1838880" y="4332600"/>
            <a:ext cx="507960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Define time structure of the beam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Time Of Flight (TOF) measurements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6640" y="52668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Choppers </a:t>
            </a:r>
            <a:r>
              <a:rPr lang="mr-IN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Fermi and Disk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577800" y="2455200"/>
            <a:ext cx="160524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5"/>
          <p:cNvSpPr/>
          <p:nvPr/>
        </p:nvSpPr>
        <p:spPr>
          <a:xfrm>
            <a:off x="5954400" y="2455200"/>
            <a:ext cx="271116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6"/>
          <p:cNvSpPr/>
          <p:nvPr/>
        </p:nvSpPr>
        <p:spPr>
          <a:xfrm>
            <a:off x="2914200" y="2455200"/>
            <a:ext cx="18288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7"/>
          <p:cNvSpPr/>
          <p:nvPr/>
        </p:nvSpPr>
        <p:spPr>
          <a:xfrm>
            <a:off x="3994200" y="2455200"/>
            <a:ext cx="39636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FermiChop.pdf"/>
          <p:cNvPicPr/>
          <p:nvPr/>
        </p:nvPicPr>
        <p:blipFill>
          <a:blip r:embed="rId2"/>
          <a:stretch/>
        </p:blipFill>
        <p:spPr>
          <a:xfrm>
            <a:off x="317520" y="1397160"/>
            <a:ext cx="8139240" cy="453240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387360" y="52668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Fermi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Fermi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617"/>
            <a:ext cx="8538519" cy="633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DiskChop1.pdf"/>
          <p:cNvPicPr/>
          <p:nvPr/>
        </p:nvPicPr>
        <p:blipFill>
          <a:blip r:embed="rId2"/>
          <a:stretch/>
        </p:blipFill>
        <p:spPr>
          <a:xfrm>
            <a:off x="0" y="1360080"/>
            <a:ext cx="4821840" cy="4614120"/>
          </a:xfrm>
          <a:prstGeom prst="rect">
            <a:avLst/>
          </a:prstGeom>
          <a:ln>
            <a:noFill/>
          </a:ln>
        </p:spPr>
      </p:pic>
      <p:pic>
        <p:nvPicPr>
          <p:cNvPr id="311" name="r&amp;d2-2.jpg"/>
          <p:cNvPicPr/>
          <p:nvPr/>
        </p:nvPicPr>
        <p:blipFill>
          <a:blip r:embed="rId3"/>
          <a:stretch/>
        </p:blipFill>
        <p:spPr>
          <a:xfrm>
            <a:off x="4922640" y="1700640"/>
            <a:ext cx="4214880" cy="316080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0" y="122040"/>
            <a:ext cx="9069840" cy="7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059" y="5974200"/>
            <a:ext cx="698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If h not explicitly specified, h=R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Auto-centering the beam axis ‘z’ at R-h (half-height of slit)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0" y="122040"/>
            <a:ext cx="9069840" cy="7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0080625" cy="5120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000" y="6450227"/>
            <a:ext cx="581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nslit</a:t>
            </a:r>
            <a:r>
              <a:rPr lang="en-US" dirty="0" smtClean="0"/>
              <a:t> placed equidistantly around the disk</a:t>
            </a:r>
            <a:r>
              <a:rPr lang="mr-IN" dirty="0" smtClean="0"/>
              <a:t>…</a:t>
            </a:r>
            <a:r>
              <a:rPr lang="da-DK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304920" y="177840"/>
            <a:ext cx="8533080" cy="862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DiskChop2.pdf"/>
          <p:cNvPicPr/>
          <p:nvPr/>
        </p:nvPicPr>
        <p:blipFill>
          <a:blip r:embed="rId2"/>
          <a:stretch/>
        </p:blipFill>
        <p:spPr>
          <a:xfrm>
            <a:off x="774720" y="2413080"/>
            <a:ext cx="8037720" cy="424044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1433562"/>
            <a:ext cx="581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Non-equidistant configurations should be realized via the GROUP keyword</a:t>
            </a:r>
            <a:r>
              <a:rPr lang="mr-IN" dirty="0" smtClean="0"/>
              <a:t>…</a:t>
            </a:r>
            <a:r>
              <a:rPr lang="da-DK" dirty="0" smtClean="0"/>
              <a:t>.</a:t>
            </a:r>
            <a:r>
              <a:rPr lang="en-US" dirty="0" smtClean="0"/>
              <a:t> (illustrated below, nu=0)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04920" y="1427400"/>
            <a:ext cx="7578691" cy="4672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Exercise 4.2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the Ex_4_2_chopper.instr instrument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Notice use of the EXTEND %{    %} section, defining a time structure (1 second, flat distribution)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Notice use of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Monitor_nD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our “Swiss army knife” monitor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options=”t auto bins=200”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options="t auto bins=200 x auto bins=200"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304920" y="177840"/>
            <a:ext cx="8533080" cy="862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387000" y="52668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44000" y="1872360"/>
            <a:ext cx="7813751" cy="4763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Exercise 4.2 cont’d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Insert</a:t>
            </a: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disk chopper 0.5 mm after guide exit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Chopper Component Parameters: 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radius of disk-chopper (we use 0.5 m)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n, number of openings (we use 2)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Phase (angular phase at t=0, in degrees, we use 90 </a:t>
            </a:r>
            <a:r>
              <a:rPr lang="en-GB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deg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Instrument input parameters: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 (Hz) - chopper frequency  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Theta0 (degrees) - opening width of slits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0" y="122040"/>
            <a:ext cx="9069840" cy="7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3"/>
          <p:cNvSpPr/>
          <p:nvPr/>
        </p:nvSpPr>
        <p:spPr>
          <a:xfrm>
            <a:off x="387000" y="52668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08000" y="19332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Moving optics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63080" y="1519920"/>
            <a:ext cx="8968320" cy="55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optics that move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Line 3"/>
          <p:cNvSpPr/>
          <p:nvPr/>
        </p:nvSpPr>
        <p:spPr>
          <a:xfrm flipV="1">
            <a:off x="1944000" y="3600000"/>
            <a:ext cx="3168000" cy="7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4"/>
          <p:cNvSpPr/>
          <p:nvPr/>
        </p:nvSpPr>
        <p:spPr>
          <a:xfrm flipV="1">
            <a:off x="1944000" y="4248000"/>
            <a:ext cx="3168000" cy="7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5"/>
          <p:cNvSpPr/>
          <p:nvPr/>
        </p:nvSpPr>
        <p:spPr>
          <a:xfrm>
            <a:off x="1944000" y="3672000"/>
            <a:ext cx="360" cy="64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6"/>
          <p:cNvSpPr/>
          <p:nvPr/>
        </p:nvSpPr>
        <p:spPr>
          <a:xfrm>
            <a:off x="5112000" y="3600000"/>
            <a:ext cx="360" cy="64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7"/>
          <p:cNvSpPr/>
          <p:nvPr/>
        </p:nvSpPr>
        <p:spPr>
          <a:xfrm flipV="1">
            <a:off x="2160000" y="3240000"/>
            <a:ext cx="3168000" cy="7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Line 8"/>
          <p:cNvSpPr/>
          <p:nvPr/>
        </p:nvSpPr>
        <p:spPr>
          <a:xfrm>
            <a:off x="5112000" y="3888000"/>
            <a:ext cx="21600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Line 9"/>
          <p:cNvSpPr/>
          <p:nvPr/>
        </p:nvSpPr>
        <p:spPr>
          <a:xfrm>
            <a:off x="5328000" y="3240000"/>
            <a:ext cx="360" cy="64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10"/>
          <p:cNvSpPr/>
          <p:nvPr/>
        </p:nvSpPr>
        <p:spPr>
          <a:xfrm flipH="1">
            <a:off x="1944000" y="3312000"/>
            <a:ext cx="216000" cy="360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11"/>
          <p:cNvSpPr/>
          <p:nvPr/>
        </p:nvSpPr>
        <p:spPr>
          <a:xfrm flipH="1">
            <a:off x="5112000" y="3240000"/>
            <a:ext cx="216000" cy="360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12"/>
          <p:cNvSpPr/>
          <p:nvPr/>
        </p:nvSpPr>
        <p:spPr>
          <a:xfrm flipH="1">
            <a:off x="5112000" y="3888000"/>
            <a:ext cx="216000" cy="360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3"/>
          <p:cNvSpPr/>
          <p:nvPr/>
        </p:nvSpPr>
        <p:spPr>
          <a:xfrm rot="18742800">
            <a:off x="2575440" y="2338200"/>
            <a:ext cx="2476080" cy="1445400"/>
          </a:xfrm>
          <a:custGeom>
            <a:avLst/>
            <a:gdLst/>
            <a:ahLst/>
            <a:cxnLst/>
            <a:rect l="l" t="t" r="r" b="b"/>
            <a:pathLst>
              <a:path w="7694" h="3516">
                <a:moveTo>
                  <a:pt x="6411" y="2271"/>
                </a:moveTo>
                <a:lnTo>
                  <a:pt x="6430" y="2183"/>
                </a:lnTo>
                <a:lnTo>
                  <a:pt x="6441" y="2097"/>
                </a:lnTo>
                <a:lnTo>
                  <a:pt x="6445" y="2010"/>
                </a:lnTo>
                <a:lnTo>
                  <a:pt x="6440" y="1922"/>
                </a:lnTo>
                <a:lnTo>
                  <a:pt x="6430" y="1835"/>
                </a:lnTo>
                <a:lnTo>
                  <a:pt x="6411" y="1748"/>
                </a:lnTo>
                <a:lnTo>
                  <a:pt x="6386" y="1661"/>
                </a:lnTo>
                <a:lnTo>
                  <a:pt x="6353" y="1575"/>
                </a:lnTo>
                <a:lnTo>
                  <a:pt x="6313" y="1491"/>
                </a:lnTo>
                <a:lnTo>
                  <a:pt x="6265" y="1409"/>
                </a:lnTo>
                <a:lnTo>
                  <a:pt x="6211" y="1327"/>
                </a:lnTo>
                <a:lnTo>
                  <a:pt x="6149" y="1247"/>
                </a:lnTo>
                <a:lnTo>
                  <a:pt x="6080" y="1170"/>
                </a:lnTo>
                <a:lnTo>
                  <a:pt x="6005" y="1094"/>
                </a:lnTo>
                <a:lnTo>
                  <a:pt x="5924" y="1020"/>
                </a:lnTo>
                <a:lnTo>
                  <a:pt x="5836" y="949"/>
                </a:lnTo>
                <a:lnTo>
                  <a:pt x="5744" y="880"/>
                </a:lnTo>
                <a:lnTo>
                  <a:pt x="5645" y="815"/>
                </a:lnTo>
                <a:lnTo>
                  <a:pt x="5539" y="752"/>
                </a:lnTo>
                <a:lnTo>
                  <a:pt x="5430" y="692"/>
                </a:lnTo>
                <a:lnTo>
                  <a:pt x="5315" y="636"/>
                </a:lnTo>
                <a:lnTo>
                  <a:pt x="5196" y="583"/>
                </a:lnTo>
                <a:lnTo>
                  <a:pt x="5072" y="534"/>
                </a:lnTo>
                <a:lnTo>
                  <a:pt x="4945" y="488"/>
                </a:lnTo>
                <a:lnTo>
                  <a:pt x="4813" y="446"/>
                </a:lnTo>
                <a:lnTo>
                  <a:pt x="4678" y="408"/>
                </a:lnTo>
                <a:lnTo>
                  <a:pt x="4539" y="374"/>
                </a:lnTo>
                <a:lnTo>
                  <a:pt x="4398" y="344"/>
                </a:lnTo>
                <a:lnTo>
                  <a:pt x="4255" y="319"/>
                </a:lnTo>
                <a:lnTo>
                  <a:pt x="4110" y="297"/>
                </a:lnTo>
                <a:lnTo>
                  <a:pt x="3963" y="280"/>
                </a:lnTo>
                <a:lnTo>
                  <a:pt x="3816" y="266"/>
                </a:lnTo>
                <a:lnTo>
                  <a:pt x="3667" y="258"/>
                </a:lnTo>
                <a:lnTo>
                  <a:pt x="3516" y="254"/>
                </a:lnTo>
                <a:lnTo>
                  <a:pt x="3366" y="253"/>
                </a:lnTo>
                <a:lnTo>
                  <a:pt x="3216" y="258"/>
                </a:lnTo>
                <a:lnTo>
                  <a:pt x="3067" y="267"/>
                </a:lnTo>
                <a:lnTo>
                  <a:pt x="2919" y="280"/>
                </a:lnTo>
                <a:lnTo>
                  <a:pt x="2772" y="297"/>
                </a:lnTo>
                <a:lnTo>
                  <a:pt x="2626" y="318"/>
                </a:lnTo>
                <a:lnTo>
                  <a:pt x="2484" y="344"/>
                </a:lnTo>
                <a:lnTo>
                  <a:pt x="2342" y="374"/>
                </a:lnTo>
                <a:lnTo>
                  <a:pt x="2204" y="408"/>
                </a:lnTo>
                <a:lnTo>
                  <a:pt x="2069" y="446"/>
                </a:lnTo>
                <a:lnTo>
                  <a:pt x="1937" y="488"/>
                </a:lnTo>
                <a:lnTo>
                  <a:pt x="1809" y="533"/>
                </a:lnTo>
                <a:lnTo>
                  <a:pt x="1686" y="583"/>
                </a:lnTo>
                <a:lnTo>
                  <a:pt x="1566" y="636"/>
                </a:lnTo>
                <a:lnTo>
                  <a:pt x="1451" y="692"/>
                </a:lnTo>
                <a:lnTo>
                  <a:pt x="1342" y="752"/>
                </a:lnTo>
                <a:lnTo>
                  <a:pt x="1237" y="815"/>
                </a:lnTo>
                <a:lnTo>
                  <a:pt x="1137" y="880"/>
                </a:lnTo>
                <a:lnTo>
                  <a:pt x="1045" y="948"/>
                </a:lnTo>
                <a:lnTo>
                  <a:pt x="957" y="1019"/>
                </a:lnTo>
                <a:lnTo>
                  <a:pt x="875" y="1093"/>
                </a:lnTo>
                <a:lnTo>
                  <a:pt x="800" y="1170"/>
                </a:lnTo>
                <a:lnTo>
                  <a:pt x="733" y="1248"/>
                </a:lnTo>
                <a:lnTo>
                  <a:pt x="671" y="1326"/>
                </a:lnTo>
                <a:lnTo>
                  <a:pt x="616" y="1409"/>
                </a:lnTo>
                <a:lnTo>
                  <a:pt x="568" y="1492"/>
                </a:lnTo>
                <a:lnTo>
                  <a:pt x="528" y="1576"/>
                </a:lnTo>
                <a:lnTo>
                  <a:pt x="493" y="1661"/>
                </a:lnTo>
                <a:lnTo>
                  <a:pt x="468" y="1747"/>
                </a:lnTo>
                <a:lnTo>
                  <a:pt x="450" y="1834"/>
                </a:lnTo>
                <a:lnTo>
                  <a:pt x="438" y="1922"/>
                </a:lnTo>
                <a:lnTo>
                  <a:pt x="435" y="2009"/>
                </a:lnTo>
                <a:lnTo>
                  <a:pt x="439" y="2097"/>
                </a:lnTo>
                <a:lnTo>
                  <a:pt x="450" y="2183"/>
                </a:lnTo>
                <a:lnTo>
                  <a:pt x="469" y="2271"/>
                </a:lnTo>
                <a:lnTo>
                  <a:pt x="494" y="2357"/>
                </a:lnTo>
                <a:lnTo>
                  <a:pt x="528" y="2442"/>
                </a:lnTo>
                <a:lnTo>
                  <a:pt x="569" y="2527"/>
                </a:lnTo>
                <a:lnTo>
                  <a:pt x="617" y="2609"/>
                </a:lnTo>
                <a:lnTo>
                  <a:pt x="672" y="2690"/>
                </a:lnTo>
                <a:lnTo>
                  <a:pt x="733" y="2771"/>
                </a:lnTo>
                <a:lnTo>
                  <a:pt x="802" y="2849"/>
                </a:lnTo>
                <a:lnTo>
                  <a:pt x="877" y="2924"/>
                </a:lnTo>
                <a:lnTo>
                  <a:pt x="958" y="2998"/>
                </a:lnTo>
                <a:lnTo>
                  <a:pt x="1046" y="3069"/>
                </a:lnTo>
                <a:lnTo>
                  <a:pt x="1139" y="3137"/>
                </a:lnTo>
                <a:lnTo>
                  <a:pt x="1239" y="3203"/>
                </a:lnTo>
                <a:lnTo>
                  <a:pt x="1343" y="3265"/>
                </a:lnTo>
                <a:lnTo>
                  <a:pt x="1453" y="3325"/>
                </a:lnTo>
                <a:lnTo>
                  <a:pt x="1165" y="3515"/>
                </a:lnTo>
                <a:lnTo>
                  <a:pt x="1040" y="3447"/>
                </a:lnTo>
                <a:lnTo>
                  <a:pt x="920" y="3375"/>
                </a:lnTo>
                <a:lnTo>
                  <a:pt x="806" y="3300"/>
                </a:lnTo>
                <a:lnTo>
                  <a:pt x="699" y="3223"/>
                </a:lnTo>
                <a:lnTo>
                  <a:pt x="600" y="3141"/>
                </a:lnTo>
                <a:lnTo>
                  <a:pt x="505" y="3056"/>
                </a:lnTo>
                <a:lnTo>
                  <a:pt x="419" y="2970"/>
                </a:lnTo>
                <a:lnTo>
                  <a:pt x="341" y="2881"/>
                </a:lnTo>
                <a:lnTo>
                  <a:pt x="271" y="2790"/>
                </a:lnTo>
                <a:lnTo>
                  <a:pt x="208" y="2697"/>
                </a:lnTo>
                <a:lnTo>
                  <a:pt x="153" y="2602"/>
                </a:lnTo>
                <a:lnTo>
                  <a:pt x="107" y="2505"/>
                </a:lnTo>
                <a:lnTo>
                  <a:pt x="68" y="2407"/>
                </a:lnTo>
                <a:lnTo>
                  <a:pt x="38" y="2309"/>
                </a:lnTo>
                <a:lnTo>
                  <a:pt x="17" y="2209"/>
                </a:lnTo>
                <a:lnTo>
                  <a:pt x="4" y="2109"/>
                </a:lnTo>
                <a:lnTo>
                  <a:pt x="0" y="2009"/>
                </a:lnTo>
                <a:lnTo>
                  <a:pt x="4" y="1908"/>
                </a:lnTo>
                <a:lnTo>
                  <a:pt x="17" y="1808"/>
                </a:lnTo>
                <a:lnTo>
                  <a:pt x="38" y="1709"/>
                </a:lnTo>
                <a:lnTo>
                  <a:pt x="68" y="1610"/>
                </a:lnTo>
                <a:lnTo>
                  <a:pt x="106" y="1513"/>
                </a:lnTo>
                <a:lnTo>
                  <a:pt x="152" y="1417"/>
                </a:lnTo>
                <a:lnTo>
                  <a:pt x="207" y="1321"/>
                </a:lnTo>
                <a:lnTo>
                  <a:pt x="270" y="1228"/>
                </a:lnTo>
                <a:lnTo>
                  <a:pt x="340" y="1136"/>
                </a:lnTo>
                <a:lnTo>
                  <a:pt x="418" y="1048"/>
                </a:lnTo>
                <a:lnTo>
                  <a:pt x="505" y="961"/>
                </a:lnTo>
                <a:lnTo>
                  <a:pt x="597" y="876"/>
                </a:lnTo>
                <a:lnTo>
                  <a:pt x="698" y="796"/>
                </a:lnTo>
                <a:lnTo>
                  <a:pt x="805" y="717"/>
                </a:lnTo>
                <a:lnTo>
                  <a:pt x="918" y="642"/>
                </a:lnTo>
                <a:lnTo>
                  <a:pt x="1039" y="569"/>
                </a:lnTo>
                <a:lnTo>
                  <a:pt x="1165" y="501"/>
                </a:lnTo>
                <a:lnTo>
                  <a:pt x="1295" y="438"/>
                </a:lnTo>
                <a:lnTo>
                  <a:pt x="1432" y="376"/>
                </a:lnTo>
                <a:lnTo>
                  <a:pt x="1574" y="320"/>
                </a:lnTo>
                <a:lnTo>
                  <a:pt x="1721" y="268"/>
                </a:lnTo>
                <a:lnTo>
                  <a:pt x="1871" y="221"/>
                </a:lnTo>
                <a:lnTo>
                  <a:pt x="2026" y="177"/>
                </a:lnTo>
                <a:lnTo>
                  <a:pt x="2184" y="138"/>
                </a:lnTo>
                <a:lnTo>
                  <a:pt x="2346" y="103"/>
                </a:lnTo>
                <a:lnTo>
                  <a:pt x="2511" y="74"/>
                </a:lnTo>
                <a:lnTo>
                  <a:pt x="2676" y="49"/>
                </a:lnTo>
                <a:lnTo>
                  <a:pt x="2844" y="28"/>
                </a:lnTo>
                <a:lnTo>
                  <a:pt x="3014" y="14"/>
                </a:lnTo>
                <a:lnTo>
                  <a:pt x="3186" y="5"/>
                </a:lnTo>
                <a:lnTo>
                  <a:pt x="3356" y="0"/>
                </a:lnTo>
                <a:lnTo>
                  <a:pt x="3528" y="0"/>
                </a:lnTo>
                <a:lnTo>
                  <a:pt x="3699" y="5"/>
                </a:lnTo>
                <a:lnTo>
                  <a:pt x="3870" y="15"/>
                </a:lnTo>
                <a:lnTo>
                  <a:pt x="4040" y="30"/>
                </a:lnTo>
                <a:lnTo>
                  <a:pt x="4208" y="49"/>
                </a:lnTo>
                <a:lnTo>
                  <a:pt x="4374" y="73"/>
                </a:lnTo>
                <a:lnTo>
                  <a:pt x="4538" y="104"/>
                </a:lnTo>
                <a:lnTo>
                  <a:pt x="4700" y="137"/>
                </a:lnTo>
                <a:lnTo>
                  <a:pt x="4858" y="176"/>
                </a:lnTo>
                <a:lnTo>
                  <a:pt x="5013" y="220"/>
                </a:lnTo>
                <a:lnTo>
                  <a:pt x="5163" y="268"/>
                </a:lnTo>
                <a:lnTo>
                  <a:pt x="5310" y="320"/>
                </a:lnTo>
                <a:lnTo>
                  <a:pt x="5451" y="377"/>
                </a:lnTo>
                <a:lnTo>
                  <a:pt x="5588" y="437"/>
                </a:lnTo>
                <a:lnTo>
                  <a:pt x="5719" y="502"/>
                </a:lnTo>
                <a:lnTo>
                  <a:pt x="5845" y="570"/>
                </a:lnTo>
                <a:lnTo>
                  <a:pt x="5965" y="642"/>
                </a:lnTo>
                <a:lnTo>
                  <a:pt x="6078" y="717"/>
                </a:lnTo>
                <a:lnTo>
                  <a:pt x="6186" y="796"/>
                </a:lnTo>
                <a:lnTo>
                  <a:pt x="6285" y="877"/>
                </a:lnTo>
                <a:lnTo>
                  <a:pt x="6378" y="961"/>
                </a:lnTo>
                <a:lnTo>
                  <a:pt x="6464" y="1048"/>
                </a:lnTo>
                <a:lnTo>
                  <a:pt x="6542" y="1136"/>
                </a:lnTo>
                <a:lnTo>
                  <a:pt x="6613" y="1228"/>
                </a:lnTo>
                <a:lnTo>
                  <a:pt x="6676" y="1322"/>
                </a:lnTo>
                <a:lnTo>
                  <a:pt x="6729" y="1417"/>
                </a:lnTo>
                <a:lnTo>
                  <a:pt x="6777" y="1513"/>
                </a:lnTo>
                <a:lnTo>
                  <a:pt x="6815" y="1611"/>
                </a:lnTo>
                <a:lnTo>
                  <a:pt x="6843" y="1709"/>
                </a:lnTo>
                <a:lnTo>
                  <a:pt x="6865" y="1809"/>
                </a:lnTo>
                <a:lnTo>
                  <a:pt x="6878" y="1908"/>
                </a:lnTo>
                <a:lnTo>
                  <a:pt x="6882" y="2010"/>
                </a:lnTo>
                <a:lnTo>
                  <a:pt x="6877" y="2109"/>
                </a:lnTo>
                <a:lnTo>
                  <a:pt x="6864" y="2209"/>
                </a:lnTo>
                <a:lnTo>
                  <a:pt x="6842" y="2309"/>
                </a:lnTo>
                <a:lnTo>
                  <a:pt x="7693" y="2384"/>
                </a:lnTo>
                <a:lnTo>
                  <a:pt x="6465" y="2913"/>
                </a:lnTo>
                <a:lnTo>
                  <a:pt x="5561" y="2196"/>
                </a:lnTo>
                <a:lnTo>
                  <a:pt x="6411" y="227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14"/>
          <p:cNvSpPr/>
          <p:nvPr/>
        </p:nvSpPr>
        <p:spPr>
          <a:xfrm>
            <a:off x="1440000" y="2160000"/>
            <a:ext cx="4176000" cy="3024000"/>
          </a:xfrm>
          <a:prstGeom prst="line">
            <a:avLst/>
          </a:prstGeom>
          <a:ln w="763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5"/>
          <p:cNvSpPr/>
          <p:nvPr/>
        </p:nvSpPr>
        <p:spPr>
          <a:xfrm>
            <a:off x="1584000" y="5976000"/>
            <a:ext cx="496692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...optics with moving parts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31640" y="1498680"/>
            <a:ext cx="7538468" cy="5495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Exercise 4.2 Cont’d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Make a TRACE to get an overview of the instrument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SIMULATE 1e7 neutrons at the default of f=5Hz and Theta0=10 degrees. While simulation is ongoing, estimate the number of pulses per second?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Try another 1e7 at f=1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hz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Notice space-time correlation in the third TOF panel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At a given frequency, try changing the Theta0 chopper opening to higher and lower value. Comment on the results.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0" y="122040"/>
            <a:ext cx="9069840" cy="7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"/>
          <p:cNvSpPr/>
          <p:nvPr/>
        </p:nvSpPr>
        <p:spPr>
          <a:xfrm>
            <a:off x="387000" y="52668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Chopper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92000" y="1944000"/>
            <a:ext cx="6695280" cy="16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I.e. we can’t do: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COMPONENT something = Sometype(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par1=value1, par2=value2, ….)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AT( f_x(t), f_y(t), f_z(t) )</a:t>
            </a:r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RELATIVE someother</a:t>
            </a:r>
            <a:r>
              <a:rPr lang="en-GB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448000" y="4536000"/>
            <a:ext cx="22251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 what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 do?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08000" y="19332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Moving optics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92000" y="1944000"/>
            <a:ext cx="6695280" cy="16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I.e. we can’t do: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COMPONENT something = Sometype(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par1=value1, par2=value2, ….)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AT( f_x(t), f_y(t), f_z(t) )</a:t>
            </a:r>
            <a:r>
              <a:rPr lang="en-GB" sz="1800" b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RELATIVE someother</a:t>
            </a:r>
            <a:r>
              <a:rPr lang="en-GB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448000" y="4536000"/>
            <a:ext cx="22251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 what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 do?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08000" y="193320"/>
            <a:ext cx="90784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Moving optics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00" y="5362055"/>
            <a:ext cx="63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Instead, we operate internally in the component on the neutron state, e.g. “rotate” the neutron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81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394640" y="1892520"/>
            <a:ext cx="6546960" cy="2400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 marL="40680" algn="ctr">
              <a:lnSpc>
                <a:spcPct val="93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Velocity Selectors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" algn="ctr">
              <a:lnSpc>
                <a:spcPct val="93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" algn="ctr">
              <a:lnSpc>
                <a:spcPct val="93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" algn="ctr">
              <a:lnSpc>
                <a:spcPct val="93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" algn="ctr">
              <a:lnSpc>
                <a:spcPct val="93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Select the neutron energy you want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 flipH="1">
            <a:off x="2228040" y="4570920"/>
            <a:ext cx="44280" cy="164844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3"/>
          <p:cNvSpPr/>
          <p:nvPr/>
        </p:nvSpPr>
        <p:spPr>
          <a:xfrm>
            <a:off x="577800" y="5067720"/>
            <a:ext cx="1605240" cy="57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4"/>
          <p:cNvSpPr/>
          <p:nvPr/>
        </p:nvSpPr>
        <p:spPr>
          <a:xfrm>
            <a:off x="2382120" y="5067720"/>
            <a:ext cx="5680440" cy="570600"/>
          </a:xfrm>
          <a:prstGeom prst="roundRect">
            <a:avLst>
              <a:gd name="adj" fmla="val 16667"/>
            </a:avLst>
          </a:prstGeom>
          <a:solidFill>
            <a:srgbClr val="E4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142720" y="2880000"/>
            <a:ext cx="2637000" cy="1968840"/>
          </a:xfrm>
          <a:prstGeom prst="rect">
            <a:avLst/>
          </a:prstGeom>
          <a:solidFill>
            <a:srgbClr val="00C5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"/>
          <p:cNvSpPr/>
          <p:nvPr/>
        </p:nvSpPr>
        <p:spPr>
          <a:xfrm>
            <a:off x="854280" y="3813120"/>
            <a:ext cx="1137240" cy="123120"/>
          </a:xfrm>
          <a:prstGeom prst="rightArrow">
            <a:avLst>
              <a:gd name="adj1" fmla="val 32000"/>
              <a:gd name="adj2" fmla="val 366667"/>
            </a:avLst>
          </a:prstGeom>
          <a:solidFill>
            <a:srgbClr val="008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3"/>
          <p:cNvSpPr/>
          <p:nvPr/>
        </p:nvSpPr>
        <p:spPr>
          <a:xfrm>
            <a:off x="2142720" y="3647160"/>
            <a:ext cx="263700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4"/>
          <p:cNvSpPr/>
          <p:nvPr/>
        </p:nvSpPr>
        <p:spPr>
          <a:xfrm>
            <a:off x="2149560" y="3864960"/>
            <a:ext cx="263700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5"/>
          <p:cNvSpPr/>
          <p:nvPr/>
        </p:nvSpPr>
        <p:spPr>
          <a:xfrm>
            <a:off x="2149560" y="3450240"/>
            <a:ext cx="263700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2149560" y="3242880"/>
            <a:ext cx="263700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7"/>
          <p:cNvSpPr/>
          <p:nvPr/>
        </p:nvSpPr>
        <p:spPr>
          <a:xfrm>
            <a:off x="5068440" y="5410440"/>
            <a:ext cx="1914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absorbing blades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 flipH="1" flipV="1">
            <a:off x="4554360" y="3967200"/>
            <a:ext cx="1565280" cy="140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type="arrow" w="med" len="med"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9"/>
          <p:cNvSpPr/>
          <p:nvPr/>
        </p:nvSpPr>
        <p:spPr>
          <a:xfrm>
            <a:off x="3293640" y="4995720"/>
            <a:ext cx="430920" cy="718920"/>
          </a:xfrm>
          <a:custGeom>
            <a:avLst/>
            <a:gdLst/>
            <a:ahLst/>
            <a:cxnLst/>
            <a:rect l="l" t="t" r="r" b="b"/>
            <a:pathLst>
              <a:path w="1202" h="2002">
                <a:moveTo>
                  <a:pt x="300" y="0"/>
                </a:moveTo>
                <a:lnTo>
                  <a:pt x="300" y="1501"/>
                </a:lnTo>
                <a:lnTo>
                  <a:pt x="0" y="1501"/>
                </a:lnTo>
                <a:lnTo>
                  <a:pt x="600" y="2001"/>
                </a:lnTo>
                <a:lnTo>
                  <a:pt x="1201" y="1501"/>
                </a:lnTo>
                <a:lnTo>
                  <a:pt x="900" y="1501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0"/>
          <p:cNvSpPr/>
          <p:nvPr/>
        </p:nvSpPr>
        <p:spPr>
          <a:xfrm>
            <a:off x="5021640" y="3843720"/>
            <a:ext cx="718920" cy="70920"/>
          </a:xfrm>
          <a:custGeom>
            <a:avLst/>
            <a:gdLst/>
            <a:ahLst/>
            <a:cxnLst/>
            <a:rect l="l" t="t" r="r" b="b"/>
            <a:pathLst>
              <a:path w="2002" h="201">
                <a:moveTo>
                  <a:pt x="0" y="50"/>
                </a:moveTo>
                <a:lnTo>
                  <a:pt x="1500" y="50"/>
                </a:lnTo>
                <a:lnTo>
                  <a:pt x="1500" y="0"/>
                </a:lnTo>
                <a:lnTo>
                  <a:pt x="2001" y="100"/>
                </a:lnTo>
                <a:lnTo>
                  <a:pt x="1500" y="200"/>
                </a:lnTo>
                <a:lnTo>
                  <a:pt x="1500" y="150"/>
                </a:lnTo>
                <a:lnTo>
                  <a:pt x="0" y="150"/>
                </a:lnTo>
                <a:lnTo>
                  <a:pt x="0" y="50"/>
                </a:lnTo>
              </a:path>
            </a:pathLst>
          </a:cu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2142720" y="3656520"/>
            <a:ext cx="2637720" cy="51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3"/>
          <p:cNvSpPr/>
          <p:nvPr/>
        </p:nvSpPr>
        <p:spPr>
          <a:xfrm>
            <a:off x="2149560" y="3874320"/>
            <a:ext cx="2637720" cy="51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4"/>
          <p:cNvSpPr/>
          <p:nvPr/>
        </p:nvSpPr>
        <p:spPr>
          <a:xfrm>
            <a:off x="2149560" y="3459600"/>
            <a:ext cx="2637720" cy="51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15"/>
          <p:cNvSpPr/>
          <p:nvPr/>
        </p:nvSpPr>
        <p:spPr>
          <a:xfrm>
            <a:off x="2149560" y="3252240"/>
            <a:ext cx="2637720" cy="51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2"/>
          <a:stretch/>
        </p:blipFill>
        <p:spPr>
          <a:xfrm>
            <a:off x="576000" y="2304000"/>
            <a:ext cx="8144280" cy="2124360"/>
          </a:xfrm>
          <a:prstGeom prst="rect">
            <a:avLst/>
          </a:prstGeom>
          <a:ln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2"/>
          <p:cNvSpPr/>
          <p:nvPr/>
        </p:nvSpPr>
        <p:spPr>
          <a:xfrm>
            <a:off x="1765800" y="1851480"/>
            <a:ext cx="5742000" cy="46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‘broad’ monochromatization δλ/λ  ≈ 10 %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5"/>
          <p:cNvPicPr/>
          <p:nvPr/>
        </p:nvPicPr>
        <p:blipFill>
          <a:blip r:embed="rId2"/>
          <a:stretch/>
        </p:blipFill>
        <p:spPr>
          <a:xfrm>
            <a:off x="5291640" y="3196080"/>
            <a:ext cx="2904480" cy="1163160"/>
          </a:xfrm>
          <a:prstGeom prst="rect">
            <a:avLst/>
          </a:prstGeom>
          <a:ln>
            <a:noFill/>
          </a:ln>
        </p:spPr>
      </p:pic>
      <p:pic>
        <p:nvPicPr>
          <p:cNvPr id="286" name="Picture 6"/>
          <p:cNvPicPr/>
          <p:nvPr/>
        </p:nvPicPr>
        <p:blipFill>
          <a:blip r:embed="rId3"/>
          <a:stretch/>
        </p:blipFill>
        <p:spPr>
          <a:xfrm>
            <a:off x="5291640" y="4349880"/>
            <a:ext cx="2904480" cy="116316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5291640" y="5240160"/>
            <a:ext cx="9576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Astrium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 descr="ILL_SANS_instrument_D11_1_Velocity_selector_4_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074" y="3159115"/>
            <a:ext cx="4064000" cy="2286000"/>
          </a:xfrm>
          <a:prstGeom prst="rect">
            <a:avLst/>
          </a:prstGeom>
        </p:spPr>
      </p:pic>
      <p:sp>
        <p:nvSpPr>
          <p:cNvPr id="283" name="CustomShape 1"/>
          <p:cNvSpPr/>
          <p:nvPr/>
        </p:nvSpPr>
        <p:spPr>
          <a:xfrm>
            <a:off x="227160" y="5166360"/>
            <a:ext cx="1175400" cy="282240"/>
          </a:xfrm>
          <a:prstGeom prst="rect">
            <a:avLst/>
          </a:prstGeom>
          <a:solidFill>
            <a:srgbClr val="0D14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marL="40680">
              <a:lnSpc>
                <a:spcPct val="93000"/>
              </a:lnSpc>
            </a:pPr>
            <a:r>
              <a:rPr lang="en-GB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ILL.FR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"/>
          <p:cNvPicPr/>
          <p:nvPr/>
        </p:nvPicPr>
        <p:blipFill>
          <a:blip r:embed="rId2"/>
          <a:stretch/>
        </p:blipFill>
        <p:spPr>
          <a:xfrm rot="10800000">
            <a:off x="14488560" y="8301600"/>
            <a:ext cx="3886920" cy="1173960"/>
          </a:xfrm>
          <a:prstGeom prst="rect">
            <a:avLst/>
          </a:prstGeom>
          <a:ln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7778160" y="1989000"/>
            <a:ext cx="81720" cy="983880"/>
          </a:xfrm>
          <a:prstGeom prst="rightBracket">
            <a:avLst>
              <a:gd name="adj" fmla="val 8333"/>
            </a:avLst>
          </a:prstGeom>
          <a:noFill/>
          <a:ln w="63360">
            <a:solidFill>
              <a:srgbClr val="FF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8206560" y="2155320"/>
            <a:ext cx="12452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housing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Velocity Selectors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10080625" cy="42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499</Words>
  <Application>Microsoft Macintosh PowerPoint</Application>
  <PresentationFormat>Custom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Courier New</vt:lpstr>
      <vt:lpstr>DejaVu Sans</vt:lpstr>
      <vt:lpstr>Symbol</vt:lpstr>
      <vt:lpstr>Wingdings</vt:lpstr>
      <vt:lpstr>Arial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Peter Willendrup</cp:lastModifiedBy>
  <cp:revision>145</cp:revision>
  <cp:lastPrinted>2016-05-31T07:28:23Z</cp:lastPrinted>
  <dcterms:modified xsi:type="dcterms:W3CDTF">2017-04-25T18:44:28Z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15.0033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