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7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5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1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49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0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5" name="Slide Number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6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9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7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asted-image.tiff" descr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" name="pasted-image.tiff" descr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" name="Title Text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2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6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mcstas.org/documentation/manual/mcstas-2.3-components.pdf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arxiv.org/abs/1609.02792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arxiv.org/abs/1609.02792" TargetMode="External"/><Relationship Id="rId4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5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62" name="L1_at_target_rd02.pdf" descr="L1_at_target_rd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118850">
            <a:off x="1103700" y="5725637"/>
            <a:ext cx="1709754" cy="16872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pic>
        <p:nvPicPr>
          <p:cNvPr id="63" name="exp_6511_L1_at_target_0.2_right_tilt.png" descr="exp_6511_L1_at_target_0.2_right_ti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18850">
            <a:off x="2922378" y="5715906"/>
            <a:ext cx="1709222" cy="1706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64" name="McStas monitors &amp; sources"/>
          <p:cNvSpPr/>
          <p:nvPr/>
        </p:nvSpPr>
        <p:spPr>
          <a:xfrm>
            <a:off x="914050" y="2711309"/>
            <a:ext cx="7984712" cy="26834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4600"/>
            </a:lvl1pPr>
          </a:lstStyle>
          <a:p>
            <a:pPr/>
            <a:r>
              <a:t>McStas monitors &amp; sources</a:t>
            </a:r>
          </a:p>
        </p:txBody>
      </p:sp>
      <p:sp>
        <p:nvSpPr>
          <p:cNvPr id="65" name="Monitors &amp; Sources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Monitors &amp;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ource_simp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Source_simple</a:t>
            </a:r>
          </a:p>
        </p:txBody>
      </p:sp>
      <p:sp>
        <p:nvSpPr>
          <p:cNvPr id="13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Example:…"/>
          <p:cNvSpPr/>
          <p:nvPr/>
        </p:nvSpPr>
        <p:spPr>
          <a:xfrm>
            <a:off x="98350" y="5887870"/>
            <a:ext cx="8940069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 u="sng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COMPONENT </a:t>
            </a:r>
            <a:r>
              <a:rPr>
                <a:solidFill>
                  <a:srgbClr val="000000"/>
                </a:solidFill>
              </a:rPr>
              <a:t>my_simple_source =</a:t>
            </a:r>
            <a:r>
              <a:t> Source_simple(</a:t>
            </a:r>
            <a:r>
              <a:rPr>
                <a:solidFill>
                  <a:srgbClr val="0061FF"/>
                </a:solidFill>
              </a:rPr>
              <a:t>radius=0.1, dist=2.0,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focus_xw=0.1, focus_yh=0.1, E0=14.0,     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dE=2.0</a:t>
            </a:r>
            <a:r>
              <a:t>)</a:t>
            </a:r>
          </a:p>
        </p:txBody>
      </p:sp>
      <p:sp>
        <p:nvSpPr>
          <p:cNvPr id="140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41" name="Source_simple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pic>
        <p:nvPicPr>
          <p:cNvPr id="142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Monitor output PSD / Em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46" name="Slide Number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7" name="emon_flat.gif" descr="emon_fl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87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50" name="Source_simple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51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onitor output PSD / Em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54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emon.dat.gif" descr="e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652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58" name="Source_simple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59" name="gauss = 1"/>
          <p:cNvSpPr/>
          <p:nvPr/>
        </p:nvSpPr>
        <p:spPr>
          <a:xfrm>
            <a:off x="5615818" y="1998104"/>
            <a:ext cx="2458766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60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ource_div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16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165" name="Screen Shot 2016-02-01 at 4.45.30 PM.png" descr="Screen Shot 2016-02-01 at 4.45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464" y="1447341"/>
            <a:ext cx="7897553" cy="378917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Example:…"/>
          <p:cNvSpPr/>
          <p:nvPr/>
        </p:nvSpPr>
        <p:spPr>
          <a:xfrm>
            <a:off x="39340" y="5651828"/>
            <a:ext cx="9107265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my_source_div = </a:t>
            </a:r>
            <a:r>
              <a:rPr>
                <a:solidFill>
                  <a:srgbClr val="38571A"/>
                </a:solidFill>
              </a:rPr>
              <a:t>Source_div(</a:t>
            </a:r>
            <a:r>
              <a:rPr>
                <a:solidFill>
                  <a:srgbClr val="0061FF"/>
                </a:solidFill>
              </a:rPr>
              <a:t>xwidth=0.1, yheight=0.1,    </a:t>
            </a:r>
            <a:endParaRPr>
              <a:solidFill>
                <a:srgbClr val="0061FF"/>
              </a:solidFill>
            </a:endParaRPr>
          </a:p>
          <a:p>
            <a:pPr lvl="2" indent="457200" defTabSz="354210">
              <a:defRPr b="1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focus_aw=2,focus_ah=2, E0=14, dE=2, gauss=0</a:t>
            </a:r>
            <a:r>
              <a:t>)</a:t>
            </a:r>
          </a:p>
        </p:txBody>
      </p:sp>
      <p:sp>
        <p:nvSpPr>
          <p:cNvPr id="167" name="Source_div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168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ource_div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17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3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6704"/>
            <a:ext cx="3697984" cy="295838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77" name="Source_div.comp"/>
          <p:cNvSpPr/>
          <p:nvPr/>
        </p:nvSpPr>
        <p:spPr>
          <a:xfrm>
            <a:off x="30374" y="1147371"/>
            <a:ext cx="245876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178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ource_div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18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3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668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1598"/>
            <a:ext cx="3700442" cy="2960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86" name="Source_div.comp"/>
          <p:cNvSpPr/>
          <p:nvPr/>
        </p:nvSpPr>
        <p:spPr>
          <a:xfrm>
            <a:off x="20539" y="1137536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pic>
        <p:nvPicPr>
          <p:cNvPr id="187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4736"/>
            <a:ext cx="3697984" cy="295838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gauss = 1"/>
          <p:cNvSpPr/>
          <p:nvPr/>
        </p:nvSpPr>
        <p:spPr>
          <a:xfrm>
            <a:off x="216371" y="5794437"/>
            <a:ext cx="2458765" cy="42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89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ource_ge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19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95" name="Example:…"/>
          <p:cNvSpPr/>
          <p:nvPr/>
        </p:nvSpPr>
        <p:spPr>
          <a:xfrm>
            <a:off x="68845" y="5928066"/>
            <a:ext cx="9048255" cy="160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Emin=1,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Emax=3, I1=1e13, verbose=1, focus_xw=0.01,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focus_yh=0.01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196" name="Source_gen.comp"/>
          <p:cNvSpPr/>
          <p:nvPr/>
        </p:nvSpPr>
        <p:spPr>
          <a:xfrm>
            <a:off x="20539" y="1145596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pic>
        <p:nvPicPr>
          <p:cNvPr id="197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A general continuous source"/>
          <p:cNvSpPr/>
          <p:nvPr/>
        </p:nvSpPr>
        <p:spPr>
          <a:xfrm>
            <a:off x="5778966" y="1304732"/>
            <a:ext cx="298898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ource_ge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20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792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05" name="Example:…"/>
          <p:cNvSpPr/>
          <p:nvPr/>
        </p:nvSpPr>
        <p:spPr>
          <a:xfrm>
            <a:off x="68845" y="5737566"/>
            <a:ext cx="9048255" cy="185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dist=1.5, focus_xw=0.01, focus_yh=0.01,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lambda0=1, dlambda=8,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flux_file=‘source.dat’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06" name="Source_gen.comp"/>
          <p:cNvSpPr/>
          <p:nvPr/>
        </p:nvSpPr>
        <p:spPr>
          <a:xfrm>
            <a:off x="20539" y="1106649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sp>
        <p:nvSpPr>
          <p:cNvPr id="207" name="A general continuous source"/>
          <p:cNvSpPr/>
          <p:nvPr/>
        </p:nvSpPr>
        <p:spPr>
          <a:xfrm>
            <a:off x="5778966" y="1304732"/>
            <a:ext cx="298898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  <p:pic>
        <p:nvPicPr>
          <p:cNvPr id="208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71" y="1974415"/>
            <a:ext cx="2343995" cy="85890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209" name="Source input can be an ASCII file!!"/>
          <p:cNvSpPr/>
          <p:nvPr/>
        </p:nvSpPr>
        <p:spPr>
          <a:xfrm rot="20444940">
            <a:off x="4962523" y="2806008"/>
            <a:ext cx="5772700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Source input can be an ASCII file!!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ource_Maxwell 3 ~ Source_ge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Source_Maxwell 3 ~ Source_gen</a:t>
            </a:r>
          </a:p>
        </p:txBody>
      </p:sp>
      <p:sp>
        <p:nvSpPr>
          <p:cNvPr id="2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Source_Maxwell_3.comp"/>
          <p:cNvSpPr/>
          <p:nvPr/>
        </p:nvSpPr>
        <p:spPr>
          <a:xfrm>
            <a:off x="20539" y="1220949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15" name="A continuous source with a maxwellian spectrum"/>
          <p:cNvSpPr/>
          <p:nvPr/>
        </p:nvSpPr>
        <p:spPr>
          <a:xfrm>
            <a:off x="4274202" y="1330824"/>
            <a:ext cx="502138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  <p:sp>
        <p:nvSpPr>
          <p:cNvPr id="216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17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ource_Maxwell_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Source_Maxwell_3</a:t>
            </a:r>
          </a:p>
        </p:txBody>
      </p:sp>
      <p:sp>
        <p:nvSpPr>
          <p:cNvPr id="22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2" name="Source_Maxwell_3.comp"/>
          <p:cNvSpPr/>
          <p:nvPr/>
        </p:nvSpPr>
        <p:spPr>
          <a:xfrm>
            <a:off x="-28636" y="1147371"/>
            <a:ext cx="32849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23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24" name="Screen Shot 2016-02-01 at 5.20.46 PM.png" descr="Screen Shot 2016-02-01 at 5.2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736" y="1807858"/>
            <a:ext cx="7065455" cy="387341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COMPONENT source = Source_Maxwell_3(yheight=0.156, xwidth=0.126,…"/>
          <p:cNvSpPr/>
          <p:nvPr/>
        </p:nvSpPr>
        <p:spPr>
          <a:xfrm>
            <a:off x="121065" y="5878035"/>
            <a:ext cx="89400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source = </a:t>
            </a:r>
            <a:r>
              <a:rPr>
                <a:solidFill>
                  <a:srgbClr val="38571A"/>
                </a:solidFill>
              </a:rPr>
              <a:t>Source_Maxwell_3</a:t>
            </a:r>
            <a:r>
              <a:t>(</a:t>
            </a:r>
            <a:r>
              <a:rPr>
                <a:solidFill>
                  <a:srgbClr val="0061FF"/>
                </a:solidFill>
              </a:rPr>
              <a:t>yheight=0.156, xwidth=0.126,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Lmin=0.1, Lmax=9.0, dist=1.5, focus_xw = 0.025, 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focus_yh = 0.12, T1=296.16, I1=8.5E11, </a:t>
            </a:r>
            <a:endParaRPr>
              <a:solidFill>
                <a:srgbClr val="0061FF"/>
              </a:solidFill>
            </a:endParaRPr>
          </a:p>
          <a:p>
            <a:pPr lvl="7" indent="1600200"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T2=40.68, I2=5.2E11</a:t>
            </a:r>
            <a:r>
              <a:t>)</a:t>
            </a:r>
          </a:p>
        </p:txBody>
      </p:sp>
      <p:sp>
        <p:nvSpPr>
          <p:cNvPr id="226" name="A continuous source with a maxwellian spectrum"/>
          <p:cNvSpPr/>
          <p:nvPr/>
        </p:nvSpPr>
        <p:spPr>
          <a:xfrm>
            <a:off x="4274202" y="1330824"/>
            <a:ext cx="5021385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ccess the doc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the docs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9" name="In this session:…"/>
          <p:cNvSpPr/>
          <p:nvPr/>
        </p:nvSpPr>
        <p:spPr>
          <a:xfrm>
            <a:off x="231993" y="1619454"/>
            <a:ext cx="7470607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/>
            </a:pPr>
            <a:r>
              <a:t>In this session:</a:t>
            </a:r>
          </a:p>
          <a:p>
            <a:pPr>
              <a:buSzPct val="86287"/>
              <a:buBlip>
                <a:blip r:embed="rId2"/>
              </a:buBlip>
              <a:defRPr sz="2200"/>
            </a:pPr>
            <a:r>
              <a:t>  Overview of existing Source and Monitor components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    Detailed description of the most commonly used ones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How to ‘call’ them into a *.instr file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Practical Exercise using sources and monitors</a:t>
            </a:r>
          </a:p>
        </p:txBody>
      </p:sp>
      <p:sp>
        <p:nvSpPr>
          <p:cNvPr id="70" name="IMPORTANT:…"/>
          <p:cNvSpPr/>
          <p:nvPr/>
        </p:nvSpPr>
        <p:spPr>
          <a:xfrm>
            <a:off x="41065" y="3499240"/>
            <a:ext cx="8900729" cy="4209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IMPORTANT:</a:t>
            </a:r>
          </a:p>
          <a:p>
            <a:pPr>
              <a:defRPr sz="2200"/>
            </a:pPr>
            <a:r>
              <a:t>All (and more) of this information can be found in the online pdf component documentation, e.g.</a:t>
            </a:r>
          </a:p>
          <a:p>
            <a:pPr>
              <a:defRPr sz="2200">
                <a:solidFill>
                  <a:srgbClr val="0061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http://www.mcstas.org/documentation/manual/mcstas-2.3-components.pdf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- is also distributed with your McStas installation - mcdoc -c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The component documentation along with the “</a:t>
            </a:r>
            <a:r>
              <a:rPr>
                <a:solidFill>
                  <a:srgbClr val="38571A"/>
                </a:solidFill>
              </a:rPr>
              <a:t>mcdoc component_you_are_searching_for</a:t>
            </a:r>
            <a:r>
              <a:t>” command, are your best friends when using McStas </a:t>
            </a:r>
          </a:p>
        </p:txBody>
      </p:sp>
      <p:sp>
        <p:nvSpPr>
          <p:cNvPr id="71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pecial 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2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Special Sources"/>
          <p:cNvSpPr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31" name="“Feedback” components:…"/>
          <p:cNvSpPr/>
          <p:nvPr/>
        </p:nvSpPr>
        <p:spPr>
          <a:xfrm>
            <a:off x="314721" y="1358825"/>
            <a:ext cx="8182770" cy="5473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32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33" name="(*) Kittelmann, et. al (2017) https://arxiv.org/abs/1609.02792"/>
          <p:cNvSpPr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pecial 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3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7" name="Special Sources"/>
          <p:cNvSpPr/>
          <p:nvPr/>
        </p:nvSpPr>
        <p:spPr>
          <a:xfrm>
            <a:off x="4697109" y="1265392"/>
            <a:ext cx="207440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38" name="“Feedback” components:…"/>
          <p:cNvSpPr/>
          <p:nvPr/>
        </p:nvSpPr>
        <p:spPr>
          <a:xfrm>
            <a:off x="314721" y="1358825"/>
            <a:ext cx="8182770" cy="5473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+mn-lt"/>
                <a:ea typeface="+mn-ea"/>
                <a:cs typeface="+mn-cs"/>
                <a:sym typeface="Helvetica"/>
              </a:rPr>
              <a:t>*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39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40" name="(*) Kittelmann, et. al (2017) https://arxiv.org/abs/1609.02792"/>
          <p:cNvSpPr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1" name="Need more practical info on that?…"/>
          <p:cNvSpPr/>
          <p:nvPr/>
        </p:nvSpPr>
        <p:spPr>
          <a:xfrm>
            <a:off x="869" y="2988239"/>
            <a:ext cx="10061266" cy="826146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E32400"/>
                </a:solidFill>
              </a:defRPr>
            </a:pPr>
            <a:r>
              <a:t>Need more practical info on that? </a:t>
            </a:r>
          </a:p>
          <a:p>
            <a:pPr>
              <a:defRPr sz="2400">
                <a:solidFill>
                  <a:srgbClr val="E32400"/>
                </a:solidFill>
              </a:defRPr>
            </a:pPr>
            <a:r>
              <a:t>Ask the instructors (could say something on friday)</a:t>
            </a:r>
          </a:p>
        </p:txBody>
      </p:sp>
      <p:pic>
        <p:nvPicPr>
          <p:cNvPr id="242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65717">
            <a:off x="5695144" y="3353778"/>
            <a:ext cx="1698474" cy="2806098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Monitor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45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990" y="1405214"/>
            <a:ext cx="7298900" cy="5487964"/>
          </a:xfrm>
          <a:prstGeom prst="rect">
            <a:avLst/>
          </a:prstGeom>
        </p:spPr>
      </p:pic>
      <p:sp>
        <p:nvSpPr>
          <p:cNvPr id="248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Monitor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5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54" name="Semantics"/>
          <p:cNvSpPr/>
          <p:nvPr/>
        </p:nvSpPr>
        <p:spPr>
          <a:xfrm>
            <a:off x="281168" y="1155160"/>
            <a:ext cx="1415644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B51A00"/>
                </a:solidFill>
              </a:defRPr>
            </a:lvl1pPr>
          </a:lstStyle>
          <a:p>
            <a:pPr/>
            <a:r>
              <a:t>Semantics</a:t>
            </a:r>
          </a:p>
        </p:txBody>
      </p:sp>
      <p:sp>
        <p:nvSpPr>
          <p:cNvPr id="255" name="In reality:…"/>
          <p:cNvSpPr/>
          <p:nvPr/>
        </p:nvSpPr>
        <p:spPr>
          <a:xfrm>
            <a:off x="128724" y="2829166"/>
            <a:ext cx="8508749" cy="328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</a:pPr>
            <a:r>
              <a:t>  In reality: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Monitor: intensity probe of the beam; transparent to neutrons; has efficiency &lt;1%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Detector:  should detect each and every neutron; as high efficiency as possible.</a:t>
            </a:r>
          </a:p>
          <a:p>
            <a:pPr lvl="1" marL="342900" indent="0">
              <a:buSzPct val="171000"/>
              <a:buBlip>
                <a:blip r:embed="rId2"/>
              </a:buBlip>
            </a:pPr>
          </a:p>
          <a:p>
            <a:pPr/>
          </a:p>
          <a:p>
            <a:pPr>
              <a:buSzPct val="171000"/>
              <a:buBlip>
                <a:blip r:embed="rId2"/>
              </a:buBlip>
            </a:pPr>
            <a:r>
              <a:t>  In McStas:</a:t>
            </a:r>
          </a:p>
          <a:p>
            <a:pPr lvl="2" marL="914400" indent="0">
              <a:buSzPct val="80000"/>
              <a:buBlip>
                <a:blip r:embed="rId2"/>
              </a:buBlip>
            </a:pPr>
            <a:r>
              <a:t>  In simulations we can program monitors and detectors to behave any way we like. We refer to both of those indistinguishably as ‘monitors’.</a:t>
            </a:r>
          </a:p>
          <a:p>
            <a:pPr/>
          </a:p>
          <a:p>
            <a:pPr lvl="3" indent="685800"/>
            <a:r>
              <a:t>    (With exception of PSD_Detector that models a “physical” He</a:t>
            </a:r>
            <a:r>
              <a:rPr baseline="31999"/>
              <a:t>3</a:t>
            </a:r>
            <a:r>
              <a:t> detector)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5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61" name="L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pic>
        <p:nvPicPr>
          <p:cNvPr id="262" name="Screen Shot 2016-02-02 at 10.03.04 AM.png" descr="Screen Shot 2016-02-02 at 10.03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6283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1-D wavelength sensitive monitor"/>
          <p:cNvSpPr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64" name="Example:…"/>
          <p:cNvSpPr/>
          <p:nvPr/>
        </p:nvSpPr>
        <p:spPr>
          <a:xfrm>
            <a:off x="136864" y="5882952"/>
            <a:ext cx="886138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my_L_monitor </a:t>
            </a:r>
            <a:r>
              <a:rPr>
                <a:solidFill>
                  <a:srgbClr val="38571A"/>
                </a:solidFill>
              </a:rPr>
              <a:t>= L_monitor(</a:t>
            </a:r>
            <a:r>
              <a:rPr>
                <a:solidFill>
                  <a:srgbClr val="0061FF"/>
                </a:solidFill>
              </a:rPr>
              <a:t>xmin=-0.1, xmax=0.1, ymin=-0.1,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ymax=0.1, nL=20, filename="Output.L",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Lmin=2, Lmax=10</a:t>
            </a:r>
            <a:r>
              <a:rPr>
                <a:solidFill>
                  <a:srgbClr val="38571A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6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8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6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71" name="L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72" name="1-D wavelength sensitive monitor"/>
          <p:cNvSpPr/>
          <p:nvPr/>
        </p:nvSpPr>
        <p:spPr>
          <a:xfrm>
            <a:off x="5778966" y="1304732"/>
            <a:ext cx="347119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L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75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6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77" name="Slide Number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278" name="Sources and Monitors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79" name="L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80" name="1-D wavelength sensitive monitor"/>
          <p:cNvSpPr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81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3" name="“Intensity” n/s"/>
          <p:cNvSpPr/>
          <p:nvPr/>
        </p:nvSpPr>
        <p:spPr>
          <a:xfrm>
            <a:off x="1330548" y="4855433"/>
            <a:ext cx="14761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284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5" name="Statistical RMS variance on intensity"/>
          <p:cNvSpPr/>
          <p:nvPr/>
        </p:nvSpPr>
        <p:spPr>
          <a:xfrm>
            <a:off x="2497308" y="4326603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286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7" name="# neutron rays / events recorded"/>
          <p:cNvSpPr/>
          <p:nvPr/>
        </p:nvSpPr>
        <p:spPr>
          <a:xfrm>
            <a:off x="4299108" y="3985124"/>
            <a:ext cx="3395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288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9" name="Signal stats, mean &amp; spread wl"/>
          <p:cNvSpPr/>
          <p:nvPr/>
        </p:nvSpPr>
        <p:spPr>
          <a:xfrm>
            <a:off x="5343577" y="3143270"/>
            <a:ext cx="330610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L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9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294" name="Slide Number"/>
          <p:cNvSpPr/>
          <p:nvPr>
            <p:ph type="sldNum" sz="quarter" idx="2"/>
          </p:nvPr>
        </p:nvSpPr>
        <p:spPr>
          <a:xfrm>
            <a:off x="-288573" y="7211439"/>
            <a:ext cx="356973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295" name="Sources and Monitors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96" name="L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297" name="1-D wavelength sensitive monitor"/>
          <p:cNvSpPr/>
          <p:nvPr/>
        </p:nvSpPr>
        <p:spPr>
          <a:xfrm>
            <a:off x="2307775" y="1304732"/>
            <a:ext cx="3471192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98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99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0" name="“Intensity” n/s"/>
          <p:cNvSpPr/>
          <p:nvPr/>
        </p:nvSpPr>
        <p:spPr>
          <a:xfrm>
            <a:off x="1330548" y="4855433"/>
            <a:ext cx="14761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301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2" name="Statistical RMS variance on intensity"/>
          <p:cNvSpPr/>
          <p:nvPr/>
        </p:nvSpPr>
        <p:spPr>
          <a:xfrm>
            <a:off x="2497308" y="4326603"/>
            <a:ext cx="380136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03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4" name="# neutron rays / events recorded"/>
          <p:cNvSpPr/>
          <p:nvPr/>
        </p:nvSpPr>
        <p:spPr>
          <a:xfrm>
            <a:off x="4299108" y="3985124"/>
            <a:ext cx="33952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05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6" name="Signal stats, mean &amp; spread wl"/>
          <p:cNvSpPr/>
          <p:nvPr/>
        </p:nvSpPr>
        <p:spPr>
          <a:xfrm>
            <a:off x="5343577" y="3143270"/>
            <a:ext cx="330610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  <p:sp>
        <p:nvSpPr>
          <p:cNvPr id="307" name="Oval"/>
          <p:cNvSpPr/>
          <p:nvPr/>
        </p:nvSpPr>
        <p:spPr>
          <a:xfrm>
            <a:off x="1142146" y="3512332"/>
            <a:ext cx="7162627" cy="2142363"/>
          </a:xfrm>
          <a:prstGeom prst="ellips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08" name="Line"/>
          <p:cNvSpPr/>
          <p:nvPr/>
        </p:nvSpPr>
        <p:spPr>
          <a:xfrm flipV="1">
            <a:off x="4294838" y="5477780"/>
            <a:ext cx="1" cy="630239"/>
          </a:xfrm>
          <a:prstGeom prst="line">
            <a:avLst/>
          </a:prstGeom>
          <a:ln w="25400">
            <a:solidFill>
              <a:srgbClr val="00F60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9" name="Same info available “pr. bin”"/>
          <p:cNvSpPr/>
          <p:nvPr/>
        </p:nvSpPr>
        <p:spPr>
          <a:xfrm>
            <a:off x="618992" y="6187023"/>
            <a:ext cx="293775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00F600"/>
                </a:solidFill>
              </a:defRPr>
            </a:lvl1pPr>
          </a:lstStyle>
          <a:p>
            <a:pPr/>
            <a:r>
              <a:t>Same info available “pr. bin”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SD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15" name="PSD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16" name="2-D position sensitive monitor"/>
          <p:cNvSpPr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pic>
        <p:nvPicPr>
          <p:cNvPr id="317" name="Screen Shot 2016-02-02 at 10.57.47 AM.png" descr="Screen Shot 2016-02-02 at 10.57.47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1366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Example:…"/>
          <p:cNvSpPr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SD_monito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2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24" name="PSD_monitor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25" name="2-D position sensitive monitor"/>
          <p:cNvSpPr/>
          <p:nvPr/>
        </p:nvSpPr>
        <p:spPr>
          <a:xfrm>
            <a:off x="5778966" y="1304732"/>
            <a:ext cx="3102618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sp>
        <p:nvSpPr>
          <p:cNvPr id="326" name="Example:…"/>
          <p:cNvSpPr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  <p:pic>
        <p:nvPicPr>
          <p:cNvPr id="327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0" y="1516475"/>
            <a:ext cx="8959739" cy="59600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74" name="Mathematical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77" name="(*) contributed (can be found in /mcstas/installation/folder/contrib )"/>
          <p:cNvSpPr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78" name="Reactors :…"/>
          <p:cNvSpPr/>
          <p:nvPr/>
        </p:nvSpPr>
        <p:spPr>
          <a:xfrm>
            <a:off x="3825837" y="2965897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More monitor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3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32" name="More Monitors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sp>
        <p:nvSpPr>
          <p:cNvPr id="333" name="TOF_monitor.comp…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More monitor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36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7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38" name="TOF_monitor.comp…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39" name="More Monitors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40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1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2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3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44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879" y="6691523"/>
            <a:ext cx="1561295" cy="577789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347" name="More monitor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4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9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50" name="TOF_monitor.comp…"/>
          <p:cNvSpPr/>
          <p:nvPr/>
        </p:nvSpPr>
        <p:spPr>
          <a:xfrm>
            <a:off x="285216" y="1339155"/>
            <a:ext cx="7710687" cy="651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51" name="More Monitors"/>
          <p:cNvSpPr/>
          <p:nvPr/>
        </p:nvSpPr>
        <p:spPr>
          <a:xfrm>
            <a:off x="4697109" y="1255557"/>
            <a:ext cx="201646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52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3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4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5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56" name="Oval" descr="Oval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Monitor_n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35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1" name="Monitor_nD.comp"/>
          <p:cNvSpPr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62" name="A general monitor for 0D/1D/2D records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63" name="The all-in-one , swiss-army-knife of monitors"/>
          <p:cNvSpPr/>
          <p:nvPr/>
        </p:nvSpPr>
        <p:spPr>
          <a:xfrm>
            <a:off x="330343" y="1988083"/>
            <a:ext cx="6581575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The all-in-one , swiss-army-knife of monitors</a:t>
            </a:r>
          </a:p>
        </p:txBody>
      </p:sp>
      <p:sp>
        <p:nvSpPr>
          <p:cNvPr id="364" name="Monitor_nD can have almost any shape, and record…"/>
          <p:cNvSpPr/>
          <p:nvPr/>
        </p:nvSpPr>
        <p:spPr>
          <a:xfrm>
            <a:off x="869" y="2986527"/>
            <a:ext cx="911710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t>Monitor_nD</a:t>
            </a:r>
            <a:r>
              <a:t> can have almost any shape, and record </a:t>
            </a:r>
          </a:p>
          <a:p>
            <a:pPr>
              <a:defRPr sz="2600"/>
            </a:pPr>
            <a:r>
              <a:t>any requested standard quantities</a:t>
            </a:r>
          </a:p>
        </p:txBody>
      </p:sp>
      <p:sp>
        <p:nvSpPr>
          <p:cNvPr id="365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36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929" y="4076870"/>
            <a:ext cx="27559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Monitor_n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36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A general monitor for 0D/1D/2D records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pic>
        <p:nvPicPr>
          <p:cNvPr id="372" name="Screen Shot 2016-02-02 at 12.51.26 PM.png" descr="Screen Shot 2016-02-02 at 12.5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60" y="1516186"/>
            <a:ext cx="9087596" cy="601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8669" y="12847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Monitor_nD.comp"/>
          <p:cNvSpPr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Monitor_nD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37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A general monitor for 0D/1D/2D records"/>
          <p:cNvSpPr/>
          <p:nvPr/>
        </p:nvSpPr>
        <p:spPr>
          <a:xfrm>
            <a:off x="5778966" y="1304732"/>
            <a:ext cx="4119151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80" name="EXAMPLES:…"/>
          <p:cNvSpPr/>
          <p:nvPr/>
        </p:nvSpPr>
        <p:spPr>
          <a:xfrm>
            <a:off x="36737" y="2548867"/>
            <a:ext cx="931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EXAMPLES:</a:t>
            </a: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MyMon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 </a:t>
            </a:r>
            <a:r>
              <a:rPr>
                <a:solidFill>
                  <a:srgbClr val="0061FF"/>
                </a:solidFill>
              </a:rPr>
              <a:t>xwidth = 0.1, yheight = 0.1, zdepth = 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options = "intensity per cm2 angle,limits=[-5 5],</a:t>
            </a:r>
            <a:r>
              <a:rPr>
                <a:solidFill>
                  <a:srgbClr val="0061FF"/>
                </a:solidFill>
              </a:rPr>
              <a:t>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bins=10,with borders, file = mon1"</a:t>
            </a:r>
            <a:r>
              <a:rPr>
                <a:solidFill>
                  <a:srgbClr val="0061FF"/>
                </a:solidFill>
              </a:rPr>
              <a:t>)</a:t>
            </a:r>
          </a:p>
        </p:txBody>
      </p:sp>
      <p:sp>
        <p:nvSpPr>
          <p:cNvPr id="381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82" name="options = &quot;banana, theta limits=[10,130], bins=120, y&quot;"/>
          <p:cNvSpPr/>
          <p:nvPr/>
        </p:nvSpPr>
        <p:spPr>
          <a:xfrm>
            <a:off x="1427394" y="3429105"/>
            <a:ext cx="7553326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none"/>
              <a:t>  </a:t>
            </a:r>
            <a:r>
              <a:t>options = "banana, theta limits=[10,130], bins=120, y"</a:t>
            </a:r>
          </a:p>
        </p:txBody>
      </p:sp>
      <p:sp>
        <p:nvSpPr>
          <p:cNvPr id="383" name="COMPONENT MyMo = Monitor_nD(xwidth = 0.1, yheight = 0.1,…"/>
          <p:cNvSpPr/>
          <p:nvPr/>
        </p:nvSpPr>
        <p:spPr>
          <a:xfrm>
            <a:off x="108065" y="5145323"/>
            <a:ext cx="8851554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MyMo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</a:t>
            </a:r>
            <a:r>
              <a:rPr>
                <a:solidFill>
                  <a:srgbClr val="0061FF"/>
                </a:solidFill>
              </a:rPr>
              <a:t>xwidth = 0.1, yheight = 0.1,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user1=age, username1="Age of the Captain [years]",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options="user1, auto")</a:t>
            </a:r>
          </a:p>
        </p:txBody>
      </p:sp>
      <p:sp>
        <p:nvSpPr>
          <p:cNvPr id="384" name="options = &quot;multiple kx ky kz, auto abs log t, and list all neutrons&quot;"/>
          <p:cNvSpPr/>
          <p:nvPr/>
        </p:nvSpPr>
        <p:spPr>
          <a:xfrm>
            <a:off x="0" y="3886435"/>
            <a:ext cx="9058089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u="none"/>
            </a:pPr>
            <a:r>
              <a:rPr u="sng"/>
              <a:t>options = "multiple kx ky kz, auto abs log t, and list all neutrons"</a:t>
            </a:r>
          </a:p>
        </p:txBody>
      </p:sp>
      <p:pic>
        <p:nvPicPr>
          <p:cNvPr id="38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8669" y="12974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Monitor_nD.comp"/>
          <p:cNvSpPr/>
          <p:nvPr/>
        </p:nvSpPr>
        <p:spPr>
          <a:xfrm>
            <a:off x="-18801" y="1108377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Mathematical: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390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1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92" name="Reactors :…"/>
          <p:cNvSpPr/>
          <p:nvPr/>
        </p:nvSpPr>
        <p:spPr>
          <a:xfrm>
            <a:off x="4002868" y="3207816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393" name="(*) contributed (can be found in /mcstas/installation/folder/contrib )"/>
          <p:cNvSpPr/>
          <p:nvPr/>
        </p:nvSpPr>
        <p:spPr>
          <a:xfrm>
            <a:off x="0" y="7112334"/>
            <a:ext cx="570560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pic>
        <p:nvPicPr>
          <p:cNvPr id="394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A job for you…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job for you…</a:t>
            </a:r>
          </a:p>
        </p:txBody>
      </p:sp>
      <p:sp>
        <p:nvSpPr>
          <p:cNvPr id="397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8" name="EXERCISE 1"/>
          <p:cNvSpPr/>
          <p:nvPr/>
        </p:nvSpPr>
        <p:spPr>
          <a:xfrm>
            <a:off x="4234862" y="353064"/>
            <a:ext cx="160048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C11A00"/>
                </a:solidFill>
              </a:defRPr>
            </a:lvl1pPr>
          </a:lstStyle>
          <a:p>
            <a:pPr/>
            <a:r>
              <a:t>EXERCISE 1</a:t>
            </a:r>
          </a:p>
        </p:txBody>
      </p:sp>
      <p:sp>
        <p:nvSpPr>
          <p:cNvPr id="399" name="Create a new instrument file, named ‘sources_monitors_ex.instr’.…"/>
          <p:cNvSpPr/>
          <p:nvPr/>
        </p:nvSpPr>
        <p:spPr>
          <a:xfrm>
            <a:off x="78800" y="1378782"/>
            <a:ext cx="7789252" cy="548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  <a:defRPr sz="1700"/>
            </a:pPr>
            <a:r>
              <a:t>  Create a new instrument file, named ‘sources_monitors_ex.instr’.</a:t>
            </a:r>
          </a:p>
          <a:p>
            <a:pPr lvl="2" indent="0">
              <a:defRPr sz="1500"/>
            </a:pPr>
            <a:r>
              <a:t>HINT: you can use the ‘</a:t>
            </a:r>
            <a:r>
              <a:t>template.instr’</a:t>
            </a:r>
            <a:r>
              <a:t> file that exists in today’s class folder and you can open it with the editor of your liking, </a:t>
            </a:r>
            <a:r>
              <a:t>or</a:t>
            </a:r>
            <a:r>
              <a:t> open it from the McStas gui by clicking either: </a:t>
            </a:r>
          </a:p>
          <a:p>
            <a:pPr lvl="3" indent="914400">
              <a:defRPr sz="1500"/>
            </a:pPr>
            <a:r>
              <a:t>File —&gt; New (python) or</a:t>
            </a:r>
          </a:p>
          <a:p>
            <a:pPr lvl="3" indent="914400">
              <a:defRPr sz="1500"/>
            </a:pPr>
            <a:r>
              <a:t>neutron site --&gt; Templates --&gt; template_simple (perl)</a:t>
            </a:r>
          </a:p>
          <a:p>
            <a:pPr>
              <a:defRPr sz="1700"/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a source using the </a:t>
            </a:r>
            <a:r>
              <a:t>Source_gen.comp</a:t>
            </a:r>
            <a:r>
              <a:t> component, with: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source dimensions: (w)0.132m X (h)0.164m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distance to target : 1.5 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focus area: (w)0.03m X (h)0.12m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 wavelength range: 0.1Å to 9.9Å</a:t>
            </a:r>
          </a:p>
          <a:p>
            <a:pPr lvl="2" marL="685800" indent="0">
              <a:buSzPct val="171000"/>
              <a:buBlip>
                <a:blip r:embed="rId2"/>
              </a:buBlip>
              <a:defRPr sz="1700">
                <a:latin typeface="+mn-lt"/>
                <a:ea typeface="+mn-ea"/>
                <a:cs typeface="+mn-cs"/>
                <a:sym typeface="Helvetica"/>
              </a:defRPr>
            </a:pPr>
            <a:r>
              <a:t> T1=27.63[K], I1=2.4E12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r>
              <a:t>, T2=130.76[K], </a:t>
            </a:r>
          </a:p>
          <a:p>
            <a:pPr lvl="2" indent="0">
              <a:defRPr sz="1700">
                <a:latin typeface="+mn-lt"/>
                <a:ea typeface="+mn-ea"/>
                <a:cs typeface="+mn-cs"/>
                <a:sym typeface="Helvetica"/>
              </a:defRPr>
            </a:pPr>
            <a:r>
              <a:t>I2=4.03E12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 </a:t>
            </a:r>
            <a:r>
              <a:t>,T3=309.33[K], I3=1.24E13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lvl="2" indent="0">
              <a:defRPr sz="1700">
                <a:latin typeface="+mn-lt"/>
                <a:ea typeface="+mn-ea"/>
                <a:cs typeface="+mn-cs"/>
                <a:sym typeface="Helvetica"/>
              </a:defRPr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the following monitors at two different distances from the source, at 1.5m and 4.5m: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PSD monitor (</a:t>
            </a:r>
            <a:r>
              <a:t>PSD_monitor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A linear PSD monitor for the y-direction (</a:t>
            </a:r>
            <a:r>
              <a:t>PSDlin_monitor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Wavelength monitor (</a:t>
            </a:r>
            <a:r>
              <a:t>L_monitor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2D Divergence monitor </a:t>
            </a:r>
            <a:r>
              <a:t>(Divergence_monitor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Divergence-position monitor for the x-direction (</a:t>
            </a:r>
            <a:r>
              <a:t>DivPos_monitor</a:t>
            </a:r>
            <a:r>
              <a:t>)</a:t>
            </a:r>
          </a:p>
        </p:txBody>
      </p:sp>
      <p:sp>
        <p:nvSpPr>
          <p:cNvPr id="400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8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2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83" name="(*) contributed (can be found in /mcstas/installation/folder/contrib )"/>
          <p:cNvSpPr/>
          <p:nvPr/>
        </p:nvSpPr>
        <p:spPr>
          <a:xfrm>
            <a:off x="1199243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84" name="Typing “mcdoc”, mcdoc source” or “mcdoc moderator” in your command shell, will reveal a list of available sources and moderators.…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85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88" name="Slide Number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89" name="Sources and Monitors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90" name="(*) contributed (can be found in /mcstas/installation/folder/contrib )"/>
          <p:cNvSpPr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91" name="Typing “mcdoc”, mcdoc source” or “mcdoc moderator” in your command shell, will reveal a list of available sources and moderators.…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92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teady-state sources…"/>
          <p:cNvSpPr/>
          <p:nvPr/>
        </p:nvSpPr>
        <p:spPr>
          <a:xfrm>
            <a:off x="4150804" y="4906932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Steady-state sources</a:t>
            </a:r>
          </a:p>
          <a:p>
            <a:pPr/>
            <a:r>
              <a:t>(Reactors &amp; PSI… )</a:t>
            </a:r>
          </a:p>
        </p:txBody>
      </p:sp>
      <p:sp>
        <p:nvSpPr>
          <p:cNvPr id="94" name="Line"/>
          <p:cNvSpPr/>
          <p:nvPr/>
        </p:nvSpPr>
        <p:spPr>
          <a:xfrm flipH="1" flipV="1">
            <a:off x="1804753" y="58330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5" name="Line"/>
          <p:cNvSpPr/>
          <p:nvPr/>
        </p:nvSpPr>
        <p:spPr>
          <a:xfrm flipH="1" flipV="1">
            <a:off x="1804753" y="49948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6" name="Line"/>
          <p:cNvSpPr/>
          <p:nvPr/>
        </p:nvSpPr>
        <p:spPr>
          <a:xfrm flipH="1" flipV="1">
            <a:off x="1804753" y="60997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 flipH="1" flipV="1">
            <a:off x="1804753" y="56425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00" name="Slide Number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01" name="Sources and Monitors"/>
          <p:cNvSpPr/>
          <p:nvPr/>
        </p:nvSpPr>
        <p:spPr>
          <a:xfrm>
            <a:off x="1214468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02" name="(*) contributed (can be found in /mcstas/installation/folder/contrib )"/>
          <p:cNvSpPr/>
          <p:nvPr/>
        </p:nvSpPr>
        <p:spPr>
          <a:xfrm>
            <a:off x="-4506359" y="6807448"/>
            <a:ext cx="5705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t>contrib</a:t>
            </a:r>
            <a:r>
              <a:t> )</a:t>
            </a:r>
          </a:p>
        </p:txBody>
      </p:sp>
      <p:sp>
        <p:nvSpPr>
          <p:cNvPr id="103" name="Typing “mcdoc”, mcdoc source” or “mcdoc moderator” in your command shell, will reveal a list of available sources and moderators.…"/>
          <p:cNvSpPr/>
          <p:nvPr/>
        </p:nvSpPr>
        <p:spPr>
          <a:xfrm>
            <a:off x="-3534" y="1219640"/>
            <a:ext cx="8869681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04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Pulsed sources…"/>
          <p:cNvSpPr/>
          <p:nvPr/>
        </p:nvSpPr>
        <p:spPr>
          <a:xfrm>
            <a:off x="4150804" y="4100457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Pulsed sources</a:t>
            </a:r>
          </a:p>
          <a:p>
            <a:pPr/>
          </a:p>
          <a:p>
            <a:pPr/>
            <a:r>
              <a:t>(also SNS_source and ISIS_moderator in the contrib category)</a:t>
            </a:r>
          </a:p>
        </p:txBody>
      </p:sp>
      <p:sp>
        <p:nvSpPr>
          <p:cNvPr id="106" name="Line"/>
          <p:cNvSpPr/>
          <p:nvPr/>
        </p:nvSpPr>
        <p:spPr>
          <a:xfrm flipH="1" flipV="1">
            <a:off x="1812107" y="42705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7" name="Line"/>
          <p:cNvSpPr/>
          <p:nvPr/>
        </p:nvSpPr>
        <p:spPr>
          <a:xfrm flipH="1" flipV="1">
            <a:off x="1812107" y="46642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10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ource_simple.comp"/>
          <p:cNvSpPr/>
          <p:nvPr/>
        </p:nvSpPr>
        <p:spPr>
          <a:xfrm>
            <a:off x="869" y="1304732"/>
            <a:ext cx="245876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13" name="Line"/>
          <p:cNvSpPr/>
          <p:nvPr/>
        </p:nvSpPr>
        <p:spPr>
          <a:xfrm>
            <a:off x="737091" y="3559919"/>
            <a:ext cx="1370647" cy="2193713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4" name="Line"/>
          <p:cNvSpPr/>
          <p:nvPr/>
        </p:nvSpPr>
        <p:spPr>
          <a:xfrm>
            <a:off x="639432" y="3149655"/>
            <a:ext cx="1418045" cy="2604947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5" name="What do we need the distance and target size for?"/>
          <p:cNvSpPr/>
          <p:nvPr/>
        </p:nvSpPr>
        <p:spPr>
          <a:xfrm>
            <a:off x="2080984" y="5710839"/>
            <a:ext cx="8541778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What do we need the distance and target size for?</a:t>
            </a:r>
          </a:p>
        </p:txBody>
      </p:sp>
      <p:sp>
        <p:nvSpPr>
          <p:cNvPr id="116" name="(let us take a small break and investigate this)"/>
          <p:cNvSpPr/>
          <p:nvPr/>
        </p:nvSpPr>
        <p:spPr>
          <a:xfrm>
            <a:off x="1219767" y="6213964"/>
            <a:ext cx="6803106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(let us take a small break and investigate this)</a:t>
            </a:r>
          </a:p>
        </p:txBody>
      </p:sp>
      <p:sp>
        <p:nvSpPr>
          <p:cNvPr id="117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18" name="A Simple continuous source with flat energy/wavelength spectrum"/>
          <p:cNvSpPr/>
          <p:nvPr/>
        </p:nvSpPr>
        <p:spPr>
          <a:xfrm>
            <a:off x="2828448" y="1414038"/>
            <a:ext cx="6749726" cy="35560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21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sp>
        <p:nvSpPr>
          <p:cNvPr id="124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our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2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pic>
        <p:nvPicPr>
          <p:cNvPr id="130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36" y="4486374"/>
            <a:ext cx="7150088" cy="273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Line"/>
          <p:cNvSpPr/>
          <p:nvPr/>
        </p:nvSpPr>
        <p:spPr>
          <a:xfrm flipH="1">
            <a:off x="645835" y="1836747"/>
            <a:ext cx="3506481" cy="3075813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2" name="Line"/>
          <p:cNvSpPr/>
          <p:nvPr/>
        </p:nvSpPr>
        <p:spPr>
          <a:xfrm flipV="1">
            <a:off x="4042209" y="1581190"/>
            <a:ext cx="227667" cy="702132"/>
          </a:xfrm>
          <a:prstGeom prst="line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3" name="Line"/>
          <p:cNvSpPr/>
          <p:nvPr/>
        </p:nvSpPr>
        <p:spPr>
          <a:xfrm flipH="1">
            <a:off x="531093" y="2949646"/>
            <a:ext cx="4978115" cy="253334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4" name="Line"/>
          <p:cNvSpPr/>
          <p:nvPr/>
        </p:nvSpPr>
        <p:spPr>
          <a:xfrm flipH="1">
            <a:off x="796641" y="3954704"/>
            <a:ext cx="7031566" cy="177088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5" name="Sources and Monitors"/>
          <p:cNvSpPr/>
          <p:nvPr/>
        </p:nvSpPr>
        <p:spPr>
          <a:xfrm>
            <a:off x="2922815" y="7412304"/>
            <a:ext cx="1708348" cy="255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