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" name="Shape 11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3.tif"/><Relationship Id="rId6" Type="http://schemas.openxmlformats.org/officeDocument/2006/relationships/image" Target="../media/image4.tif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8" Type="http://schemas.openxmlformats.org/officeDocument/2006/relationships/image" Target="../media/image5.tif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3.tif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29271" y="0"/>
            <a:ext cx="2038958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Rectangle"/>
          <p:cNvSpPr/>
          <p:nvPr/>
        </p:nvSpPr>
        <p:spPr>
          <a:xfrm>
            <a:off x="8540750" y="6922030"/>
            <a:ext cx="1472757" cy="615421"/>
          </a:xfrm>
          <a:prstGeom prst="rect">
            <a:avLst/>
          </a:prstGeom>
          <a:solidFill>
            <a:srgbClr val="FFFFFF"/>
          </a:solidFill>
          <a:ln w="25400">
            <a:solidFill>
              <a:srgbClr val="2A85D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40" name="Line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2A85D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1" name="Title Text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2" name="Body Level One…"/>
          <p:cNvSpPr/>
          <p:nvPr>
            <p:ph type="body" idx="1"/>
          </p:nvPr>
        </p:nvSpPr>
        <p:spPr>
          <a:xfrm>
            <a:off x="163079" y="1440781"/>
            <a:ext cx="8961121" cy="557784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/>
          <p:nvPr>
            <p:ph type="sldNum" sz="quarter" idx="2"/>
          </p:nvPr>
        </p:nvSpPr>
        <p:spPr>
          <a:xfrm>
            <a:off x="68399" y="72114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7" name="Group"/>
          <p:cNvGrpSpPr/>
          <p:nvPr/>
        </p:nvGrpSpPr>
        <p:grpSpPr>
          <a:xfrm>
            <a:off x="8678450" y="7004463"/>
            <a:ext cx="1197356" cy="450555"/>
            <a:chOff x="0" y="0"/>
            <a:chExt cx="1197354" cy="450554"/>
          </a:xfrm>
        </p:grpSpPr>
        <p:pic>
          <p:nvPicPr>
            <p:cNvPr id="45" name="image5.png" descr="image5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5882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pasted-image.tiff" descr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60026" y="0"/>
              <a:ext cx="837329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" name="ISIS STFC McStas school April 2017 – P Willendrup"/>
          <p:cNvSpPr/>
          <p:nvPr/>
        </p:nvSpPr>
        <p:spPr>
          <a:xfrm>
            <a:off x="378747" y="7250013"/>
            <a:ext cx="365882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ISIS STFC McStas school April 2017 – P Willendrup </a:t>
            </a:r>
          </a:p>
        </p:txBody>
      </p:sp>
      <p:grpSp>
        <p:nvGrpSpPr>
          <p:cNvPr id="51" name="Group"/>
          <p:cNvGrpSpPr/>
          <p:nvPr/>
        </p:nvGrpSpPr>
        <p:grpSpPr>
          <a:xfrm>
            <a:off x="6927850" y="67782"/>
            <a:ext cx="3102676" cy="945796"/>
            <a:chOff x="0" y="0"/>
            <a:chExt cx="3102675" cy="945794"/>
          </a:xfrm>
        </p:grpSpPr>
        <p:sp>
          <p:nvSpPr>
            <p:cNvPr id="49" name="Rectangle"/>
            <p:cNvSpPr/>
            <p:nvPr/>
          </p:nvSpPr>
          <p:spPr>
            <a:xfrm>
              <a:off x="0" y="0"/>
              <a:ext cx="3102676" cy="94579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2A85D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50" name="pasted-image.tiff" descr="pasted-image.tiff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30444" y="24663"/>
              <a:ext cx="3041659" cy="8964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Body Level One…"/>
          <p:cNvSpPr/>
          <p:nvPr>
            <p:ph type="body" idx="1"/>
          </p:nvPr>
        </p:nvSpPr>
        <p:spPr>
          <a:xfrm>
            <a:off x="941206" y="1799096"/>
            <a:ext cx="8032500" cy="5792826"/>
          </a:xfrm>
          <a:prstGeom prst="rect">
            <a:avLst/>
          </a:prstGeom>
          <a:ln>
            <a:round/>
          </a:ln>
        </p:spPr>
        <p:txBody>
          <a:bodyPr/>
          <a:lstStyle>
            <a:lvl1pPr marL="10341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  <a:lvl2pPr marL="2843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2pPr>
            <a:lvl3pPr marL="46536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3pPr>
            <a:lvl4pPr marL="640896" indent="-97971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4pPr>
            <a:lvl5pPr marL="8177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Title Text"/>
          <p:cNvSpPr/>
          <p:nvPr>
            <p:ph type="title"/>
          </p:nvPr>
        </p:nvSpPr>
        <p:spPr>
          <a:xfrm>
            <a:off x="941206" y="0"/>
            <a:ext cx="8032500" cy="1596584"/>
          </a:xfrm>
          <a:prstGeom prst="rect">
            <a:avLst/>
          </a:prstGeom>
          <a:ln>
            <a:round/>
          </a:ln>
        </p:spPr>
        <p:txBody>
          <a:bodyPr anchor="b"/>
          <a:lstStyle>
            <a:lvl1pPr defTabSz="1003597">
              <a:lnSpc>
                <a:spcPct val="100000"/>
              </a:lnSpc>
              <a:defRPr b="1"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" name="Slide Number"/>
          <p:cNvSpPr/>
          <p:nvPr>
            <p:ph type="sldNum" sz="quarter" idx="2"/>
          </p:nvPr>
        </p:nvSpPr>
        <p:spPr>
          <a:xfrm>
            <a:off x="941206" y="7340456"/>
            <a:ext cx="158031" cy="139701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>
            <a:lvl1pPr defTabSz="501798"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68" name="Group"/>
          <p:cNvGrpSpPr/>
          <p:nvPr/>
        </p:nvGrpSpPr>
        <p:grpSpPr>
          <a:xfrm>
            <a:off x="6365644" y="7014373"/>
            <a:ext cx="3311546" cy="464903"/>
            <a:chOff x="0" y="0"/>
            <a:chExt cx="3311544" cy="464901"/>
          </a:xfrm>
        </p:grpSpPr>
        <p:pic>
          <p:nvPicPr>
            <p:cNvPr id="61" name="mcstas-logo.pdf" descr="mcstas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58089" y="69845"/>
              <a:ext cx="553456" cy="32521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62" name="logoill.pdf" descr="logoill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09301" y="47740"/>
              <a:ext cx="388005" cy="3708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63" name="PSI-Logo_trans.png" descr="PSI-Logo_tran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99354" y="143818"/>
              <a:ext cx="484492" cy="1773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64" name="ku-logo.pdf" descr="ku-logo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70475" y="25569"/>
              <a:ext cx="304150" cy="413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DTU_logo.png" descr="DTU_logo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47494" y="26084"/>
              <a:ext cx="284253" cy="412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" name="droppedImage.png" descr="dropped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64902" cy="464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" name="pasted-image.tiff" descr="pasted-image.tif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56476" y="47008"/>
              <a:ext cx="689270" cy="370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9" name="ICANS XXII Oxford 2017 / New development in the McStas Monte Carlo ray-tracing project"/>
          <p:cNvSpPr/>
          <p:nvPr/>
        </p:nvSpPr>
        <p:spPr>
          <a:xfrm>
            <a:off x="455405" y="7113909"/>
            <a:ext cx="5268343" cy="206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/>
          <a:p>
            <a:pPr defTabSz="501798">
              <a:buClr>
                <a:srgbClr val="000000"/>
              </a:buClr>
              <a:defRPr sz="8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ICANS XXII Oxford 2017 / </a:t>
            </a:r>
            <a:r>
              <a:rPr b="1"/>
              <a:t>New development in the McStas Monte Carlo ray-tracing project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"/>
          <p:cNvGrpSpPr/>
          <p:nvPr/>
        </p:nvGrpSpPr>
        <p:grpSpPr>
          <a:xfrm>
            <a:off x="1198264" y="6980907"/>
            <a:ext cx="7814780" cy="472627"/>
            <a:chOff x="0" y="0"/>
            <a:chExt cx="7814778" cy="472626"/>
          </a:xfrm>
        </p:grpSpPr>
        <p:pic>
          <p:nvPicPr>
            <p:cNvPr id="76" name="mcstas-logo.pdf" descr="mcstas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261324" y="103311"/>
              <a:ext cx="553455" cy="32521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77" name="logoill.pdf" descr="logoill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12536" y="81206"/>
              <a:ext cx="388004" cy="3708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78" name="PSI-Logo_trans.png" descr="PSI-Logo_tran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402589" y="177283"/>
              <a:ext cx="484492" cy="1773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79" name="ku-logo.pdf" descr="ku-logo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073709" y="59035"/>
              <a:ext cx="304150" cy="413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DTU_logo.png" descr="DTU_logo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63307" y="59035"/>
              <a:ext cx="284252" cy="412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" name="droppedImage.pdf" descr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425934" y="59380"/>
              <a:ext cx="776540" cy="413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droppedImage.png" descr="droppedImag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202473" y="0"/>
              <a:ext cx="464902" cy="464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" name="New developments in McStas"/>
            <p:cNvSpPr/>
            <p:nvPr/>
          </p:nvSpPr>
          <p:spPr>
            <a:xfrm>
              <a:off x="0" y="162346"/>
              <a:ext cx="2142493" cy="196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2138" tIns="22138" rIns="22138" bIns="22138" numCol="1" anchor="t">
              <a:spAutoFit/>
            </a:bodyPr>
            <a:lstStyle>
              <a:lvl1pPr defTabSz="501798">
                <a:buClr>
                  <a:srgbClr val="000000"/>
                </a:buClr>
                <a:defRPr b="1" sz="1000"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New developments in McStas</a:t>
              </a:r>
            </a:p>
          </p:txBody>
        </p:sp>
      </p:grpSp>
      <p:sp>
        <p:nvSpPr>
          <p:cNvPr id="85" name="Title Text"/>
          <p:cNvSpPr/>
          <p:nvPr>
            <p:ph type="title"/>
          </p:nvPr>
        </p:nvSpPr>
        <p:spPr>
          <a:xfrm>
            <a:off x="941206" y="0"/>
            <a:ext cx="8032500" cy="1596584"/>
          </a:xfrm>
          <a:prstGeom prst="rect">
            <a:avLst/>
          </a:prstGeom>
          <a:ln>
            <a:round/>
          </a:ln>
        </p:spPr>
        <p:txBody>
          <a:bodyPr anchor="b"/>
          <a:lstStyle>
            <a:lvl1pPr defTabSz="1003597">
              <a:lnSpc>
                <a:spcPct val="100000"/>
              </a:lnSpc>
              <a:defRPr b="1"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6" name="Body Level One…"/>
          <p:cNvSpPr/>
          <p:nvPr>
            <p:ph type="body" idx="1"/>
          </p:nvPr>
        </p:nvSpPr>
        <p:spPr>
          <a:xfrm>
            <a:off x="941206" y="1763675"/>
            <a:ext cx="8032500" cy="5792825"/>
          </a:xfrm>
          <a:prstGeom prst="rect">
            <a:avLst/>
          </a:prstGeom>
          <a:ln>
            <a:round/>
          </a:ln>
        </p:spPr>
        <p:txBody>
          <a:bodyPr/>
          <a:lstStyle>
            <a:lvl1pPr marL="10341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  <a:lvl2pPr marL="2843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2pPr>
            <a:lvl3pPr marL="46536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3pPr>
            <a:lvl4pPr marL="640896" indent="-97971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4pPr>
            <a:lvl5pPr marL="8177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/>
          <p:nvPr>
            <p:ph type="sldNum" sz="quarter" idx="2"/>
          </p:nvPr>
        </p:nvSpPr>
        <p:spPr>
          <a:xfrm>
            <a:off x="941206" y="7340456"/>
            <a:ext cx="158031" cy="139701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>
            <a:lvl1pPr defTabSz="501798"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"/>
          <p:cNvGrpSpPr/>
          <p:nvPr/>
        </p:nvGrpSpPr>
        <p:grpSpPr>
          <a:xfrm>
            <a:off x="7622170" y="7043489"/>
            <a:ext cx="2057987" cy="413074"/>
            <a:chOff x="0" y="0"/>
            <a:chExt cx="2057985" cy="413072"/>
          </a:xfrm>
        </p:grpSpPr>
        <p:pic>
          <p:nvPicPr>
            <p:cNvPr id="94" name="mcstas-logo.pdf" descr="mcstas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04763" y="39340"/>
              <a:ext cx="553223" cy="32507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5400000">
                <a:srgbClr val="000000">
                  <a:alpha val="45000"/>
                </a:srgbClr>
              </a:outerShdw>
            </a:effectLst>
          </p:spPr>
        </p:pic>
        <p:grpSp>
          <p:nvGrpSpPr>
            <p:cNvPr id="99" name="Group"/>
            <p:cNvGrpSpPr/>
            <p:nvPr/>
          </p:nvGrpSpPr>
          <p:grpSpPr>
            <a:xfrm>
              <a:off x="0" y="0"/>
              <a:ext cx="1539046" cy="413073"/>
              <a:chOff x="0" y="0"/>
              <a:chExt cx="1539045" cy="413072"/>
            </a:xfrm>
          </p:grpSpPr>
          <p:pic>
            <p:nvPicPr>
              <p:cNvPr id="95" name="logoill.pdf" descr="logoill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51204" y="19670"/>
                <a:ext cx="387842" cy="3707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96" name="PSI-Logo_trans.png" descr="PSI-Logo_trans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41471" y="113281"/>
                <a:ext cx="484289" cy="1772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97" name="ku-logo.pdf" descr="ku-logo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12731" y="0"/>
                <a:ext cx="304022" cy="4130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8" name="DTU_logo.png" descr="DTU_logo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284133" cy="4125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01" name="droppedImage.tiff" descr="dropped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79202" y="7036727"/>
            <a:ext cx="553223" cy="414918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itle Text"/>
          <p:cNvSpPr/>
          <p:nvPr>
            <p:ph type="title"/>
          </p:nvPr>
        </p:nvSpPr>
        <p:spPr>
          <a:xfrm>
            <a:off x="670085" y="1587"/>
            <a:ext cx="8564401" cy="1595914"/>
          </a:xfrm>
          <a:prstGeom prst="rect">
            <a:avLst/>
          </a:prstGeom>
          <a:ln w="3175">
            <a:round/>
          </a:ln>
        </p:spPr>
        <p:txBody>
          <a:bodyPr anchor="b"/>
          <a:lstStyle>
            <a:lvl1pPr defTabSz="1003597">
              <a:lnSpc>
                <a:spcPct val="100000"/>
              </a:lnSpc>
              <a:defRPr b="1"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3" name="Body Level One…"/>
          <p:cNvSpPr/>
          <p:nvPr>
            <p:ph type="body" idx="1"/>
          </p:nvPr>
        </p:nvSpPr>
        <p:spPr>
          <a:xfrm>
            <a:off x="670085" y="1762062"/>
            <a:ext cx="8564401" cy="5792851"/>
          </a:xfrm>
          <a:prstGeom prst="rect">
            <a:avLst/>
          </a:prstGeom>
          <a:ln>
            <a:round/>
          </a:ln>
        </p:spPr>
        <p:txBody>
          <a:bodyPr/>
          <a:lstStyle>
            <a:lvl1pPr marL="126682" indent="-126682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  <a:lvl2pPr marL="307657" indent="-126682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2pPr>
            <a:lvl3pPr marL="488632" indent="-126682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3pPr>
            <a:lvl4pPr marL="662940" indent="-120015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4pPr>
            <a:lvl5pPr marL="841057" indent="-126682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/>
          <p:nvPr>
            <p:ph type="sldNum" sz="quarter" idx="2"/>
          </p:nvPr>
        </p:nvSpPr>
        <p:spPr>
          <a:xfrm>
            <a:off x="670085" y="7336950"/>
            <a:ext cx="158031" cy="139701"/>
          </a:xfrm>
          <a:prstGeom prst="rect">
            <a:avLst/>
          </a:prstGeom>
          <a:ln w="3175">
            <a:round/>
          </a:ln>
        </p:spPr>
        <p:txBody>
          <a:bodyPr lIns="0" tIns="0" rIns="0" bIns="0" anchor="b"/>
          <a:lstStyle>
            <a:lvl1pPr defTabSz="501798"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5" name="McStas+MCPL demo, January 20th 2017"/>
          <p:cNvSpPr/>
          <p:nvPr/>
        </p:nvSpPr>
        <p:spPr>
          <a:xfrm>
            <a:off x="688454" y="7023819"/>
            <a:ext cx="2890336" cy="20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 defTabSz="501798">
              <a:buClr>
                <a:srgbClr val="000000"/>
              </a:buClr>
              <a:defRPr b="1" sz="9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McStas+MCPL demo, January 20th 2017</a:t>
            </a:r>
          </a:p>
        </p:txBody>
      </p:sp>
      <p:pic>
        <p:nvPicPr>
          <p:cNvPr id="106" name="pasted-image.tiff" descr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21787" y="7053324"/>
            <a:ext cx="767671" cy="413074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WARNING: only for expert McStas users"/>
          <p:cNvSpPr/>
          <p:nvPr/>
        </p:nvSpPr>
        <p:spPr>
          <a:xfrm>
            <a:off x="3675188" y="7017897"/>
            <a:ext cx="2428448" cy="21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 anchor="ctr">
            <a:spAutoFit/>
          </a:bodyPr>
          <a:lstStyle>
            <a:lvl1pPr defTabSz="354210">
              <a:defRPr b="1" sz="900">
                <a:solidFill>
                  <a:srgbClr val="C82506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WARNING: only for expert McStas users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.tif"/><Relationship Id="rId12" Type="http://schemas.openxmlformats.org/officeDocument/2006/relationships/image" Target="../media/image4.tif"/><Relationship Id="rId13" Type="http://schemas.openxmlformats.org/officeDocument/2006/relationships/slideLayout" Target="../slideLayouts/slideLayout1.xml"/><Relationship Id="rId14" Type="http://schemas.openxmlformats.org/officeDocument/2006/relationships/slideLayout" Target="../slideLayouts/slideLayout2.xml"/><Relationship Id="rId15" Type="http://schemas.openxmlformats.org/officeDocument/2006/relationships/slideLayout" Target="../slideLayouts/slideLayout3.xml"/><Relationship Id="rId16" Type="http://schemas.openxmlformats.org/officeDocument/2006/relationships/slideLayout" Target="../slideLayouts/slideLayout4.xml"/><Relationship Id="rId17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29271" y="0"/>
            <a:ext cx="2038958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"/>
          <p:cNvSpPr/>
          <p:nvPr/>
        </p:nvSpPr>
        <p:spPr>
          <a:xfrm>
            <a:off x="622135" y="2475731"/>
            <a:ext cx="7683387" cy="4360069"/>
          </a:xfrm>
          <a:prstGeom prst="rect">
            <a:avLst/>
          </a:prstGeom>
          <a:solidFill>
            <a:srgbClr val="FFFFFF"/>
          </a:solidFill>
          <a:ln w="88900">
            <a:solidFill>
              <a:srgbClr val="2A85D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9BBE05"/>
                </a:solidFill>
              </a:defRPr>
            </a:pPr>
          </a:p>
        </p:txBody>
      </p:sp>
      <p:pic>
        <p:nvPicPr>
          <p:cNvPr id="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4528" y="4398565"/>
            <a:ext cx="6578601" cy="1498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oup"/>
          <p:cNvGrpSpPr/>
          <p:nvPr/>
        </p:nvGrpSpPr>
        <p:grpSpPr>
          <a:xfrm>
            <a:off x="5820711" y="5068149"/>
            <a:ext cx="1568599" cy="1637519"/>
            <a:chOff x="0" y="0"/>
            <a:chExt cx="1568598" cy="1637518"/>
          </a:xfrm>
        </p:grpSpPr>
        <p:grpSp>
          <p:nvGrpSpPr>
            <p:cNvPr id="10" name="Group"/>
            <p:cNvGrpSpPr/>
            <p:nvPr/>
          </p:nvGrpSpPr>
          <p:grpSpPr>
            <a:xfrm>
              <a:off x="0" y="0"/>
              <a:ext cx="1568599" cy="1352291"/>
              <a:chOff x="0" y="0"/>
              <a:chExt cx="1568598" cy="1352290"/>
            </a:xfrm>
          </p:grpSpPr>
          <p:pic>
            <p:nvPicPr>
              <p:cNvPr id="5" name="logoill.pdf" descr="logoill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051724" y="993295"/>
                <a:ext cx="355071" cy="339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6" name="mcstas-logo.pdf" descr="mcstas-logo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1568599" cy="9217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7" name="PSI-Logo_trans.png" descr="PSI-Logo_trans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84291" y="1083186"/>
                <a:ext cx="441965" cy="1618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8" name="ku-logo.pdf" descr="ku-logo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83156" y="975317"/>
                <a:ext cx="277453" cy="3769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" name="DTU_logo.png" descr="DTU_logo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975317"/>
                <a:ext cx="259301" cy="3765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1" name="ESS_Logo_Frugal_Blue_cmyk.png" descr="ESS_Logo_Frugal_Blue_cmyk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64498" y="1312705"/>
              <a:ext cx="603646" cy="324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Line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2A85D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4" name="ISIS STFC McStas school April 2017 – P Willendrup"/>
          <p:cNvSpPr/>
          <p:nvPr/>
        </p:nvSpPr>
        <p:spPr>
          <a:xfrm>
            <a:off x="378747" y="7250013"/>
            <a:ext cx="365882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ISIS STFC McStas school April 2017 – P Willendrup </a:t>
            </a:r>
          </a:p>
        </p:txBody>
      </p:sp>
      <p:sp>
        <p:nvSpPr>
          <p:cNvPr id="15" name="Slide Number"/>
          <p:cNvSpPr/>
          <p:nvPr>
            <p:ph type="sldNum" sz="quarter" idx="2"/>
          </p:nvPr>
        </p:nvSpPr>
        <p:spPr>
          <a:xfrm>
            <a:off x="55699" y="7211439"/>
            <a:ext cx="356974" cy="349223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/>
          <a:p>
            <a:pPr/>
            <a:fld id="{86CB4B4D-7CA3-9044-876B-883B54F8677D}" type="slidenum"/>
          </a:p>
        </p:txBody>
      </p:sp>
      <p:sp>
        <p:nvSpPr>
          <p:cNvPr id="16" name="Rectangle"/>
          <p:cNvSpPr/>
          <p:nvPr/>
        </p:nvSpPr>
        <p:spPr>
          <a:xfrm>
            <a:off x="8540750" y="6909330"/>
            <a:ext cx="1472757" cy="615421"/>
          </a:xfrm>
          <a:prstGeom prst="rect">
            <a:avLst/>
          </a:prstGeom>
          <a:solidFill>
            <a:srgbClr val="FFFFFF"/>
          </a:solidFill>
          <a:ln w="25400">
            <a:solidFill>
              <a:srgbClr val="2A85D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grpSp>
        <p:nvGrpSpPr>
          <p:cNvPr id="19" name="Group"/>
          <p:cNvGrpSpPr/>
          <p:nvPr/>
        </p:nvGrpSpPr>
        <p:grpSpPr>
          <a:xfrm>
            <a:off x="8678450" y="7004463"/>
            <a:ext cx="1197356" cy="450555"/>
            <a:chOff x="0" y="0"/>
            <a:chExt cx="1197354" cy="450554"/>
          </a:xfrm>
        </p:grpSpPr>
        <p:pic>
          <p:nvPicPr>
            <p:cNvPr id="17" name="image5.png" descr="image5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05882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pasted-image.tiff" descr="pasted-image.tif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60026" y="0"/>
              <a:ext cx="837329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" name="Group"/>
          <p:cNvGrpSpPr/>
          <p:nvPr/>
        </p:nvGrpSpPr>
        <p:grpSpPr>
          <a:xfrm>
            <a:off x="6927850" y="67782"/>
            <a:ext cx="3102676" cy="945796"/>
            <a:chOff x="0" y="0"/>
            <a:chExt cx="3102675" cy="945794"/>
          </a:xfrm>
        </p:grpSpPr>
        <p:sp>
          <p:nvSpPr>
            <p:cNvPr id="20" name="Rectangle"/>
            <p:cNvSpPr/>
            <p:nvPr/>
          </p:nvSpPr>
          <p:spPr>
            <a:xfrm>
              <a:off x="0" y="0"/>
              <a:ext cx="3102676" cy="94579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2A85D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1" name="pasted-image.tiff" descr="pasted-image.tiff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30444" y="24663"/>
              <a:ext cx="3041659" cy="8964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" name="Title Text"/>
          <p:cNvSpPr/>
          <p:nvPr>
            <p:ph type="title"/>
          </p:nvPr>
        </p:nvSpPr>
        <p:spPr>
          <a:xfrm>
            <a:off x="503555" y="101453"/>
            <a:ext cx="9063991" cy="166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24" name="Body Level One…"/>
          <p:cNvSpPr/>
          <p:nvPr>
            <p:ph type="body" idx="1"/>
          </p:nvPr>
        </p:nvSpPr>
        <p:spPr>
          <a:xfrm>
            <a:off x="503555" y="1763183"/>
            <a:ext cx="9063991" cy="579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3"/>
    <p:sldLayoutId id="2147483650" r:id="rId14"/>
    <p:sldLayoutId id="2147483651" r:id="rId15"/>
    <p:sldLayoutId id="2147483652" r:id="rId16"/>
    <p:sldLayoutId id="2147483653" r:id="rId17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18457" marR="0" indent="-26125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6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edia.mcstas.org/ESS_DMSC_20161117/DMSC_talk_MBertelsen_McStas_Union.mp4" TargetMode="External"/><Relationship Id="rId3" Type="http://schemas.openxmlformats.org/officeDocument/2006/relationships/image" Target="../media/image31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s://mctools.github.io/mcpl/" TargetMode="External"/><Relationship Id="rId4" Type="http://schemas.openxmlformats.org/officeDocument/2006/relationships/hyperlink" Target="https://arxiv.org/abs/1609.02792" TargetMode="External"/><Relationship Id="rId5" Type="http://schemas.openxmlformats.org/officeDocument/2006/relationships/hyperlink" Target="http://coimbra2016.essworkshop.org" TargetMode="External"/><Relationship Id="rId6" Type="http://schemas.openxmlformats.org/officeDocument/2006/relationships/image" Target="../media/image1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hyperlink" Target="http://ess_butterfly.mcstas.org" TargetMode="External"/><Relationship Id="rId9" Type="http://schemas.openxmlformats.org/officeDocument/2006/relationships/image" Target="../media/image3.tif"/><Relationship Id="rId10" Type="http://schemas.openxmlformats.org/officeDocument/2006/relationships/image" Target="../media/image1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/>
          <p:nvPr>
            <p:ph type="sldNum" sz="quarter" idx="2"/>
          </p:nvPr>
        </p:nvSpPr>
        <p:spPr>
          <a:xfrm>
            <a:off x="556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7" name="New features in McStas 2.4"/>
          <p:cNvSpPr/>
          <p:nvPr/>
        </p:nvSpPr>
        <p:spPr>
          <a:xfrm>
            <a:off x="107999" y="193319"/>
            <a:ext cx="9071281" cy="7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lnSpc>
                <a:spcPct val="90000"/>
              </a:lnSpc>
              <a:defRPr sz="4400"/>
            </a:lvl1pPr>
          </a:lstStyle>
          <a:p>
            <a:pPr/>
            <a:r>
              <a:t>New features in McStas 2.4</a:t>
            </a:r>
          </a:p>
        </p:txBody>
      </p:sp>
      <p:sp>
        <p:nvSpPr>
          <p:cNvPr id="118" name="ISIS STFC McStas Training  April 2017"/>
          <p:cNvSpPr/>
          <p:nvPr/>
        </p:nvSpPr>
        <p:spPr>
          <a:xfrm>
            <a:off x="471472" y="2711662"/>
            <a:ext cx="7984712" cy="24737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sz="4600"/>
            </a:lvl1pPr>
          </a:lstStyle>
          <a:p>
            <a:pPr/>
            <a:r>
              <a:t>ISIS STFC McStas Training  April 2017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ython tool layer default from 2.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Python tool layer default from 2.4</a:t>
            </a:r>
          </a:p>
        </p:txBody>
      </p:sp>
      <p:sp>
        <p:nvSpPr>
          <p:cNvPr id="178" name="mcdisplay Perl/PGPLOT -&gt; PyQt + PyQtgraph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mcdisplay Perl/PGPLOT -&gt; PyQt + PyQtgraph</a:t>
            </a:r>
          </a:p>
        </p:txBody>
      </p:sp>
      <p:sp>
        <p:nvSpPr>
          <p:cNvPr id="179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0" name="python3ScreenSnapz002.pdf" descr="python3ScreenSnapz00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4857" y="2327282"/>
            <a:ext cx="8234524" cy="5146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ython tool layer default from 2.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Python tool layer default from 2.4</a:t>
            </a:r>
          </a:p>
        </p:txBody>
      </p:sp>
      <p:sp>
        <p:nvSpPr>
          <p:cNvPr id="183" name="mcdisplay Perl/PGPLOT -&gt; Python + Webgl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mcdisplay Perl/PGPLOT -&gt; Python + Webgl</a:t>
            </a:r>
          </a:p>
        </p:txBody>
      </p:sp>
      <p:sp>
        <p:nvSpPr>
          <p:cNvPr id="184" name="Slide Number"/>
          <p:cNvSpPr/>
          <p:nvPr>
            <p:ph type="sldNum" sz="quarter" idx="2"/>
          </p:nvPr>
        </p:nvSpPr>
        <p:spPr>
          <a:xfrm>
            <a:off x="68399" y="7211439"/>
            <a:ext cx="34000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5" name="SafariScreenSnapz002.pdf" descr="SafariScreenSnapz00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737" y="2076146"/>
            <a:ext cx="9445626" cy="5903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ython tool layer default from 2.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Python tool layer default from 2.4</a:t>
            </a:r>
          </a:p>
        </p:txBody>
      </p:sp>
      <p:sp>
        <p:nvSpPr>
          <p:cNvPr id="188" name="mcplot Perl/PGPLOT -&gt; PyQt + PyQtgraph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mcplot Perl/PGPLOT -&gt; PyQt + PyQtgraph</a:t>
            </a:r>
          </a:p>
        </p:txBody>
      </p:sp>
      <p:sp>
        <p:nvSpPr>
          <p:cNvPr id="189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0" name="python3ScreenSnapz004.pdf" descr="python3ScreenSnapz00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737" y="2208706"/>
            <a:ext cx="9445626" cy="5903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ython tool layer default from 2.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Python tool layer default from 2.4</a:t>
            </a:r>
          </a:p>
        </p:txBody>
      </p:sp>
      <p:sp>
        <p:nvSpPr>
          <p:cNvPr id="193" name="mcplot Perl/PGPLOT -&gt; PyQt + PyQtgraph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mcplot Perl/PGPLOT -&gt; PyQt + PyQtgraph</a:t>
            </a:r>
          </a:p>
        </p:txBody>
      </p:sp>
      <p:sp>
        <p:nvSpPr>
          <p:cNvPr id="194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5" name="python3ScreenSnapz009.pdf" descr="python3ScreenSnapz00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737" y="2128600"/>
            <a:ext cx="9445626" cy="5903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"/>
          <p:cNvSpPr/>
          <p:nvPr/>
        </p:nvSpPr>
        <p:spPr>
          <a:xfrm>
            <a:off x="31750" y="4133850"/>
            <a:ext cx="9774933" cy="319737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98" name="McStas overall pictur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overall picture</a:t>
            </a:r>
          </a:p>
        </p:txBody>
      </p:sp>
      <p:sp>
        <p:nvSpPr>
          <p:cNvPr id="199" name="Important efficiency mechanisms:…"/>
          <p:cNvSpPr/>
          <p:nvPr>
            <p:ph type="body" idx="1"/>
          </p:nvPr>
        </p:nvSpPr>
        <p:spPr>
          <a:xfrm>
            <a:off x="163079" y="1318006"/>
            <a:ext cx="7664282" cy="5577842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Important efficiency mechanisms:</a:t>
            </a:r>
          </a:p>
          <a:p>
            <a:pPr lvl="2">
              <a:defRPr sz="2600"/>
            </a:pPr>
            <a:r>
              <a:t>“Focusing” - e.g. source to beamport only (4π vs. limited solid angle only)</a:t>
            </a:r>
          </a:p>
          <a:p>
            <a:pPr lvl="2">
              <a:defRPr sz="2600"/>
            </a:pPr>
            <a:r>
              <a:t>Rather vs. single particle description, absorption handled though statistics and downscaling the ray weight</a:t>
            </a:r>
          </a:p>
        </p:txBody>
      </p:sp>
      <p:sp>
        <p:nvSpPr>
          <p:cNvPr id="200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237" y="4367682"/>
            <a:ext cx="9445626" cy="2734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"/>
          <p:cNvSpPr/>
          <p:nvPr/>
        </p:nvSpPr>
        <p:spPr>
          <a:xfrm>
            <a:off x="31750" y="4133850"/>
            <a:ext cx="9774933" cy="319737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204" name="McStas overall pictur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overall picture</a:t>
            </a:r>
          </a:p>
        </p:txBody>
      </p:sp>
      <p:sp>
        <p:nvSpPr>
          <p:cNvPr id="205" name="Important efficiency mechanisms:…"/>
          <p:cNvSpPr/>
          <p:nvPr>
            <p:ph type="body" idx="1"/>
          </p:nvPr>
        </p:nvSpPr>
        <p:spPr>
          <a:xfrm>
            <a:off x="163079" y="1318006"/>
            <a:ext cx="7664282" cy="5577842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Important efficiency mechanisms:</a:t>
            </a:r>
          </a:p>
          <a:p>
            <a:pPr lvl="2">
              <a:defRPr sz="2600"/>
            </a:pPr>
            <a:r>
              <a:t>“Focusing” - e.g. source to beamport only (4π vs. limited solid angle only)</a:t>
            </a:r>
          </a:p>
          <a:p>
            <a:pPr lvl="2">
              <a:defRPr sz="2600"/>
            </a:pPr>
            <a:r>
              <a:t>Rather vs. single particle description, absorption handled though statistics and downscaling the ray weight</a:t>
            </a:r>
          </a:p>
        </p:txBody>
      </p:sp>
      <p:sp>
        <p:nvSpPr>
          <p:cNvPr id="206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237" y="4367682"/>
            <a:ext cx="9445626" cy="27344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" name="Algorithm limitations:…"/>
          <p:cNvGrpSpPr/>
          <p:nvPr/>
        </p:nvGrpSpPr>
        <p:grpSpPr>
          <a:xfrm>
            <a:off x="1510932" y="284852"/>
            <a:ext cx="7417889" cy="6976850"/>
            <a:chOff x="0" y="0"/>
            <a:chExt cx="7417888" cy="6976848"/>
          </a:xfrm>
        </p:grpSpPr>
        <p:sp>
          <p:nvSpPr>
            <p:cNvPr id="209" name="Algorithm limitations:…"/>
            <p:cNvSpPr/>
            <p:nvPr/>
          </p:nvSpPr>
          <p:spPr>
            <a:xfrm>
              <a:off x="114300" y="76200"/>
              <a:ext cx="7189289" cy="6672049"/>
            </a:xfrm>
            <a:prstGeom prst="rect">
              <a:avLst/>
            </a:prstGeom>
            <a:solidFill>
              <a:srgbClr val="C82506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Autofit/>
            </a:bodyPr>
            <a:lstStyle/>
            <a:p>
              <a:pPr defTabSz="1003597">
                <a:defRPr b="1" sz="24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Algorithm limitations:</a:t>
              </a:r>
            </a:p>
            <a:p>
              <a:pPr defTabSz="1003597">
                <a:defRPr b="1" sz="24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</a:p>
            <a:p>
              <a:pPr marL="435502" indent="-435502" defTabSz="1003597">
                <a:buSzPct val="100000"/>
                <a:buAutoNum type="arabicParenR" startAt="1"/>
                <a:defRPr b="1"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Linear comp seq. unless “hacks” are used</a:t>
              </a:r>
              <a:br/>
              <a:r>
                <a:rPr sz="1600"/>
                <a:t>- GROUP for comps in parallel</a:t>
              </a:r>
              <a:br>
                <a:rPr sz="1600"/>
              </a:br>
              <a:r>
                <a:rPr sz="1600"/>
                <a:t>- JUMP (a GOTO…)</a:t>
              </a:r>
              <a:br>
                <a:rPr sz="1600"/>
              </a:br>
              <a:r>
                <a:rPr sz="1600"/>
                <a:t>- EXTEND for further free-form C-code</a:t>
              </a:r>
              <a:br>
                <a:rPr sz="1600"/>
              </a:br>
            </a:p>
            <a:p>
              <a:pPr marL="435502" indent="-435502" defTabSz="1003597">
                <a:buSzPct val="100000"/>
                <a:buAutoNum type="arabicParenR" startAt="1"/>
                <a:defRPr b="1"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Multiple scattering by default “within” component only</a:t>
              </a:r>
              <a:br/>
              <a:r>
                <a:rPr sz="1600"/>
                <a:t>- Some comps support “concentric” geometries e.g for sample inside sample env</a:t>
              </a:r>
              <a:br>
                <a:rPr sz="1600"/>
              </a:br>
            </a:p>
            <a:p>
              <a:pPr marL="435502" indent="-435502" defTabSz="1003597">
                <a:buSzPct val="100000"/>
                <a:buAutoNum type="arabicParenR" startAt="1"/>
                <a:defRPr b="1"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Physics and geometry generally not separated</a:t>
              </a:r>
              <a:br/>
              <a:r>
                <a:rPr sz="1600"/>
                <a:t>- Both a strength and weakness, simple to write new comps &lt; 200 LoC, one place.</a:t>
              </a:r>
            </a:p>
            <a:p>
              <a:pPr defTabSz="1003597">
                <a:defRPr b="1"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  <a:br/>
            </a:p>
            <a:p>
              <a:pPr defTabSz="1003597">
                <a:defRPr b="1"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The UNION concept by </a:t>
              </a:r>
              <a:r>
                <a:rPr>
                  <a:solidFill>
                    <a:srgbClr val="70BF41"/>
                  </a:solidFill>
                </a:rPr>
                <a:t>Mads Bertelsen</a:t>
              </a:r>
              <a:r>
                <a:t>, KU is an attempt to do something about the above points…</a:t>
              </a:r>
            </a:p>
          </p:txBody>
        </p:sp>
        <p:pic>
          <p:nvPicPr>
            <p:cNvPr id="208" name="Algorithm limitations:…" descr="Algorithm limitations:…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417889" cy="697684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"/>
          <p:cNvSpPr/>
          <p:nvPr/>
        </p:nvSpPr>
        <p:spPr>
          <a:xfrm>
            <a:off x="31750" y="4133850"/>
            <a:ext cx="9774933" cy="319737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213" name="McStas overall pictur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overall picture</a:t>
            </a:r>
          </a:p>
        </p:txBody>
      </p:sp>
      <p:sp>
        <p:nvSpPr>
          <p:cNvPr id="214" name="Important efficiency mechanisms:…"/>
          <p:cNvSpPr/>
          <p:nvPr>
            <p:ph type="body" idx="1"/>
          </p:nvPr>
        </p:nvSpPr>
        <p:spPr>
          <a:xfrm>
            <a:off x="163079" y="1318006"/>
            <a:ext cx="7664282" cy="5577842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Important efficiency mechanisms:</a:t>
            </a:r>
          </a:p>
          <a:p>
            <a:pPr lvl="2">
              <a:defRPr sz="2600"/>
            </a:pPr>
            <a:r>
              <a:t>“Focusing” - e.g. source to beamport only (4π vs. limited solid angle only)</a:t>
            </a:r>
          </a:p>
          <a:p>
            <a:pPr lvl="2">
              <a:defRPr sz="2600"/>
            </a:pPr>
            <a:r>
              <a:t>Rather vs. single particle description, absorption handled though statistics and downscaling the ray weight</a:t>
            </a:r>
          </a:p>
        </p:txBody>
      </p:sp>
      <p:sp>
        <p:nvSpPr>
          <p:cNvPr id="215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6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237" y="4367682"/>
            <a:ext cx="9445626" cy="27344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Algorithm limitations:…"/>
          <p:cNvGrpSpPr/>
          <p:nvPr/>
        </p:nvGrpSpPr>
        <p:grpSpPr>
          <a:xfrm>
            <a:off x="1510932" y="284852"/>
            <a:ext cx="7417889" cy="6976850"/>
            <a:chOff x="0" y="0"/>
            <a:chExt cx="7417888" cy="6976848"/>
          </a:xfrm>
        </p:grpSpPr>
        <p:sp>
          <p:nvSpPr>
            <p:cNvPr id="218" name="Algorithm limitations:…"/>
            <p:cNvSpPr/>
            <p:nvPr/>
          </p:nvSpPr>
          <p:spPr>
            <a:xfrm>
              <a:off x="114300" y="76200"/>
              <a:ext cx="7189289" cy="6672049"/>
            </a:xfrm>
            <a:prstGeom prst="rect">
              <a:avLst/>
            </a:prstGeom>
            <a:solidFill>
              <a:srgbClr val="C82506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Autofit/>
            </a:bodyPr>
            <a:lstStyle/>
            <a:p>
              <a:pPr defTabSz="1003597">
                <a:defRPr b="1" sz="24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Algorithm limitations:</a:t>
              </a:r>
            </a:p>
            <a:p>
              <a:pPr defTabSz="1003597">
                <a:defRPr b="1" sz="24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</a:p>
            <a:p>
              <a:pPr marL="435502" indent="-435502" defTabSz="1003597">
                <a:buSzPct val="100000"/>
                <a:buAutoNum type="arabicParenR" startAt="1"/>
                <a:defRPr b="1"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Linear comp seq. unless “hacks” are used</a:t>
              </a:r>
              <a:br/>
              <a:r>
                <a:rPr sz="1600"/>
                <a:t>- GROUP for comps in parallel</a:t>
              </a:r>
              <a:br>
                <a:rPr sz="1600"/>
              </a:br>
              <a:r>
                <a:rPr sz="1600"/>
                <a:t>- JUMP (a GOTO…)</a:t>
              </a:r>
              <a:br>
                <a:rPr sz="1600"/>
              </a:br>
              <a:r>
                <a:rPr sz="1600"/>
                <a:t>- EXTEND for further free-form C-code</a:t>
              </a:r>
              <a:br>
                <a:rPr sz="1600"/>
              </a:br>
            </a:p>
            <a:p>
              <a:pPr marL="435502" indent="-435502" defTabSz="1003597">
                <a:buSzPct val="100000"/>
                <a:buAutoNum type="arabicParenR" startAt="1"/>
                <a:defRPr b="1"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Multiple scattering by default “within” component only</a:t>
              </a:r>
              <a:br/>
              <a:r>
                <a:rPr sz="1600"/>
                <a:t>- Some comps support “concentric” geometries e.g for sample inside sample env</a:t>
              </a:r>
              <a:br>
                <a:rPr sz="1600"/>
              </a:br>
            </a:p>
            <a:p>
              <a:pPr marL="435502" indent="-435502" defTabSz="1003597">
                <a:buSzPct val="100000"/>
                <a:buAutoNum type="arabicParenR" startAt="1"/>
                <a:defRPr b="1"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Physics and geometry generally not separated</a:t>
              </a:r>
              <a:br/>
              <a:r>
                <a:rPr sz="1600"/>
                <a:t>- Both a strength and weakness, simple to write new comps &lt; 200 LoC, one place.</a:t>
              </a:r>
            </a:p>
            <a:p>
              <a:pPr defTabSz="1003597">
                <a:defRPr b="1"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  <a:br/>
            </a:p>
            <a:p>
              <a:pPr defTabSz="1003597">
                <a:defRPr b="1"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The UNION concept by </a:t>
              </a:r>
              <a:r>
                <a:rPr>
                  <a:solidFill>
                    <a:srgbClr val="70BF41"/>
                  </a:solidFill>
                </a:rPr>
                <a:t>Mads Bertelsen</a:t>
              </a:r>
              <a:r>
                <a:t>, KU is an attempt to do something about the above points…</a:t>
              </a:r>
            </a:p>
          </p:txBody>
        </p:sp>
        <p:pic>
          <p:nvPicPr>
            <p:cNvPr id="217" name="Algorithm limitations:…" descr="Algorithm limitations:…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417889" cy="6976849"/>
            </a:xfrm>
            <a:prstGeom prst="rect">
              <a:avLst/>
            </a:prstGeom>
            <a:effectLst/>
          </p:spPr>
        </p:pic>
      </p:grpSp>
      <p:grpSp>
        <p:nvGrpSpPr>
          <p:cNvPr id="222" name="SafariScreenSnapz003.pdf"/>
          <p:cNvGrpSpPr/>
          <p:nvPr/>
        </p:nvGrpSpPr>
        <p:grpSpPr>
          <a:xfrm>
            <a:off x="779760" y="189970"/>
            <a:ext cx="2805255" cy="7269926"/>
            <a:chOff x="0" y="0"/>
            <a:chExt cx="2805254" cy="7269925"/>
          </a:xfrm>
        </p:grpSpPr>
        <p:pic>
          <p:nvPicPr>
            <p:cNvPr id="221" name="SafariScreenSnapz003.pdf" descr="SafariScreenSnapz003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853" t="8644" r="83459" b="21381"/>
            <a:stretch>
              <a:fillRect/>
            </a:stretch>
          </p:blipFill>
          <p:spPr>
            <a:xfrm>
              <a:off x="114300" y="76200"/>
              <a:ext cx="2576655" cy="69651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0" name="SafariScreenSnapz003.pdf" descr="SafariScreenSnapz003.pd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2805256" cy="7269926"/>
            </a:xfrm>
            <a:prstGeom prst="rect">
              <a:avLst/>
            </a:prstGeom>
            <a:effectLst/>
          </p:spPr>
        </p:pic>
      </p:grpSp>
      <p:pic>
        <p:nvPicPr>
          <p:cNvPr id="223" name="PreviewScreenSnapz003.png" descr="PreviewScreenSnapz00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59789" y="1343186"/>
            <a:ext cx="1576371" cy="46859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0" dir="5400000">
              <a:srgbClr val="000000"/>
            </a:outerShdw>
          </a:effectLst>
        </p:spPr>
      </p:pic>
      <p:pic>
        <p:nvPicPr>
          <p:cNvPr id="224" name="pasted-image.tiff" descr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49760" y="1358011"/>
            <a:ext cx="1702627" cy="46859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0" dir="5400000">
              <a:srgbClr val="000000"/>
            </a:outerShdw>
          </a:effectLst>
        </p:spPr>
      </p:pic>
      <p:sp>
        <p:nvSpPr>
          <p:cNvPr id="225" name="Oval"/>
          <p:cNvSpPr/>
          <p:nvPr/>
        </p:nvSpPr>
        <p:spPr>
          <a:xfrm>
            <a:off x="2029223" y="5383109"/>
            <a:ext cx="306328" cy="647690"/>
          </a:xfrm>
          <a:prstGeom prst="ellipse">
            <a:avLst/>
          </a:prstGeom>
          <a:ln w="25400">
            <a:solidFill>
              <a:srgbClr val="0365C0"/>
            </a:solidFill>
            <a:miter lim="400000"/>
          </a:ln>
          <a:effectLst>
            <a:outerShdw sx="100000" sy="100000" kx="0" ky="0" algn="b" rotWithShape="0" blurRad="12700" dist="12700" dir="5400000">
              <a:srgbClr val="000000">
                <a:alpha val="50000"/>
              </a:srgbClr>
            </a:outerShdw>
          </a:effectLst>
        </p:spPr>
        <p:txBody>
          <a:bodyPr lIns="29517" tIns="29517" rIns="29517" bIns="29517" anchor="ctr"/>
          <a:lstStyle/>
          <a:p>
            <a:pPr algn="ctr" defTabSz="501798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6" name="Oval"/>
          <p:cNvSpPr/>
          <p:nvPr/>
        </p:nvSpPr>
        <p:spPr>
          <a:xfrm>
            <a:off x="4523960" y="1002160"/>
            <a:ext cx="2195414" cy="5186942"/>
          </a:xfrm>
          <a:prstGeom prst="ellipse">
            <a:avLst/>
          </a:prstGeom>
          <a:ln w="25400">
            <a:solidFill>
              <a:srgbClr val="0365C0"/>
            </a:solidFill>
            <a:miter lim="400000"/>
          </a:ln>
          <a:effectLst>
            <a:outerShdw sx="100000" sy="100000" kx="0" ky="0" algn="b" rotWithShape="0" blurRad="12700" dist="12700" dir="5400000">
              <a:srgbClr val="000000">
                <a:alpha val="50000"/>
              </a:srgbClr>
            </a:outerShdw>
          </a:effectLst>
        </p:spPr>
        <p:txBody>
          <a:bodyPr lIns="29517" tIns="29517" rIns="29517" bIns="29517" anchor="ctr"/>
          <a:lstStyle/>
          <a:p>
            <a:pPr algn="ctr" defTabSz="501798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7" name="Line"/>
          <p:cNvSpPr/>
          <p:nvPr/>
        </p:nvSpPr>
        <p:spPr>
          <a:xfrm flipV="1">
            <a:off x="2166267" y="1052079"/>
            <a:ext cx="3181803" cy="4329863"/>
          </a:xfrm>
          <a:prstGeom prst="line">
            <a:avLst/>
          </a:prstGeom>
          <a:ln w="25400">
            <a:solidFill>
              <a:srgbClr val="0365C0"/>
            </a:solidFill>
            <a:miter lim="400000"/>
          </a:ln>
        </p:spPr>
        <p:txBody>
          <a:bodyPr lIns="29517" tIns="29517" rIns="29517" bIns="29517" anchor="ctr"/>
          <a:lstStyle/>
          <a:p>
            <a:pPr algn="ctr" defTabSz="501798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8" name="Line"/>
          <p:cNvSpPr/>
          <p:nvPr/>
        </p:nvSpPr>
        <p:spPr>
          <a:xfrm>
            <a:off x="2179058" y="6070598"/>
            <a:ext cx="3377468" cy="133771"/>
          </a:xfrm>
          <a:prstGeom prst="line">
            <a:avLst/>
          </a:prstGeom>
          <a:ln w="12700">
            <a:solidFill>
              <a:srgbClr val="0365C0"/>
            </a:solidFill>
            <a:miter lim="400000"/>
          </a:ln>
        </p:spPr>
        <p:txBody>
          <a:bodyPr lIns="29517" tIns="29517" rIns="29517" bIns="29517" anchor="ctr"/>
          <a:lstStyle/>
          <a:p>
            <a:pPr algn="ctr" defTabSz="501798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McStas Union concep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Union concept</a:t>
            </a:r>
          </a:p>
        </p:txBody>
      </p:sp>
      <p:sp>
        <p:nvSpPr>
          <p:cNvPr id="231" name="http://media.mcstas.org/ESS_DMSC_20161117/DMSC_talk_MBertelsen_McStas_Union.mp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http://media.mcstas.org/ESS_DMSC_20161117/DMSC_talk_MBertelsen_McStas_Union.mp4</a:t>
            </a:r>
          </a:p>
        </p:txBody>
      </p:sp>
      <p:sp>
        <p:nvSpPr>
          <p:cNvPr id="232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3" name="SafariScreenSnapz060.png" descr="SafariScreenSnapz0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26808"/>
            <a:ext cx="10071100" cy="5102884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ee online-video at http://media.mcstas.org/ESS_DMSC_20161117/DMSC_talk_MBertelsen_McStas_Union.mp4 + ICANS XXII proceedings"/>
          <p:cNvSpPr/>
          <p:nvPr/>
        </p:nvSpPr>
        <p:spPr>
          <a:xfrm>
            <a:off x="163755" y="6401260"/>
            <a:ext cx="7428940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See online-video at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http://media.mcstas.org/ESS_DMSC_20161117/DMSC_talk_MBertelsen_McStas_Union.mp4</a:t>
            </a:r>
            <a:r>
              <a:t> + ICANS XXII proceedings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Next: Demo!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Next: Demo!</a:t>
            </a:r>
          </a:p>
        </p:txBody>
      </p:sp>
      <p:sp>
        <p:nvSpPr>
          <p:cNvPr id="237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Agenda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121" name="Highlighted new features in 2.3 (April 2016) and 2.4 (May 2017)…"/>
          <p:cNvSpPr/>
          <p:nvPr>
            <p:ph type="body" idx="1"/>
          </p:nvPr>
        </p:nvSpPr>
        <p:spPr>
          <a:xfrm>
            <a:off x="163079" y="1440781"/>
            <a:ext cx="7993689" cy="5577842"/>
          </a:xfrm>
          <a:prstGeom prst="rect">
            <a:avLst/>
          </a:prstGeom>
        </p:spPr>
        <p:txBody>
          <a:bodyPr/>
          <a:lstStyle/>
          <a:p>
            <a:pPr marL="178307" indent="-178307" defTabSz="713231">
              <a:spcBef>
                <a:spcPts val="700"/>
              </a:spcBef>
              <a:defRPr sz="2496"/>
            </a:pPr>
          </a:p>
          <a:p>
            <a:pPr marL="178307" indent="-178307" defTabSz="713231">
              <a:spcBef>
                <a:spcPts val="700"/>
              </a:spcBef>
              <a:defRPr sz="2496"/>
            </a:pPr>
            <a:r>
              <a:t>Highlighted new features in 2.3 (April 2016) and 2.4 (May 2017)</a:t>
            </a:r>
          </a:p>
          <a:p>
            <a:pPr lvl="1" marL="560396" indent="-203780" defTabSz="713231">
              <a:spcBef>
                <a:spcPts val="700"/>
              </a:spcBef>
              <a:defRPr sz="2496"/>
            </a:pPr>
          </a:p>
          <a:p>
            <a:pPr lvl="1" marL="560396" indent="-203780" defTabSz="713231">
              <a:spcBef>
                <a:spcPts val="700"/>
              </a:spcBef>
              <a:defRPr sz="2496"/>
            </a:pPr>
            <a:r>
              <a:t> Support for MCPL event files for interchange with e.g. Geant4 and MCNP</a:t>
            </a:r>
          </a:p>
          <a:p>
            <a:pPr lvl="1" marL="560396" indent="-203780" defTabSz="713231">
              <a:spcBef>
                <a:spcPts val="700"/>
              </a:spcBef>
              <a:defRPr sz="2496"/>
            </a:pPr>
          </a:p>
          <a:p>
            <a:pPr lvl="1" marL="560396" indent="-203780" defTabSz="713231">
              <a:spcBef>
                <a:spcPts val="700"/>
              </a:spcBef>
              <a:defRPr sz="2496"/>
            </a:pPr>
            <a:r>
              <a:t> New component description of the ESS butterfly moderator</a:t>
            </a:r>
          </a:p>
          <a:p>
            <a:pPr lvl="1" marL="560396" indent="-203780" defTabSz="713231">
              <a:spcBef>
                <a:spcPts val="700"/>
              </a:spcBef>
              <a:defRPr sz="2496"/>
            </a:pPr>
          </a:p>
          <a:p>
            <a:pPr lvl="1" marL="560396" indent="-203780" defTabSz="713231">
              <a:spcBef>
                <a:spcPts val="700"/>
              </a:spcBef>
              <a:defRPr sz="2496"/>
            </a:pPr>
            <a:r>
              <a:t> New user interface developments</a:t>
            </a:r>
          </a:p>
          <a:p>
            <a:pPr lvl="1" marL="560396" indent="-203780" defTabSz="713231">
              <a:spcBef>
                <a:spcPts val="700"/>
              </a:spcBef>
              <a:defRPr sz="2496"/>
            </a:pPr>
          </a:p>
          <a:p>
            <a:pPr lvl="1" marL="560396" indent="-203780" defTabSz="713231">
              <a:spcBef>
                <a:spcPts val="700"/>
              </a:spcBef>
              <a:defRPr sz="2496"/>
            </a:pPr>
            <a:r>
              <a:t> The 'Union' component set for e.g. accurate description of complex sample environments</a:t>
            </a:r>
          </a:p>
        </p:txBody>
      </p:sp>
      <p:sp>
        <p:nvSpPr>
          <p:cNvPr id="122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" name="ICANS-XXII.png" descr="ICANS-XXI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3538" y="19259"/>
            <a:ext cx="1177400" cy="575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Improved MCPL suppor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Improved MCPL support</a:t>
            </a:r>
          </a:p>
        </p:txBody>
      </p:sp>
      <p:sp>
        <p:nvSpPr>
          <p:cNvPr id="12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8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4" y="1247964"/>
            <a:ext cx="9674922" cy="7250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4" y="1247964"/>
            <a:ext cx="9674922" cy="725009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Improved MCPL suppor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Improved MCPL support</a:t>
            </a:r>
          </a:p>
        </p:txBody>
      </p:sp>
      <p:sp>
        <p:nvSpPr>
          <p:cNvPr id="132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35" name="Further information:…"/>
          <p:cNvGrpSpPr/>
          <p:nvPr/>
        </p:nvGrpSpPr>
        <p:grpSpPr>
          <a:xfrm>
            <a:off x="1378717" y="3173241"/>
            <a:ext cx="7003878" cy="3856336"/>
            <a:chOff x="0" y="0"/>
            <a:chExt cx="7003876" cy="3856335"/>
          </a:xfrm>
        </p:grpSpPr>
        <p:sp>
          <p:nvSpPr>
            <p:cNvPr id="134" name="Further information:…"/>
            <p:cNvSpPr/>
            <p:nvPr/>
          </p:nvSpPr>
          <p:spPr>
            <a:xfrm>
              <a:off x="114300" y="76200"/>
              <a:ext cx="6775277" cy="3551536"/>
            </a:xfrm>
            <a:prstGeom prst="rect">
              <a:avLst/>
            </a:prstGeom>
            <a:solidFill>
              <a:srgbClr val="70BF41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9517" tIns="29517" rIns="29517" bIns="29517" numCol="1" anchor="ctr">
              <a:spAutoFit/>
            </a:bodyPr>
            <a:lstStyle/>
            <a:p>
              <a:pPr defTabSz="501798">
                <a:lnSpc>
                  <a:spcPct val="150000"/>
                </a:lnSpc>
                <a:defRPr b="1" sz="34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Further information:</a:t>
              </a:r>
            </a:p>
            <a:p>
              <a:pPr marL="129540" indent="-129540" defTabSz="501798">
                <a:lnSpc>
                  <a:spcPct val="150000"/>
                </a:lnSpc>
                <a:buSzPct val="100000"/>
                <a:buChar char="•"/>
                <a:defRPr sz="34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u="sng">
                  <a:hlinkClick r:id="rId3" invalidUrl="" action="" tgtFrame="" tooltip="" history="1" highlightClick="0" endSnd="0"/>
                </a:rPr>
                <a:t>https://mctools.github.io/mcpl/</a:t>
              </a:r>
            </a:p>
            <a:p>
              <a:pPr marL="129540" indent="-129540" defTabSz="501798">
                <a:lnSpc>
                  <a:spcPct val="150000"/>
                </a:lnSpc>
                <a:buSzPct val="100000"/>
                <a:buChar char="•"/>
                <a:defRPr sz="34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u="sng">
                  <a:hlinkClick r:id="rId4" invalidUrl="" action="" tgtFrame="" tooltip="" history="1" highlightClick="0" endSnd="0"/>
                </a:rPr>
                <a:t>https://arxiv.org/abs/1609.02792</a:t>
              </a:r>
            </a:p>
            <a:p>
              <a:pPr marL="129540" indent="-129540" defTabSz="501798">
                <a:lnSpc>
                  <a:spcPct val="150000"/>
                </a:lnSpc>
                <a:buSzPct val="100000"/>
                <a:buChar char="•"/>
                <a:defRPr sz="34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u="sng">
                  <a:hlinkClick r:id="rId5" invalidUrl="" action="" tgtFrame="" tooltip="" history="1" highlightClick="0" endSnd="0"/>
                </a:rPr>
                <a:t>http://coimbra2016.essworkshop.org</a:t>
              </a:r>
            </a:p>
          </p:txBody>
        </p:sp>
        <p:pic>
          <p:nvPicPr>
            <p:cNvPr id="133" name="Further information:…" descr="Further information:…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7003878" cy="385633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8" name="ESS_butterfly mcdisplay output: sector=N, beamline=5"/>
          <p:cNvSpPr/>
          <p:nvPr/>
        </p:nvSpPr>
        <p:spPr>
          <a:xfrm>
            <a:off x="242706" y="-681819"/>
            <a:ext cx="8032500" cy="149679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defTabSz="1003597">
              <a:defRPr b="1"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ESS_butterfly mcdisplay output:</a:t>
            </a:r>
            <a:br/>
            <a:r>
              <a:rPr b="0" i="1" sz="1800"/>
              <a:t>sector=N, beamline=5</a:t>
            </a:r>
          </a:p>
        </p:txBody>
      </p:sp>
      <p:pic>
        <p:nvPicPr>
          <p:cNvPr id="139" name="ESS_butterfly_test copy.pdf" descr="ESS_butterfly_test cop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428" y="1673854"/>
            <a:ext cx="8199796" cy="5901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"/>
          <p:cNvGrpSpPr/>
          <p:nvPr/>
        </p:nvGrpSpPr>
        <p:grpSpPr>
          <a:xfrm>
            <a:off x="7622170" y="7043489"/>
            <a:ext cx="2057987" cy="413074"/>
            <a:chOff x="0" y="0"/>
            <a:chExt cx="2057985" cy="413072"/>
          </a:xfrm>
        </p:grpSpPr>
        <p:pic>
          <p:nvPicPr>
            <p:cNvPr id="141" name="mcstas-logo.pdf" descr="mcstas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04763" y="39340"/>
              <a:ext cx="553223" cy="32507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5400000">
                <a:srgbClr val="000000">
                  <a:alpha val="45000"/>
                </a:srgbClr>
              </a:outerShdw>
            </a:effectLst>
          </p:spPr>
        </p:pic>
        <p:grpSp>
          <p:nvGrpSpPr>
            <p:cNvPr id="146" name="Group"/>
            <p:cNvGrpSpPr/>
            <p:nvPr/>
          </p:nvGrpSpPr>
          <p:grpSpPr>
            <a:xfrm>
              <a:off x="0" y="0"/>
              <a:ext cx="1539046" cy="413073"/>
              <a:chOff x="0" y="0"/>
              <a:chExt cx="1539045" cy="413072"/>
            </a:xfrm>
          </p:grpSpPr>
          <p:pic>
            <p:nvPicPr>
              <p:cNvPr id="142" name="logoill.pdf" descr="logoill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51204" y="19670"/>
                <a:ext cx="387842" cy="3707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143" name="PSI-Logo_trans.png" descr="PSI-Logo_trans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41471" y="113281"/>
                <a:ext cx="484289" cy="1772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144" name="ku-logo.pdf" descr="ku-logo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12731" y="0"/>
                <a:ext cx="304022" cy="4130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5" name="DTU_logo.png" descr="DTU_logo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284133" cy="4125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48" name="droppedImage.tiff" descr="dropped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79202" y="7036727"/>
            <a:ext cx="553223" cy="414918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See also http://ess_butterfly.mcstas.org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See also </a:t>
            </a:r>
            <a:r>
              <a:rPr u="sng">
                <a:uFillTx/>
                <a:hlinkClick r:id="rId8" invalidUrl="" action="" tgtFrame="" tooltip="" history="1" highlightClick="0" endSnd="0"/>
              </a:rPr>
              <a:t>http://ess_butterfly.mcstas.org</a:t>
            </a:r>
            <a:r>
              <a:t> </a:t>
            </a:r>
          </a:p>
        </p:txBody>
      </p:sp>
      <p:sp>
        <p:nvSpPr>
          <p:cNvPr id="151" name="Slide Number"/>
          <p:cNvSpPr/>
          <p:nvPr>
            <p:ph type="sldNum" sz="quarter" idx="2"/>
          </p:nvPr>
        </p:nvSpPr>
        <p:spPr>
          <a:xfrm>
            <a:off x="670085" y="7336950"/>
            <a:ext cx="127001" cy="139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2" name="McStas+MCPL demo, January 20th 2017"/>
          <p:cNvSpPr/>
          <p:nvPr/>
        </p:nvSpPr>
        <p:spPr>
          <a:xfrm>
            <a:off x="688454" y="7023819"/>
            <a:ext cx="2890336" cy="20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 defTabSz="501798">
              <a:buClr>
                <a:srgbClr val="000000"/>
              </a:buClr>
              <a:defRPr b="1" sz="9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McStas+MCPL demo, January 20th 2017</a:t>
            </a:r>
          </a:p>
        </p:txBody>
      </p:sp>
      <p:pic>
        <p:nvPicPr>
          <p:cNvPr id="153" name="pasted-image.tiff" descr="pasted-image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21787" y="7053324"/>
            <a:ext cx="767671" cy="413074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WARNING: only for expert McStas users"/>
          <p:cNvSpPr/>
          <p:nvPr/>
        </p:nvSpPr>
        <p:spPr>
          <a:xfrm>
            <a:off x="3675188" y="7017897"/>
            <a:ext cx="2428448" cy="21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340" tIns="39340" rIns="39340" bIns="39340" anchor="ctr">
            <a:spAutoFit/>
          </a:bodyPr>
          <a:lstStyle>
            <a:lvl1pPr defTabSz="354210">
              <a:defRPr b="1" sz="900">
                <a:solidFill>
                  <a:srgbClr val="C82506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WARNING: only for expert McStas users </a:t>
            </a:r>
          </a:p>
        </p:txBody>
      </p:sp>
      <p:pic>
        <p:nvPicPr>
          <p:cNvPr id="155" name="SafariScreenSnapz034.png" descr="SafariScreenSnapz03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82156" y="782937"/>
            <a:ext cx="8171507" cy="51618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5000"/>
              </a:srgbClr>
            </a:outerShdw>
          </a:effectLst>
        </p:spPr>
      </p:pic>
      <p:sp>
        <p:nvSpPr>
          <p:cNvPr id="156" name="ESS_butterfly McDoc page:"/>
          <p:cNvSpPr/>
          <p:nvPr/>
        </p:nvSpPr>
        <p:spPr>
          <a:xfrm>
            <a:off x="670085" y="-1050764"/>
            <a:ext cx="8564401" cy="1595913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defTabSz="1003597">
              <a:defRPr b="1"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ESS_butterfly McDoc page: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ESS_butterfly_test copy.pdf" descr="ESS_butterfly_test cop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428" y="1661154"/>
            <a:ext cx="8199796" cy="590137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1" name="ESS_butterfly mcdisplay output: sector=N, beamline=5"/>
          <p:cNvSpPr/>
          <p:nvPr/>
        </p:nvSpPr>
        <p:spPr>
          <a:xfrm>
            <a:off x="941206" y="-750854"/>
            <a:ext cx="8032500" cy="149679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defTabSz="1003597">
              <a:defRPr b="1"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ESS_butterfly mcdisplay output:</a:t>
            </a:r>
            <a:br/>
            <a:r>
              <a:rPr b="0" i="1" sz="1800"/>
              <a:t>sector=N, beamline=5</a:t>
            </a:r>
          </a:p>
        </p:txBody>
      </p:sp>
      <p:pic>
        <p:nvPicPr>
          <p:cNvPr id="162" name="unknown.pdf" descr="unknow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6832" y="3745875"/>
            <a:ext cx="4949078" cy="37140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0" dir="5400000">
              <a:srgbClr val="000000"/>
            </a:outerShdw>
          </a:effectLst>
        </p:spPr>
      </p:pic>
      <p:pic>
        <p:nvPicPr>
          <p:cNvPr id="163" name="SourcePlane_ESS_W8_analytic copy.png" descr="SourcePlane_ESS_W8_analytic cop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7865" y="786539"/>
            <a:ext cx="3311561" cy="25589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0" dir="5400000">
              <a:srgbClr val="000000"/>
            </a:outerShdw>
          </a:effectLst>
        </p:spPr>
      </p:pic>
      <p:pic>
        <p:nvPicPr>
          <p:cNvPr id="164" name="SourcePlane_ESS_W8_MCPL copy.png" descr="SourcePlane_ESS_W8_MCPL copy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65885" y="786539"/>
            <a:ext cx="3311693" cy="25590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0" dir="5400000">
              <a:srgbClr val="000000"/>
            </a:outerShdw>
          </a:effectLst>
        </p:spPr>
      </p:pic>
      <p:sp>
        <p:nvSpPr>
          <p:cNvPr id="165" name="Comes in analytic…"/>
          <p:cNvSpPr/>
          <p:nvPr/>
        </p:nvSpPr>
        <p:spPr>
          <a:xfrm>
            <a:off x="756508" y="5502037"/>
            <a:ext cx="2905796" cy="1392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17" tIns="29517" rIns="29517" bIns="29517" anchor="ctr">
            <a:spAutoFit/>
          </a:bodyPr>
          <a:lstStyle/>
          <a:p>
            <a:pPr defTabSz="501798">
              <a:defRPr sz="3000">
                <a:latin typeface="Gill Sans"/>
                <a:ea typeface="Gill Sans"/>
                <a:cs typeface="Gill Sans"/>
                <a:sym typeface="Gill Sans"/>
              </a:defRPr>
            </a:pPr>
            <a:r>
              <a:t>Comes in analytic</a:t>
            </a:r>
          </a:p>
          <a:p>
            <a:pPr defTabSz="501798">
              <a:defRPr sz="3000">
                <a:latin typeface="Gill Sans"/>
                <a:ea typeface="Gill Sans"/>
                <a:cs typeface="Gill Sans"/>
                <a:sym typeface="Gill Sans"/>
              </a:defRPr>
            </a:pPr>
            <a:r>
              <a:t>and MCPL-based</a:t>
            </a:r>
          </a:p>
          <a:p>
            <a:pPr defTabSz="501798">
              <a:defRPr sz="3000">
                <a:latin typeface="Gill Sans"/>
                <a:ea typeface="Gill Sans"/>
                <a:cs typeface="Gill Sans"/>
                <a:sym typeface="Gill Sans"/>
              </a:defRPr>
            </a:pPr>
            <a:r>
              <a:t>versions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ython tool layer default from 2.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Python tool layer default from 2.4</a:t>
            </a:r>
          </a:p>
        </p:txBody>
      </p:sp>
      <p:sp>
        <p:nvSpPr>
          <p:cNvPr id="168" name="mcgui Tk/Perl -&gt; PyQt + QScintilla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mcgui Tk/Perl -&gt; PyQt + QScintilla</a:t>
            </a:r>
          </a:p>
        </p:txBody>
      </p:sp>
      <p:sp>
        <p:nvSpPr>
          <p:cNvPr id="169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0" name="python3ScreenSnapz001.pdf" descr="python3ScreenSnapz00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427" y="2087522"/>
            <a:ext cx="9445626" cy="5903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ython tool layer default from 2.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Python tool layer default from 2.4</a:t>
            </a:r>
          </a:p>
        </p:txBody>
      </p:sp>
      <p:sp>
        <p:nvSpPr>
          <p:cNvPr id="173" name="mcdisplay Perl/PGPLOT -&gt; PyQt + PyQtgraph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mcdisplay Perl/PGPLOT -&gt; PyQt + PyQtgraph</a:t>
            </a:r>
          </a:p>
        </p:txBody>
      </p:sp>
      <p:sp>
        <p:nvSpPr>
          <p:cNvPr id="174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5" name="TerminalScreenSnapz002.pdf" descr="TerminalScreenSnapz00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737" y="2240683"/>
            <a:ext cx="9445626" cy="5903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