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1.mov" ContentType="video/unknown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5.tif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29271" y="0"/>
            <a:ext cx="2038958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Rectangle"/>
          <p:cNvSpPr/>
          <p:nvPr/>
        </p:nvSpPr>
        <p:spPr>
          <a:xfrm>
            <a:off x="8540750" y="69220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41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2A85D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2" name="Title Text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/>
          <p:nvPr>
            <p:ph type="body" idx="1"/>
          </p:nvPr>
        </p:nvSpPr>
        <p:spPr>
          <a:xfrm>
            <a:off x="163079" y="1440781"/>
            <a:ext cx="8961121" cy="557784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5" name="Slide Number"/>
          <p:cNvSpPr/>
          <p:nvPr>
            <p:ph type="sldNum" sz="quarter" idx="2"/>
          </p:nvPr>
        </p:nvSpPr>
        <p:spPr>
          <a:xfrm>
            <a:off x="68399" y="72114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8" name="Group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46" name="image5.png" descr="image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pasted-image.tiff" descr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" name="ISIS STFC McStas school April 2017 – P Willendrup"/>
          <p:cNvSpPr/>
          <p:nvPr/>
        </p:nvSpPr>
        <p:spPr>
          <a:xfrm>
            <a:off x="378747" y="7250013"/>
            <a:ext cx="365882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ISIS STFC McStas school April 2017 – P Willendrup </a:t>
            </a:r>
          </a:p>
        </p:txBody>
      </p:sp>
      <p:grpSp>
        <p:nvGrpSpPr>
          <p:cNvPr id="52" name="Group"/>
          <p:cNvGrpSpPr/>
          <p:nvPr/>
        </p:nvGrpSpPr>
        <p:grpSpPr>
          <a:xfrm>
            <a:off x="6927850" y="67782"/>
            <a:ext cx="3102676" cy="945796"/>
            <a:chOff x="0" y="0"/>
            <a:chExt cx="3102675" cy="945794"/>
          </a:xfrm>
        </p:grpSpPr>
        <p:sp>
          <p:nvSpPr>
            <p:cNvPr id="50" name="Rectangle"/>
            <p:cNvSpPr/>
            <p:nvPr/>
          </p:nvSpPr>
          <p:spPr>
            <a:xfrm>
              <a:off x="0" y="0"/>
              <a:ext cx="3102676" cy="9457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A85D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51" name="pasted-image.tiff" descr="pasted-image.tif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30444" y="24663"/>
              <a:ext cx="3041659" cy="8964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Body Level One…"/>
          <p:cNvSpPr/>
          <p:nvPr>
            <p:ph type="body" idx="1"/>
          </p:nvPr>
        </p:nvSpPr>
        <p:spPr>
          <a:xfrm>
            <a:off x="941206" y="1799096"/>
            <a:ext cx="8032500" cy="5792826"/>
          </a:xfrm>
          <a:prstGeom prst="rect">
            <a:avLst/>
          </a:prstGeom>
          <a:ln>
            <a:round/>
          </a:ln>
        </p:spPr>
        <p:txBody>
          <a:bodyPr/>
          <a:lstStyle>
            <a:lvl1pPr marL="10341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2843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6536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40896" indent="-97971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177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Title Text"/>
          <p:cNvSpPr/>
          <p:nvPr>
            <p:ph type="title"/>
          </p:nvPr>
        </p:nvSpPr>
        <p:spPr>
          <a:xfrm>
            <a:off x="941206" y="0"/>
            <a:ext cx="8032500" cy="1596584"/>
          </a:xfrm>
          <a:prstGeom prst="rect">
            <a:avLst/>
          </a:prstGeom>
          <a:ln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" name="Slide Number"/>
          <p:cNvSpPr/>
          <p:nvPr>
            <p:ph type="sldNum" sz="quarter" idx="2"/>
          </p:nvPr>
        </p:nvSpPr>
        <p:spPr>
          <a:xfrm>
            <a:off x="941206" y="7340456"/>
            <a:ext cx="158031" cy="139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69" name="Group"/>
          <p:cNvGrpSpPr/>
          <p:nvPr/>
        </p:nvGrpSpPr>
        <p:grpSpPr>
          <a:xfrm>
            <a:off x="6365644" y="7014373"/>
            <a:ext cx="3311546" cy="464903"/>
            <a:chOff x="0" y="0"/>
            <a:chExt cx="3311544" cy="464901"/>
          </a:xfrm>
        </p:grpSpPr>
        <p:pic>
          <p:nvPicPr>
            <p:cNvPr id="62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58089" y="69845"/>
              <a:ext cx="553456" cy="3252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3" name="logoill.pdf" descr="logoill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09301" y="47740"/>
              <a:ext cx="388005" cy="3708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4" name="PSI-Logo_trans.png" descr="PSI-Logo_tran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99354" y="143818"/>
              <a:ext cx="484492" cy="1773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5" name="ku-logo.pdf" descr="ku-logo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70475" y="25569"/>
              <a:ext cx="30415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DTU_logo.png" descr="DTU_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47494" y="26084"/>
              <a:ext cx="284253" cy="412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droppedImage.png" descr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64902" cy="46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asted-image.tiff" descr="pasted-image.tif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56476" y="47008"/>
              <a:ext cx="689270" cy="37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" name="ICANS XXII Oxford 2017 / New development in the McStas Monte Carlo ray-tracing project"/>
          <p:cNvSpPr/>
          <p:nvPr/>
        </p:nvSpPr>
        <p:spPr>
          <a:xfrm>
            <a:off x="455405" y="7113909"/>
            <a:ext cx="5268343" cy="206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/>
          <a:p>
            <a:pPr defTabSz="501798">
              <a:buClr>
                <a:srgbClr val="000000"/>
              </a:buClr>
              <a:defRPr sz="8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ICANS XXII Oxford 2017 / </a:t>
            </a:r>
            <a:r>
              <a:rPr b="1"/>
              <a:t>New development in the McStas Monte Carlo ray-tracing project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"/>
          <p:cNvGrpSpPr/>
          <p:nvPr/>
        </p:nvGrpSpPr>
        <p:grpSpPr>
          <a:xfrm>
            <a:off x="1198264" y="6980907"/>
            <a:ext cx="7814780" cy="472627"/>
            <a:chOff x="0" y="0"/>
            <a:chExt cx="7814778" cy="472626"/>
          </a:xfrm>
        </p:grpSpPr>
        <p:pic>
          <p:nvPicPr>
            <p:cNvPr id="77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61324" y="103311"/>
              <a:ext cx="553455" cy="3252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8" name="logoill.pdf" descr="logoill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2536" y="81206"/>
              <a:ext cx="388004" cy="3708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9" name="PSI-Logo_trans.png" descr="PSI-Logo_tran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02589" y="177283"/>
              <a:ext cx="484492" cy="1773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80" name="ku-logo.pdf" descr="ku-logo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73709" y="59035"/>
              <a:ext cx="30415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DTU_logo.png" descr="DTU_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63307" y="59035"/>
              <a:ext cx="284252" cy="412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25934" y="59380"/>
              <a:ext cx="77654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droppedImage.png" descr="droppedImag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202473" y="0"/>
              <a:ext cx="464902" cy="46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New developments in McStas"/>
            <p:cNvSpPr/>
            <p:nvPr/>
          </p:nvSpPr>
          <p:spPr>
            <a:xfrm>
              <a:off x="0" y="162346"/>
              <a:ext cx="2142493" cy="196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2138" tIns="22138" rIns="22138" bIns="22138" numCol="1" anchor="t">
              <a:spAutoFit/>
            </a:bodyPr>
            <a:lstStyle>
              <a:lvl1pPr defTabSz="501798">
                <a:buClr>
                  <a:srgbClr val="000000"/>
                </a:buClr>
                <a:defRPr b="1" sz="1000"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New developments in McStas</a:t>
              </a:r>
            </a:p>
          </p:txBody>
        </p:sp>
      </p:grpSp>
      <p:sp>
        <p:nvSpPr>
          <p:cNvPr id="86" name="Title Text"/>
          <p:cNvSpPr/>
          <p:nvPr>
            <p:ph type="title"/>
          </p:nvPr>
        </p:nvSpPr>
        <p:spPr>
          <a:xfrm>
            <a:off x="941206" y="0"/>
            <a:ext cx="8032500" cy="1596584"/>
          </a:xfrm>
          <a:prstGeom prst="rect">
            <a:avLst/>
          </a:prstGeom>
          <a:ln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" name="Body Level One…"/>
          <p:cNvSpPr/>
          <p:nvPr>
            <p:ph type="body" idx="1"/>
          </p:nvPr>
        </p:nvSpPr>
        <p:spPr>
          <a:xfrm>
            <a:off x="941206" y="1763675"/>
            <a:ext cx="8032500" cy="5792825"/>
          </a:xfrm>
          <a:prstGeom prst="rect">
            <a:avLst/>
          </a:prstGeom>
          <a:ln>
            <a:round/>
          </a:ln>
        </p:spPr>
        <p:txBody>
          <a:bodyPr/>
          <a:lstStyle>
            <a:lvl1pPr marL="10341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2843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6536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40896" indent="-97971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177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/>
          <p:nvPr>
            <p:ph type="sldNum" sz="quarter" idx="2"/>
          </p:nvPr>
        </p:nvSpPr>
        <p:spPr>
          <a:xfrm>
            <a:off x="941206" y="7340456"/>
            <a:ext cx="158031" cy="139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tif"/><Relationship Id="rId12" Type="http://schemas.openxmlformats.org/officeDocument/2006/relationships/image" Target="../media/image4.tif"/><Relationship Id="rId13" Type="http://schemas.openxmlformats.org/officeDocument/2006/relationships/slideLayout" Target="../slideLayouts/slideLayout1.xml"/><Relationship Id="rId14" Type="http://schemas.openxmlformats.org/officeDocument/2006/relationships/slideLayout" Target="../slideLayouts/slideLayout2.xml"/><Relationship Id="rId15" Type="http://schemas.openxmlformats.org/officeDocument/2006/relationships/slideLayout" Target="../slideLayouts/slideLayout3.xml"/><Relationship Id="rId16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29271" y="0"/>
            <a:ext cx="2038958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"/>
          <p:cNvSpPr/>
          <p:nvPr/>
        </p:nvSpPr>
        <p:spPr>
          <a:xfrm>
            <a:off x="622135" y="2475731"/>
            <a:ext cx="7683387" cy="4360069"/>
          </a:xfrm>
          <a:prstGeom prst="rect">
            <a:avLst/>
          </a:prstGeom>
          <a:solidFill>
            <a:srgbClr val="FFFFFF"/>
          </a:solidFill>
          <a:ln w="889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9BBE05"/>
                </a:solidFill>
              </a:defRPr>
            </a:pPr>
          </a:p>
        </p:txBody>
      </p:sp>
      <p:pic>
        <p:nvPicPr>
          <p:cNvPr id="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4528" y="4398565"/>
            <a:ext cx="6578601" cy="1498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"/>
          <p:cNvGrpSpPr/>
          <p:nvPr/>
        </p:nvGrpSpPr>
        <p:grpSpPr>
          <a:xfrm>
            <a:off x="5820711" y="5068149"/>
            <a:ext cx="1568599" cy="1637519"/>
            <a:chOff x="0" y="0"/>
            <a:chExt cx="1568598" cy="1637518"/>
          </a:xfrm>
        </p:grpSpPr>
        <p:grpSp>
          <p:nvGrpSpPr>
            <p:cNvPr id="10" name="Group"/>
            <p:cNvGrpSpPr/>
            <p:nvPr/>
          </p:nvGrpSpPr>
          <p:grpSpPr>
            <a:xfrm>
              <a:off x="0" y="0"/>
              <a:ext cx="1568599" cy="1352291"/>
              <a:chOff x="0" y="0"/>
              <a:chExt cx="1568598" cy="1352290"/>
            </a:xfrm>
          </p:grpSpPr>
          <p:pic>
            <p:nvPicPr>
              <p:cNvPr id="5" name="logoill.pdf" descr="logoill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051724" y="993295"/>
                <a:ext cx="355071" cy="339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6" name="mcstas-logo.pdf" descr="mcstas-logo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568599" cy="9217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7" name="PSI-Logo_trans.png" descr="PSI-Logo_trans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84291" y="1083186"/>
                <a:ext cx="441965" cy="1618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8" name="ku-logo.pdf" descr="ku-logo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83156" y="975317"/>
                <a:ext cx="277453" cy="3769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DTU_logo.png" descr="DTU_logo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975317"/>
                <a:ext cx="259301" cy="3765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" name="ESS_Logo_Frugal_Blue_cmyk.png" descr="ESS_Logo_Frugal_Blue_cmyk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64498" y="1312705"/>
              <a:ext cx="603646" cy="324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McStas Introduction"/>
          <p:cNvSpPr/>
          <p:nvPr/>
        </p:nvSpPr>
        <p:spPr>
          <a:xfrm>
            <a:off x="107999" y="193319"/>
            <a:ext cx="9071281" cy="7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/>
            <a:r>
              <a:t>McStas Introduction</a:t>
            </a:r>
          </a:p>
        </p:txBody>
      </p:sp>
      <p:sp>
        <p:nvSpPr>
          <p:cNvPr id="14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2A85D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" name="ISIS STFC McStas school April 2017 – P Willendrup"/>
          <p:cNvSpPr/>
          <p:nvPr/>
        </p:nvSpPr>
        <p:spPr>
          <a:xfrm>
            <a:off x="378747" y="7250013"/>
            <a:ext cx="365882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ISIS STFC McStas school April 2017 – P Willendrup </a:t>
            </a:r>
          </a:p>
        </p:txBody>
      </p:sp>
      <p:sp>
        <p:nvSpPr>
          <p:cNvPr id="16" name="Slide Number"/>
          <p:cNvSpPr/>
          <p:nvPr>
            <p:ph type="sldNum" sz="quarter" idx="2"/>
          </p:nvPr>
        </p:nvSpPr>
        <p:spPr>
          <a:xfrm>
            <a:off x="55699" y="7211439"/>
            <a:ext cx="356974" cy="349223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17" name="Rectangle"/>
          <p:cNvSpPr/>
          <p:nvPr/>
        </p:nvSpPr>
        <p:spPr>
          <a:xfrm>
            <a:off x="8540750" y="69093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20" name="Group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18" name="image5.png" descr="image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pasted-image.tiff" descr="pasted-image.tif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" name="Group"/>
          <p:cNvGrpSpPr/>
          <p:nvPr/>
        </p:nvGrpSpPr>
        <p:grpSpPr>
          <a:xfrm>
            <a:off x="6927850" y="67782"/>
            <a:ext cx="3102676" cy="945796"/>
            <a:chOff x="0" y="0"/>
            <a:chExt cx="3102675" cy="945794"/>
          </a:xfrm>
        </p:grpSpPr>
        <p:sp>
          <p:nvSpPr>
            <p:cNvPr id="21" name="Rectangle"/>
            <p:cNvSpPr/>
            <p:nvPr/>
          </p:nvSpPr>
          <p:spPr>
            <a:xfrm>
              <a:off x="0" y="0"/>
              <a:ext cx="3102676" cy="9457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A85D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" name="pasted-image.tiff" descr="pasted-image.tiff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30444" y="24663"/>
              <a:ext cx="3041659" cy="8964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" name="Title Text"/>
          <p:cNvSpPr/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3"/>
    <p:sldLayoutId id="2147483650" r:id="rId14"/>
    <p:sldLayoutId id="2147483651" r:id="rId15"/>
    <p:sldLayoutId id="2147483652" r:id="rId1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12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9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mailto:neutron-mc@risoe.dk" TargetMode="External"/><Relationship Id="rId4" Type="http://schemas.openxmlformats.org/officeDocument/2006/relationships/hyperlink" Target="http://www.mcstas.org/" TargetMode="External"/><Relationship Id="rId5" Type="http://schemas.openxmlformats.org/officeDocument/2006/relationships/image" Target="../media/image5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utron-mc@risoe.dk" TargetMode="External"/><Relationship Id="rId3" Type="http://schemas.openxmlformats.org/officeDocument/2006/relationships/hyperlink" Target="http://www.mcstas.org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3.tif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0.tif"/><Relationship Id="rId7" Type="http://schemas.openxmlformats.org/officeDocument/2006/relationships/image" Target="../media/image11.tif"/><Relationship Id="rId8" Type="http://schemas.openxmlformats.org/officeDocument/2006/relationships/image" Target="../media/image12.tif"/><Relationship Id="rId9" Type="http://schemas.openxmlformats.org/officeDocument/2006/relationships/image" Target="../media/image13.tif"/><Relationship Id="rId10" Type="http://schemas.openxmlformats.org/officeDocument/2006/relationships/image" Target="../media/image14.tif"/><Relationship Id="rId11" Type="http://schemas.openxmlformats.org/officeDocument/2006/relationships/image" Target="../media/image15.tif"/><Relationship Id="rId12" Type="http://schemas.openxmlformats.org/officeDocument/2006/relationships/image" Target="../media/image16.tif"/><Relationship Id="rId13" Type="http://schemas.openxmlformats.org/officeDocument/2006/relationships/image" Target="../media/image17.tif"/><Relationship Id="rId14" Type="http://schemas.openxmlformats.org/officeDocument/2006/relationships/image" Target="../media/image18.tif"/><Relationship Id="rId15" Type="http://schemas.openxmlformats.org/officeDocument/2006/relationships/image" Target="../media/image19.tif"/><Relationship Id="rId16" Type="http://schemas.openxmlformats.org/officeDocument/2006/relationships/image" Target="../media/image20.tif"/><Relationship Id="rId17" Type="http://schemas.openxmlformats.org/officeDocument/2006/relationships/image" Target="../media/image21.tif"/><Relationship Id="rId18" Type="http://schemas.openxmlformats.org/officeDocument/2006/relationships/image" Target="../media/image22.tif"/><Relationship Id="rId19" Type="http://schemas.openxmlformats.org/officeDocument/2006/relationships/image" Target="../media/image23.tif"/><Relationship Id="rId20" Type="http://schemas.openxmlformats.org/officeDocument/2006/relationships/image" Target="../media/image24.tif"/><Relationship Id="rId21" Type="http://schemas.openxmlformats.org/officeDocument/2006/relationships/image" Target="../media/image25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15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72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3.png"/><Relationship Id="rId4" Type="http://schemas.openxmlformats.org/officeDocument/2006/relationships/image" Target="../media/image76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67.png"/><Relationship Id="rId9" Type="http://schemas.openxmlformats.org/officeDocument/2006/relationships/image" Target="../media/image103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26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6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/>
          <p:nvPr>
            <p:ph type="sldNum" sz="quarter" idx="2"/>
          </p:nvPr>
        </p:nvSpPr>
        <p:spPr>
          <a:xfrm>
            <a:off x="556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8" name="ISIS STFC McStas training…"/>
          <p:cNvSpPr/>
          <p:nvPr/>
        </p:nvSpPr>
        <p:spPr>
          <a:xfrm>
            <a:off x="471472" y="2711662"/>
            <a:ext cx="7984712" cy="24737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defRPr sz="4600"/>
            </a:pPr>
            <a:r>
              <a:t>ISIS STFC McStas training</a:t>
            </a:r>
          </a:p>
          <a:p>
            <a:pPr algn="ctr">
              <a:defRPr sz="4600"/>
            </a:pPr>
            <a:r>
              <a:t>April 26th-28th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How to implement Monte Carlo methods 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How to implement Monte Carlo methods ?</a:t>
            </a:r>
          </a:p>
        </p:txBody>
      </p:sp>
      <p:sp>
        <p:nvSpPr>
          <p:cNvPr id="177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8" name="Image16.png" descr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9656" y="2186687"/>
            <a:ext cx="2568512" cy="28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or quasi-random generators =&gt; quasi-Monte-Carlo…"/>
          <p:cNvSpPr/>
          <p:nvPr/>
        </p:nvSpPr>
        <p:spPr>
          <a:xfrm>
            <a:off x="20724" y="2242292"/>
            <a:ext cx="7955605" cy="549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6223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or quasi-random generators </a:t>
            </a: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=&gt;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quasi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-Monte-Carlo</a:t>
            </a:r>
          </a:p>
          <a:p>
            <a:pPr indent="18161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encounter a probability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&lt; </a:t>
            </a:r>
            <a:r>
              <a:rPr sz="22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&lt; 1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indent="5080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Crude Monte-Carlo (yes/no choice)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shoot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x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Î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[0,1] </a:t>
            </a:r>
          </a:p>
          <a:p>
            <a:pPr indent="952500" defTabSz="457200"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keep events that satisfy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x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&lt; p</a:t>
            </a:r>
          </a:p>
          <a:p>
            <a:pPr indent="952500" defTabSz="457200">
              <a:lnSpc>
                <a:spcPts val="2900"/>
              </a:lnSpc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 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low statistics</a:t>
            </a:r>
          </a:p>
          <a:p>
            <a:pPr indent="5080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Importance sampling (fuzzy choice – event weighting)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Keep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events, no more random number...</a:t>
            </a:r>
          </a:p>
          <a:p>
            <a:pPr indent="9525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But associate a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to each of them (we set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x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= p)</a:t>
            </a:r>
          </a:p>
          <a:p>
            <a:pPr indent="952500" defTabSz="457200">
              <a:spcBef>
                <a:spcPts val="29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Retain statistical accuracy (1/÷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180" name="Good random generator:…"/>
          <p:cNvSpPr/>
          <p:nvPr/>
        </p:nvSpPr>
        <p:spPr>
          <a:xfrm>
            <a:off x="516566" y="673027"/>
            <a:ext cx="8603999" cy="15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  <a:defRPr sz="3000">
                <a:solidFill>
                  <a:srgbClr val="0433FF"/>
                </a:solidFill>
                <a:effectLst>
                  <a:outerShdw sx="100000" sy="100000" kx="0" ky="0" algn="b" rotWithShape="0" blurRad="381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random generator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1143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from thermal electronic noise (hardware)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When to use Monte Carlo method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to use Monte Carlo methods </a:t>
            </a:r>
          </a:p>
        </p:txBody>
      </p:sp>
      <p:grpSp>
        <p:nvGrpSpPr>
          <p:cNvPr id="186" name="Group"/>
          <p:cNvGrpSpPr/>
          <p:nvPr/>
        </p:nvGrpSpPr>
        <p:grpSpPr>
          <a:xfrm>
            <a:off x="525117" y="644032"/>
            <a:ext cx="8656509" cy="2023100"/>
            <a:chOff x="525117" y="639273"/>
            <a:chExt cx="8656507" cy="2023098"/>
          </a:xfrm>
        </p:grpSpPr>
        <p:pic>
          <p:nvPicPr>
            <p:cNvPr id="183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955081" y="1227278"/>
              <a:ext cx="1226545" cy="1358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Rectangle"/>
            <p:cNvSpPr/>
            <p:nvPr/>
          </p:nvSpPr>
          <p:spPr>
            <a:xfrm>
              <a:off x="1949531" y="639273"/>
              <a:ext cx="6507324" cy="488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85" name="Dimensionality of phase space must be large (d &gt; 5)…"/>
            <p:cNvSpPr/>
            <p:nvPr/>
          </p:nvSpPr>
          <p:spPr>
            <a:xfrm>
              <a:off x="525117" y="1742782"/>
              <a:ext cx="7645431" cy="91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1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Dimensionality of phase space must be large (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&gt; 5)</a:t>
              </a:r>
            </a:p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Overall complexity is beyond reasonable analytical methods </a:t>
              </a:r>
            </a:p>
          </p:txBody>
        </p:sp>
      </p:grpSp>
      <p:pic>
        <p:nvPicPr>
          <p:cNvPr id="187" name="Image20.png" descr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9736" y="2734407"/>
            <a:ext cx="1426952" cy="1598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roup"/>
          <p:cNvGrpSpPr/>
          <p:nvPr/>
        </p:nvGrpSpPr>
        <p:grpSpPr>
          <a:xfrm>
            <a:off x="7925689" y="4722370"/>
            <a:ext cx="1260791" cy="1260791"/>
            <a:chOff x="0" y="0"/>
            <a:chExt cx="1260790" cy="1260790"/>
          </a:xfrm>
        </p:grpSpPr>
        <p:pic>
          <p:nvPicPr>
            <p:cNvPr id="188" name="Image21.png" descr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60791" cy="1260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" name="π"/>
            <p:cNvSpPr/>
            <p:nvPr/>
          </p:nvSpPr>
          <p:spPr>
            <a:xfrm>
              <a:off x="546680" y="435061"/>
              <a:ext cx="426066" cy="336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457200">
                <a:defRPr sz="240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latin typeface="Symbol"/>
                  <a:ea typeface="Symbol"/>
                  <a:cs typeface="Symbol"/>
                  <a:sym typeface="Symbol"/>
                </a:rPr>
                <a:t>p </a:t>
              </a:r>
            </a:p>
          </p:txBody>
        </p:sp>
      </p:grpSp>
      <p:sp>
        <p:nvSpPr>
          <p:cNvPr id="191" name="Number of points for which…"/>
          <p:cNvSpPr/>
          <p:nvPr/>
        </p:nvSpPr>
        <p:spPr>
          <a:xfrm>
            <a:off x="7569848" y="5943808"/>
            <a:ext cx="2425464" cy="7775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Number of points for which </a:t>
            </a:r>
          </a:p>
          <a:p>
            <a:pPr indent="127000" algn="r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{ x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+y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£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1, (x,y) 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Î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[0,1] }</a:t>
            </a:r>
          </a:p>
          <a:p>
            <a:pPr indent="127000"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Ratio circle/square 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sz="1800">
                <a:latin typeface="Symbol"/>
                <a:ea typeface="Symbol"/>
                <a:cs typeface="Symbol"/>
                <a:sym typeface="Symbol"/>
              </a:rPr>
              <a:t>p/4 </a:t>
            </a:r>
          </a:p>
        </p:txBody>
      </p:sp>
      <p:sp>
        <p:nvSpPr>
          <p:cNvPr id="192" name="Slide Number"/>
          <p:cNvSpPr/>
          <p:nvPr>
            <p:ph type="sldNum" sz="quarter" idx="2"/>
          </p:nvPr>
        </p:nvSpPr>
        <p:spPr>
          <a:xfrm>
            <a:off x="68399" y="7211439"/>
            <a:ext cx="34000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3" name="Each event can be computed easily and independently MC is the 'lazy guy' method – think microscopic…"/>
          <p:cNvSpPr/>
          <p:nvPr/>
        </p:nvSpPr>
        <p:spPr>
          <a:xfrm>
            <a:off x="526799" y="2666182"/>
            <a:ext cx="6864706" cy="189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ts val="4300"/>
              </a:lnSpc>
              <a:spcBef>
                <a:spcPts val="2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Each event can be computed easily and independently MC is the '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lazy guy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' method – think microscopic</a:t>
            </a:r>
          </a:p>
          <a:p>
            <a:pPr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u="sng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Examples: </a:t>
            </a:r>
          </a:p>
        </p:txBody>
      </p:sp>
      <p:sp>
        <p:nvSpPr>
          <p:cNvPr id="194" name="Estimate π from a circle/square (“Buffon needle”)…"/>
          <p:cNvSpPr/>
          <p:nvPr/>
        </p:nvSpPr>
        <p:spPr>
          <a:xfrm>
            <a:off x="707767" y="4563389"/>
            <a:ext cx="6333590" cy="230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Estimate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from a circle/square (“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Buffon needle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”)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Area under/inside a curve/volume (integration)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Molecular Dynamics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spin-system phase transitions (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Ising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model)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nuclear reactions</a:t>
            </a:r>
          </a:p>
          <a:p>
            <a:pPr marL="220578" indent="-220578" defTabSz="457200"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ray-tracing (light, particles)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Examples of Monte Carlo program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of Monte Carlo programs</a:t>
            </a:r>
          </a:p>
        </p:txBody>
      </p:sp>
      <p:sp>
        <p:nvSpPr>
          <p:cNvPr id="197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8" name="Group"/>
          <p:cNvSpPr/>
          <p:nvPr/>
        </p:nvSpPr>
        <p:spPr>
          <a:xfrm>
            <a:off x="-11746" y="843286"/>
            <a:ext cx="10043792" cy="268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2057400" defTabSz="457200">
              <a:spcBef>
                <a:spcPts val="16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i="1" sz="2300">
                <a:latin typeface="+mn-lt"/>
                <a:ea typeface="+mn-ea"/>
                <a:cs typeface="+mn-cs"/>
                <a:sym typeface="Helvetica"/>
              </a:rPr>
              <a:t>Each time physics takes place (scattering, absorption, …)</a:t>
            </a:r>
            <a:endParaRPr b="1" i="1" sz="2300">
              <a:latin typeface="+mn-lt"/>
              <a:ea typeface="+mn-ea"/>
              <a:cs typeface="+mn-cs"/>
              <a:sym typeface="Helvetica"/>
            </a:endParaRP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i="1" sz="2300">
                <a:latin typeface="+mn-lt"/>
                <a:ea typeface="+mn-ea"/>
                <a:cs typeface="+mn-cs"/>
                <a:sym typeface="Helvetica"/>
              </a:rPr>
              <a:t> random choices are made.  </a:t>
            </a:r>
          </a:p>
        </p:txBody>
      </p:sp>
      <p:sp>
        <p:nvSpPr>
          <p:cNvPr id="199" name="Light ray-tracing: PoV-RAY and others ...…"/>
          <p:cNvSpPr/>
          <p:nvPr/>
        </p:nvSpPr>
        <p:spPr>
          <a:xfrm>
            <a:off x="83310" y="2424206"/>
            <a:ext cx="9412601" cy="463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2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ray-tracing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: PoV-RAY and others ...</a:t>
            </a: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 reactor simulations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 (neutron transport): </a:t>
            </a:r>
          </a:p>
          <a:p>
            <a:pPr indent="444500" defTabSz="457200">
              <a:spcBef>
                <a:spcPts val="2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MCNP, Tripoli, GEANT4, FLUKA</a:t>
            </a: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Neutron Ray-Tracing propagation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444500"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McStas &lt;www.mcstas.org&gt;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, Vitess, Restrax, NISP, IDEAS</a:t>
            </a:r>
          </a:p>
          <a:p>
            <a:pPr indent="444500"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Neutrons are described as</a:t>
            </a:r>
            <a:r>
              <a:rPr b="1" i="1" sz="2300">
                <a:latin typeface="+mn-lt"/>
                <a:ea typeface="+mn-ea"/>
                <a:cs typeface="+mn-cs"/>
                <a:sym typeface="Helvetica"/>
              </a:rPr>
              <a:t> (r, v, s, t)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, and are transported along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4500"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instrument models. </a:t>
            </a:r>
          </a:p>
          <a:p>
            <a:pPr indent="444500" defTabSz="457200">
              <a:spcBef>
                <a:spcPts val="2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Propagation simply uses Newton rules, incl. gravitation.</a:t>
            </a: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X-ray tracing</a:t>
            </a:r>
          </a:p>
          <a:p>
            <a:pPr indent="444500" defTabSz="457200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Shadow, McXtrace, RAY,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Monte Carlo techniqu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Monte Carlo techniques</a:t>
            </a:r>
          </a:p>
        </p:txBody>
      </p:sp>
      <p:sp>
        <p:nvSpPr>
          <p:cNvPr id="202" name="Los Alamos has since then developed and perfected many different monte carlo codes leading to what is today known as the codes MCNP5 and MCNPX…"/>
          <p:cNvSpPr/>
          <p:nvPr>
            <p:ph type="body" idx="1"/>
          </p:nvPr>
        </p:nvSpPr>
        <p:spPr>
          <a:xfrm>
            <a:off x="36079" y="1440781"/>
            <a:ext cx="7889311" cy="5577842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Los Alamos has since then developed and perfected many different monte carlo codes leading to what is today known as the codes MCNP5 and MCNPX</a:t>
            </a:r>
          </a:p>
          <a:p>
            <a:pPr>
              <a:defRPr sz="1800"/>
            </a:pPr>
            <a:r>
              <a:t>State of the art is MCNPX (or soon the merged MCNP6 code) that features numerous (even exotic) particles</a:t>
            </a:r>
          </a:p>
          <a:p>
            <a:pPr>
              <a:defRPr sz="1800"/>
            </a:pPr>
            <a:r>
              <a:t>MCNP was originally Monte Carlo Neutron Photon, later N-Particle</a:t>
            </a:r>
          </a:p>
          <a:p>
            <a:pPr>
              <a:defRPr sz="1800"/>
            </a:pPr>
            <a:r>
              <a:t>Mainly used for high-energy particle descriptions in weapons, power reactors and routinely used for estimating dose rates and needed shielding</a:t>
            </a:r>
          </a:p>
          <a:p>
            <a:pPr>
              <a:defRPr sz="1800"/>
            </a:pPr>
            <a:r>
              <a:t>Does not to date handle coherent scattering of neutrons due to the focus on high energies</a:t>
            </a:r>
          </a:p>
        </p:txBody>
      </p:sp>
      <p:sp>
        <p:nvSpPr>
          <p:cNvPr id="203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4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7923" y="4893242"/>
            <a:ext cx="2067499" cy="205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asted-image.tif" descr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711" y="4754647"/>
            <a:ext cx="2949638" cy="232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asted-image.tif" descr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7997" y="4754647"/>
            <a:ext cx="3504384" cy="232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ay-tracing method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Ray-tracing methods</a:t>
            </a:r>
          </a:p>
        </p:txBody>
      </p:sp>
      <p:sp>
        <p:nvSpPr>
          <p:cNvPr id="209" name="When neutrons move in “free space”, we use ray-tracing - but in most cases in direction source -&gt; detector…"/>
          <p:cNvSpPr/>
          <p:nvPr>
            <p:ph type="body" idx="1"/>
          </p:nvPr>
        </p:nvSpPr>
        <p:spPr>
          <a:xfrm>
            <a:off x="10679" y="1440781"/>
            <a:ext cx="8149710" cy="5577842"/>
          </a:xfrm>
          <a:prstGeom prst="rect">
            <a:avLst/>
          </a:prstGeom>
        </p:spPr>
        <p:txBody>
          <a:bodyPr/>
          <a:lstStyle/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When neutrons move in “free space”, we use ray-tracing - but in most cases in direction source -&gt; detector</a:t>
            </a: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Of course parabolas rather than straight lines are uses to implement gravity</a:t>
            </a:r>
          </a:p>
        </p:txBody>
      </p:sp>
      <p:sp>
        <p:nvSpPr>
          <p:cNvPr id="210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1" name="800px-Ray_trace_diagram.svg.png" descr="800px-Ray_trace_diagram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8616" y="1667743"/>
            <a:ext cx="6294624" cy="418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Elements of Monte-Carlo raytracing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Elements of Monte-Carlo raytracing</a:t>
            </a:r>
          </a:p>
        </p:txBody>
      </p:sp>
      <p:sp>
        <p:nvSpPr>
          <p:cNvPr id="214" name="Instrument Monte Carlo methods implement coherent scattering effects…"/>
          <p:cNvSpPr/>
          <p:nvPr>
            <p:ph type="body" idx="1"/>
          </p:nvPr>
        </p:nvSpPr>
        <p:spPr>
          <a:xfrm>
            <a:off x="163079" y="1440781"/>
            <a:ext cx="7899877" cy="5577842"/>
          </a:xfrm>
          <a:prstGeom prst="rect">
            <a:avLst/>
          </a:prstGeom>
        </p:spPr>
        <p:txBody>
          <a:bodyPr/>
          <a:lstStyle/>
          <a:p>
            <a:pPr marL="137160" indent="-137160" defTabSz="548640">
              <a:spcBef>
                <a:spcPts val="600"/>
              </a:spcBef>
              <a:defRPr sz="1920"/>
            </a:pPr>
            <a:r>
              <a:t>Instrument Monte Carlo methods implement coherent scattering effects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Uses deterministic propagation where this can be done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Uses Monte Carlo sampling of “complicated” distributions and stochastic processes and multiple outcomes with known probabilities are involved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- I.e. inside scattering matter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Uses the particle-wave duality of the neutron to switch back and forward between deterministic ray tracing and Monte Carlo approach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Result: A realistic and efficient transport of neutrons in the thermal and cold range</a:t>
            </a:r>
          </a:p>
        </p:txBody>
      </p:sp>
      <p:sp>
        <p:nvSpPr>
          <p:cNvPr id="215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3101" y="3726594"/>
            <a:ext cx="5298406" cy="24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omponents of neutron instrumen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Components of neutron instruments</a:t>
            </a:r>
          </a:p>
        </p:txBody>
      </p:sp>
      <p:sp>
        <p:nvSpPr>
          <p:cNvPr id="219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1" name="article06_image06.jpg" descr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206" y="1636933"/>
            <a:ext cx="5940414" cy="584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Moderators... (Where McStas starts)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Moderators... (Where McStas starts)</a:t>
            </a:r>
          </a:p>
        </p:txBody>
      </p:sp>
      <p:sp>
        <p:nvSpPr>
          <p:cNvPr id="2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6" name="Moderator_desc.pdf" descr="Moderator_des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249" y="1593949"/>
            <a:ext cx="8959196" cy="490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2342.jpg" descr="IMG_23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316" y="1240890"/>
            <a:ext cx="7672648" cy="575589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Neutron guid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Neutron guides</a:t>
            </a:r>
          </a:p>
        </p:txBody>
      </p:sp>
      <p:sp>
        <p:nvSpPr>
          <p:cNvPr id="23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ollimators &amp; sli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Collimators &amp; slits</a:t>
            </a:r>
          </a:p>
        </p:txBody>
      </p:sp>
      <p:sp>
        <p:nvSpPr>
          <p:cNvPr id="23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810" y="1874366"/>
            <a:ext cx="3320728" cy="2700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Apr2011_radial_collimator.png" descr="Apr2011_radial_collima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2181" y="1866986"/>
            <a:ext cx="5150136" cy="2715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B_C80_AIR.png" descr="IB_C80_AI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1392" y="4922056"/>
            <a:ext cx="2218645" cy="214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Agenda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101" name="A (very) brief introduction to neutrons, Monte Carlo &amp; raytracing…"/>
          <p:cNvSpPr/>
          <p:nvPr>
            <p:ph type="body" idx="1"/>
          </p:nvPr>
        </p:nvSpPr>
        <p:spPr>
          <a:xfrm>
            <a:off x="163079" y="1440781"/>
            <a:ext cx="7718109" cy="5577842"/>
          </a:xfrm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A (very) brief introduction to neutrons, Monte Carlo &amp; raytracing 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Components of neutron instruments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How McStas works under the hood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Components and instruments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A demo</a:t>
            </a:r>
          </a:p>
        </p:txBody>
      </p:sp>
      <p:sp>
        <p:nvSpPr>
          <p:cNvPr id="102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DiskChop1.pdf" descr="DiskChop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233" y="1417797"/>
            <a:ext cx="5321144" cy="5091783"/>
          </a:xfrm>
          <a:prstGeom prst="rect">
            <a:avLst/>
          </a:prstGeom>
          <a:ln w="3175"/>
        </p:spPr>
      </p:pic>
      <p:pic>
        <p:nvPicPr>
          <p:cNvPr id="241" name="r&amp;d2-2.jpg" descr="r&amp;d2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4102" y="2790919"/>
            <a:ext cx="4329952" cy="3247464"/>
          </a:xfrm>
          <a:prstGeom prst="rect">
            <a:avLst/>
          </a:prstGeom>
          <a:ln w="3175"/>
        </p:spPr>
      </p:pic>
      <p:sp>
        <p:nvSpPr>
          <p:cNvPr id="242" name="Disk Chopper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Disk Choppers</a:t>
            </a:r>
          </a:p>
        </p:txBody>
      </p:sp>
      <p:sp>
        <p:nvSpPr>
          <p:cNvPr id="243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Velocity selector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Velocity selector</a:t>
            </a:r>
          </a:p>
        </p:txBody>
      </p:sp>
      <p:sp>
        <p:nvSpPr>
          <p:cNvPr id="247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9" name="Figure5_RHS_WEB.png" descr="Figure5_RHS_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796" y="3003413"/>
            <a:ext cx="3484929" cy="3328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Figure5_centre_WEB.png" descr="Figure5_centre_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051" y="3003413"/>
            <a:ext cx="4442396" cy="3315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FermiChop.pdf" descr="FermiCh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121" y="1579659"/>
            <a:ext cx="9447140" cy="5261512"/>
          </a:xfrm>
          <a:prstGeom prst="rect">
            <a:avLst/>
          </a:prstGeom>
          <a:ln w="3175"/>
        </p:spPr>
      </p:pic>
      <p:sp>
        <p:nvSpPr>
          <p:cNvPr id="253" name="Fermi Chopper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Fermi Choppers</a:t>
            </a:r>
          </a:p>
        </p:txBody>
      </p:sp>
      <p:sp>
        <p:nvSpPr>
          <p:cNvPr id="25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rystal monochromators (and analyzers)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3816">
              <a:defRPr sz="3916"/>
            </a:lvl1pPr>
          </a:lstStyle>
          <a:p>
            <a:pPr/>
            <a:r>
              <a:t>Crystal monochromators (and analyzers)</a:t>
            </a:r>
          </a:p>
        </p:txBody>
      </p:sp>
      <p:sp>
        <p:nvSpPr>
          <p:cNvPr id="25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37744f0177.png" descr="37744f01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894" y="2632158"/>
            <a:ext cx="3136244" cy="349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2607" y="2572478"/>
            <a:ext cx="4626881" cy="3471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otassium_Humate_Shiny_Powder.tiff" descr="Potassium_Humate_Shiny_Powd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5102" y="1362202"/>
            <a:ext cx="3866238" cy="2176922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amples studied...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Samples studied...</a:t>
            </a:r>
          </a:p>
        </p:txBody>
      </p:sp>
      <p:sp>
        <p:nvSpPr>
          <p:cNvPr id="265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7" name="lsco.png" descr="lsc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74" y="1266120"/>
            <a:ext cx="2317130" cy="2870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sans1_micelle.png" descr="sans1_micel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9433" y="1266120"/>
            <a:ext cx="2213819" cy="2228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TerminalScreenSnapz001.mov" descr="TerminalScreenSnapz00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199233" y="4478318"/>
            <a:ext cx="4722814" cy="2582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droppedImage.png" descr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3413" y="4518931"/>
            <a:ext cx="2398304" cy="2348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99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LET_detectors_ISIS_250_tcm18-212607.png" descr="LET_detectors_ISIS_250_tcm18-2126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245" y="1183700"/>
            <a:ext cx="2750425" cy="4136639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Detector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Detectors</a:t>
            </a:r>
          </a:p>
        </p:txBody>
      </p:sp>
      <p:sp>
        <p:nvSpPr>
          <p:cNvPr id="274" name="x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</a:t>
            </a:r>
          </a:p>
        </p:txBody>
      </p:sp>
      <p:sp>
        <p:nvSpPr>
          <p:cNvPr id="275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6" name="1-s2.0-S0273117712001810-gr5.png" descr="1-s2.0-S0273117712001810-gr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000" y="4967249"/>
            <a:ext cx="3933218" cy="2309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2d1f7a48b7.png" descr="2d1f7a48b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8230" y="1266120"/>
            <a:ext cx="4704820" cy="335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5363" y="4493007"/>
            <a:ext cx="3573152" cy="293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McStas Introduction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81" name="Flexible, general simulation utility for neutron scattering experiments.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Flexible, general simulation utility for neutron scattering experiments.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Original design for Monte carlo Simulation of triple axis spectrometers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Developed at DTU Physics, ILL, PSI, Uni CPH, ESS DMSC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V. 1.0 by K Nielsen &amp; K Lefmann (1998) RISØ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Currently 2.5+1 people full time plus students</a:t>
            </a:r>
          </a:p>
        </p:txBody>
      </p:sp>
      <p:pic>
        <p:nvPicPr>
          <p:cNvPr id="282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2332" y="1284766"/>
            <a:ext cx="1003598" cy="96899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6" name="Group"/>
          <p:cNvGrpSpPr/>
          <p:nvPr/>
        </p:nvGrpSpPr>
        <p:grpSpPr>
          <a:xfrm>
            <a:off x="7795816" y="2599185"/>
            <a:ext cx="1071701" cy="552408"/>
            <a:chOff x="-440" y="21469"/>
            <a:chExt cx="1071700" cy="552406"/>
          </a:xfrm>
        </p:grpSpPr>
        <p:sp>
          <p:nvSpPr>
            <p:cNvPr id="284" name="Rectangle"/>
            <p:cNvSpPr/>
            <p:nvPr/>
          </p:nvSpPr>
          <p:spPr>
            <a:xfrm>
              <a:off x="0" y="21469"/>
              <a:ext cx="1070820" cy="552407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85" name="GNU GPL license…"/>
            <p:cNvSpPr/>
            <p:nvPr/>
          </p:nvSpPr>
          <p:spPr>
            <a:xfrm>
              <a:off x="-441" y="35834"/>
              <a:ext cx="1071701" cy="5236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1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100"/>
              </a:pPr>
              <a:r>
                <a:t>Open Source</a:t>
              </a:r>
            </a:p>
          </p:txBody>
        </p:sp>
      </p:grpSp>
      <p:sp>
        <p:nvSpPr>
          <p:cNvPr id="287" name="mcstas-users@mcstas.org mailinglist"/>
          <p:cNvSpPr/>
          <p:nvPr/>
        </p:nvSpPr>
        <p:spPr>
          <a:xfrm>
            <a:off x="4717191" y="6585843"/>
            <a:ext cx="5069645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mcstas-users@mcstas.org</a:t>
            </a:r>
            <a:r>
              <a:t> mailinglist</a:t>
            </a:r>
          </a:p>
        </p:txBody>
      </p:sp>
      <p:sp>
        <p:nvSpPr>
          <p:cNvPr id="288" name="Project website at…"/>
          <p:cNvSpPr/>
          <p:nvPr/>
        </p:nvSpPr>
        <p:spPr>
          <a:xfrm>
            <a:off x="1231112" y="6526353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289" name="McStas_Website.png" descr="McStas_Webs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2868" y="3672858"/>
            <a:ext cx="3417597" cy="268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McStas Introduction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92" name="Flexible, general simulation utility for neutron scattering experiments.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4027" indent="-224027" defTabSz="896111">
              <a:spcBef>
                <a:spcPts val="900"/>
              </a:spcBef>
              <a:defRPr sz="3136"/>
            </a:pPr>
            <a:r>
              <a:t>Flexible, general simulation utility for neutron scattering experiments.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Original design for Monte carlo Simulation of triple axis spectrometers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Developed at RISØ DTU, KU and ILL, Grenoble.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V. 1.0 by K Nielsen &amp; K Lefmann (1998)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Currently 2.5+1 people full time plus students</a:t>
            </a:r>
          </a:p>
        </p:txBody>
      </p:sp>
      <p:sp>
        <p:nvSpPr>
          <p:cNvPr id="293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4" name="4"/>
          <p:cNvSpPr/>
          <p:nvPr/>
        </p:nvSpPr>
        <p:spPr>
          <a:xfrm>
            <a:off x="941206" y="7340456"/>
            <a:ext cx="127001" cy="14021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pPr/>
            <a:r>
              <a:t>4</a:t>
            </a:r>
          </a:p>
        </p:txBody>
      </p:sp>
      <p:grpSp>
        <p:nvGrpSpPr>
          <p:cNvPr id="297" name="Group"/>
          <p:cNvGrpSpPr/>
          <p:nvPr/>
        </p:nvGrpSpPr>
        <p:grpSpPr>
          <a:xfrm>
            <a:off x="3107474" y="3413123"/>
            <a:ext cx="1350430" cy="649387"/>
            <a:chOff x="0" y="0"/>
            <a:chExt cx="1350428" cy="649386"/>
          </a:xfrm>
        </p:grpSpPr>
        <p:sp>
          <p:nvSpPr>
            <p:cNvPr id="295" name="Rectangle"/>
            <p:cNvSpPr/>
            <p:nvPr/>
          </p:nvSpPr>
          <p:spPr>
            <a:xfrm>
              <a:off x="0" y="149843"/>
              <a:ext cx="1324116" cy="355706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6" name="GNU GPL license…"/>
            <p:cNvSpPr/>
            <p:nvPr/>
          </p:nvSpPr>
          <p:spPr>
            <a:xfrm>
              <a:off x="18359" y="0"/>
              <a:ext cx="1332070" cy="649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0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0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000"/>
              </a:pPr>
              <a:r>
                <a:t>Open Source</a:t>
              </a:r>
            </a:p>
          </p:txBody>
        </p:sp>
      </p:grpSp>
      <p:sp>
        <p:nvSpPr>
          <p:cNvPr id="298" name="neutron-mc@risoe.dk mailinglist"/>
          <p:cNvSpPr/>
          <p:nvPr/>
        </p:nvSpPr>
        <p:spPr>
          <a:xfrm>
            <a:off x="4659200" y="6092920"/>
            <a:ext cx="4287430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neutron-mc@risoe.dk</a:t>
            </a:r>
            <a:r>
              <a:t> mailinglist</a:t>
            </a:r>
          </a:p>
        </p:txBody>
      </p:sp>
      <p:sp>
        <p:nvSpPr>
          <p:cNvPr id="299" name="Project website at…"/>
          <p:cNvSpPr/>
          <p:nvPr/>
        </p:nvSpPr>
        <p:spPr>
          <a:xfrm>
            <a:off x="1279438" y="5881377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300" name="McStas_Website.png" descr="McStas_Website.pn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tretch>
            <a:fillRect/>
          </a:stretch>
        </p:blipFill>
        <p:spPr>
          <a:xfrm>
            <a:off x="5987491" y="2767272"/>
            <a:ext cx="3642933" cy="286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McXtrace_page.png" descr="McXtrace_p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600" y="1272530"/>
            <a:ext cx="8348824" cy="6004787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McXtrace - since jan 2009 similar for X-rays"/>
          <p:cNvSpPr/>
          <p:nvPr/>
        </p:nvSpPr>
        <p:spPr>
          <a:xfrm>
            <a:off x="148663" y="69864"/>
            <a:ext cx="11018771" cy="75915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buClr>
                <a:srgbClr val="000000"/>
              </a:buClr>
              <a:defRPr sz="2600"/>
            </a:lvl1pPr>
          </a:lstStyle>
          <a:p>
            <a:pPr/>
            <a:r>
              <a:t>McXtrace - since jan 2009 similar for X-rays</a:t>
            </a:r>
          </a:p>
        </p:txBody>
      </p:sp>
      <p:sp>
        <p:nvSpPr>
          <p:cNvPr id="303" name="Synergy, knowledge transfer, shared infrastructure"/>
          <p:cNvSpPr/>
          <p:nvPr/>
        </p:nvSpPr>
        <p:spPr>
          <a:xfrm>
            <a:off x="1404217" y="6578148"/>
            <a:ext cx="7047323" cy="28041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3414" indent="-103414" defTabSz="1003597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600"/>
            </a:lvl1pPr>
          </a:lstStyle>
          <a:p>
            <a:pPr/>
            <a:r>
              <a:t> Synergy, knowledge transfer, shared infrastructure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amCharts-1.pdf" descr="amCharts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9" y="1139120"/>
            <a:ext cx="10060438" cy="643618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Used in many plac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Used in many places</a:t>
            </a:r>
          </a:p>
        </p:txBody>
      </p:sp>
      <p:sp>
        <p:nvSpPr>
          <p:cNvPr id="307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9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0450" y="2276231"/>
            <a:ext cx="1062659" cy="571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logoill.pdf" descr="logoil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1839" y="3712502"/>
            <a:ext cx="468021" cy="447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SI-Logo_trans.png" descr="PSI-Logo_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4571" y="3431111"/>
            <a:ext cx="582557" cy="21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3" y="3974400"/>
            <a:ext cx="1107771" cy="29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161" y="4379536"/>
            <a:ext cx="1225246" cy="63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asted-image.tiff" descr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3912" y="6347109"/>
            <a:ext cx="582557" cy="76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asted-image.tiff" descr="pasted-image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7701" y="5159254"/>
            <a:ext cx="850451" cy="77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tiff" descr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631" y="5165568"/>
            <a:ext cx="977155" cy="44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image.tiff" descr="pasted-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979832" y="6243445"/>
            <a:ext cx="990954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 descr="pasted-image.tif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79721" y="4379536"/>
            <a:ext cx="843845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 descr="pasted-image.tif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453192" y="4331177"/>
            <a:ext cx="478198" cy="16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asted-image.tiff" descr="pasted-image.tif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505474" y="4588018"/>
            <a:ext cx="373633" cy="21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asted-image.tiff" descr="pasted-image.tif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645778" y="3331934"/>
            <a:ext cx="267687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asted-image.tiff" descr="pasted-image.tif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955953" y="3436669"/>
            <a:ext cx="478198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asted-image.tiff" descr="pasted-image.tif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455574" y="3111090"/>
            <a:ext cx="37613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 descr="pasted-image.tif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042241" y="6671971"/>
            <a:ext cx="850450" cy="4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 descr="pasted-image.tif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543124" y="4169147"/>
            <a:ext cx="89331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asted-image.tiff" descr="pasted-image.tiff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483184" y="4712253"/>
            <a:ext cx="694564" cy="349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asted-image.tiff" descr="pasted-image.tiff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034483" y="4425152"/>
            <a:ext cx="694564" cy="223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What is McStas used for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McStas used for?</a:t>
            </a:r>
          </a:p>
        </p:txBody>
      </p:sp>
      <p:sp>
        <p:nvSpPr>
          <p:cNvPr id="330" name="Instrumentation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Instrumentation</a:t>
            </a:r>
          </a:p>
          <a:p>
            <a:pPr>
              <a:defRPr sz="2900"/>
            </a:pPr>
            <a:r>
              <a:t>Planning</a:t>
            </a:r>
          </a:p>
          <a:p>
            <a:pPr>
              <a:defRPr sz="2900"/>
            </a:pPr>
            <a:r>
              <a:t>Construction</a:t>
            </a:r>
          </a:p>
          <a:p>
            <a:pPr>
              <a:defRPr sz="2900"/>
            </a:pPr>
            <a:r>
              <a:t>Virtual experiments</a:t>
            </a:r>
          </a:p>
          <a:p>
            <a:pPr>
              <a:defRPr sz="2900"/>
            </a:pPr>
            <a:r>
              <a:t>Data analysis</a:t>
            </a:r>
          </a:p>
          <a:p>
            <a:pPr>
              <a:defRPr sz="2900"/>
            </a:pPr>
            <a:r>
              <a:t>Teaching</a:t>
            </a:r>
          </a:p>
        </p:txBody>
      </p:sp>
      <p:sp>
        <p:nvSpPr>
          <p:cNvPr id="331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35" name="Group"/>
          <p:cNvGrpSpPr/>
          <p:nvPr/>
        </p:nvGrpSpPr>
        <p:grpSpPr>
          <a:xfrm>
            <a:off x="445566" y="5431234"/>
            <a:ext cx="4538327" cy="1846727"/>
            <a:chOff x="0" y="0"/>
            <a:chExt cx="4538326" cy="1846726"/>
          </a:xfrm>
        </p:grpSpPr>
        <p:pic>
          <p:nvPicPr>
            <p:cNvPr id="332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6131" y="245177"/>
              <a:ext cx="1742196" cy="1509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8324" y="116146"/>
              <a:ext cx="1858342" cy="1730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droppedImage.png" descr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22749" cy="1833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6" name="(KU, DTU)"/>
          <p:cNvSpPr/>
          <p:nvPr/>
        </p:nvSpPr>
        <p:spPr>
          <a:xfrm>
            <a:off x="1145225" y="4619501"/>
            <a:ext cx="273775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48061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393700" algn="l"/>
                <a:tab pos="787400" algn="l"/>
                <a:tab pos="1193800" algn="l"/>
                <a:tab pos="1231900" algn="l"/>
              </a:tabLst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(KU, DTU)</a:t>
            </a:r>
          </a:p>
        </p:txBody>
      </p:sp>
      <p:sp>
        <p:nvSpPr>
          <p:cNvPr id="337" name="Arrow"/>
          <p:cNvSpPr/>
          <p:nvPr/>
        </p:nvSpPr>
        <p:spPr>
          <a:xfrm rot="234512">
            <a:off x="2686857" y="2011991"/>
            <a:ext cx="1874580" cy="191866"/>
          </a:xfrm>
          <a:prstGeom prst="rightArrow">
            <a:avLst>
              <a:gd name="adj1" fmla="val 32632"/>
              <a:gd name="adj2" fmla="val 153846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8" name="Arrow"/>
          <p:cNvSpPr/>
          <p:nvPr/>
        </p:nvSpPr>
        <p:spPr>
          <a:xfrm rot="291414">
            <a:off x="3782404" y="3325578"/>
            <a:ext cx="1712020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9" name="Arrow"/>
          <p:cNvSpPr/>
          <p:nvPr/>
        </p:nvSpPr>
        <p:spPr>
          <a:xfrm rot="880237">
            <a:off x="2981799" y="4021699"/>
            <a:ext cx="1712021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0" name="Arrow"/>
          <p:cNvSpPr/>
          <p:nvPr/>
        </p:nvSpPr>
        <p:spPr>
          <a:xfrm rot="5349631">
            <a:off x="670677" y="4919653"/>
            <a:ext cx="863390" cy="214004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1" name="XESS_chopper_and_elliptic_guide.png" descr="XESS_chopper_and_elliptic_gui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3795" y="1665285"/>
            <a:ext cx="2283426" cy="1554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XESS_sample_region_plus_detector.png" descr="XESS_sample_region_plus_detect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45231" y="1313532"/>
            <a:ext cx="2462278" cy="167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.jpg" descr="imag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89061" y="3054241"/>
            <a:ext cx="2572828" cy="174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.jpg" descr="image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15422" y="4511059"/>
            <a:ext cx="2649204" cy="2759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.png" descr="image.png"/>
          <p:cNvPicPr>
            <a:picLocks noChangeAspect="0"/>
          </p:cNvPicPr>
          <p:nvPr/>
        </p:nvPicPr>
        <p:blipFill>
          <a:blip r:embed="rId9">
            <a:extLst/>
          </a:blip>
          <a:srcRect l="7838" t="23248" r="65489" b="56762"/>
          <a:stretch>
            <a:fillRect/>
          </a:stretch>
        </p:blipFill>
        <p:spPr>
          <a:xfrm>
            <a:off x="6126842" y="3740868"/>
            <a:ext cx="703509" cy="56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.png" descr="image.png"/>
          <p:cNvPicPr>
            <a:picLocks noChangeAspect="0"/>
          </p:cNvPicPr>
          <p:nvPr/>
        </p:nvPicPr>
        <p:blipFill>
          <a:blip r:embed="rId10">
            <a:extLst/>
          </a:blip>
          <a:srcRect l="7548" t="18751" r="65811" b="59535"/>
          <a:stretch>
            <a:fillRect/>
          </a:stretch>
        </p:blipFill>
        <p:spPr>
          <a:xfrm>
            <a:off x="6126842" y="3174371"/>
            <a:ext cx="703508" cy="562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McStas: Neutrons, Monte Carlo &amp; ray-tracing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03504">
              <a:defRPr sz="2904"/>
            </a:pPr>
          </a:p>
          <a:p>
            <a:pPr defTabSz="603504">
              <a:defRPr sz="2904"/>
            </a:pPr>
            <a:r>
              <a:t>McStas: </a:t>
            </a:r>
            <a:r>
              <a:t>Neutrons</a:t>
            </a:r>
            <a:r>
              <a:t>, Monte Carlo &amp; ray-tracing</a:t>
            </a:r>
          </a:p>
        </p:txBody>
      </p:sp>
      <p:sp>
        <p:nvSpPr>
          <p:cNvPr id="105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" name="PreviewScreenSnapz002.pdf" descr="PreviewScreenSnapz0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859" y="1683071"/>
            <a:ext cx="2570656" cy="582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8618" y="1841966"/>
            <a:ext cx="3246935" cy="413246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ubatomic particle discovered by…"/>
          <p:cNvSpPr/>
          <p:nvPr/>
        </p:nvSpPr>
        <p:spPr>
          <a:xfrm>
            <a:off x="3190823" y="6438162"/>
            <a:ext cx="5435514" cy="94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17" tIns="29517" rIns="29517" bIns="29517">
            <a:spAutoFit/>
          </a:bodyPr>
          <a:lstStyle/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Subatomic particle discovered by</a:t>
            </a:r>
          </a:p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Sir James Chadwick, 1932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Design and optimization of instruments"/>
          <p:cNvSpPr/>
          <p:nvPr/>
        </p:nvSpPr>
        <p:spPr>
          <a:xfrm>
            <a:off x="810222" y="171939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lvl1pPr>
          </a:lstStyle>
          <a:p>
            <a:pPr/>
            <a:r>
              <a:t>Design and optimization of instruments</a:t>
            </a:r>
          </a:p>
        </p:txBody>
      </p:sp>
      <p:pic>
        <p:nvPicPr>
          <p:cNvPr id="349" name="XESS_chopper_and_elliptic_guide.png" descr="XESS_chopper_and_elliptic_gu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348" y="2191680"/>
            <a:ext cx="3071674" cy="209129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Instrumentation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Instrumentation</a:t>
            </a:r>
          </a:p>
        </p:txBody>
      </p:sp>
      <p:pic>
        <p:nvPicPr>
          <p:cNvPr id="351" name="XESS_sample_region_plus_detector.png" descr="XESS_sample_region_plus_det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1273" y="2199059"/>
            <a:ext cx="3038254" cy="2068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SD.pdf" descr="PS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7806" y="4575224"/>
            <a:ext cx="2963425" cy="2289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OverviewPlot.pdf" descr="OverviewPlo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2398" y="4656397"/>
            <a:ext cx="2759894" cy="213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can.png" descr="Sca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1220" y="4803985"/>
            <a:ext cx="2753365" cy="1625774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Virtual experiments (VE) (definition:)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Virtual experiments (VE)</a:t>
            </a:r>
          </a:p>
          <a:p>
            <a:pPr>
              <a:defRPr sz="1200"/>
            </a:pPr>
            <a:r>
              <a:t>(definition:)</a:t>
            </a:r>
          </a:p>
        </p:txBody>
      </p:sp>
      <p:pic>
        <p:nvPicPr>
          <p:cNvPr id="35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777" y="3299236"/>
            <a:ext cx="4088186" cy="2996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238" y="3317452"/>
            <a:ext cx="4198876" cy="298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rcRect l="7838" t="23224" r="65569" b="56893"/>
          <a:stretch>
            <a:fillRect/>
          </a:stretch>
        </p:blipFill>
        <p:spPr>
          <a:xfrm>
            <a:off x="7181844" y="1523414"/>
            <a:ext cx="1586571" cy="142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rcRect l="7548" t="18751" r="65883" b="59651"/>
          <a:stretch>
            <a:fillRect/>
          </a:stretch>
        </p:blipFill>
        <p:spPr>
          <a:xfrm>
            <a:off x="5583744" y="1525952"/>
            <a:ext cx="1593951" cy="1424224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P. Willendrup, Risø DTU; Uwe Filges, L. Keller, PSI"/>
          <p:cNvSpPr/>
          <p:nvPr/>
        </p:nvSpPr>
        <p:spPr>
          <a:xfrm>
            <a:off x="3472041" y="6730007"/>
            <a:ext cx="2779887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Willendrup, Risø DTU; Uwe Filges, L. Keller, PSI</a:t>
            </a:r>
          </a:p>
        </p:txBody>
      </p:sp>
      <p:sp>
        <p:nvSpPr>
          <p:cNvPr id="363" name="A. Daud-Aladine, ISIS"/>
          <p:cNvSpPr/>
          <p:nvPr/>
        </p:nvSpPr>
        <p:spPr>
          <a:xfrm>
            <a:off x="6578766" y="2944378"/>
            <a:ext cx="1260078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A. Daud-Aladine, ISIS</a:t>
            </a:r>
          </a:p>
        </p:txBody>
      </p:sp>
      <p:sp>
        <p:nvSpPr>
          <p:cNvPr id="364" name="Simulation of a complete experiment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200"/>
            </a:pPr>
            <a:r>
              <a:t>Simulation of a complete experiment</a:t>
            </a:r>
          </a:p>
          <a:p>
            <a:pPr marL="85725" indent="-85725">
              <a:defRPr sz="1200"/>
            </a:pPr>
            <a:r>
              <a:t>… from source to detector</a:t>
            </a:r>
          </a:p>
          <a:p>
            <a:pPr marL="85725" indent="-85725">
              <a:defRPr sz="1200"/>
            </a:pPr>
            <a:r>
              <a:t>Ideally controlled like real experiment.</a:t>
            </a:r>
          </a:p>
          <a:p>
            <a:pPr marL="85725" indent="-85725">
              <a:defRPr sz="1200"/>
            </a:pPr>
            <a:r>
              <a:t>Data analysed by ”real” analysis programs</a:t>
            </a:r>
          </a:p>
        </p:txBody>
      </p:sp>
      <p:sp>
        <p:nvSpPr>
          <p:cNvPr id="365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1540" y="1668027"/>
            <a:ext cx="3689698" cy="456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117" y="3790307"/>
            <a:ext cx="3099346" cy="2619686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Data analysis (1) (using VE techiques)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(1)</a:t>
            </a:r>
          </a:p>
          <a:p>
            <a:pPr>
              <a:defRPr sz="1200"/>
            </a:pPr>
            <a:r>
              <a:t>(using VE techiques)</a:t>
            </a:r>
          </a:p>
        </p:txBody>
      </p:sp>
      <p:sp>
        <p:nvSpPr>
          <p:cNvPr id="370" name="E. Farhi, ILL"/>
          <p:cNvSpPr/>
          <p:nvPr/>
        </p:nvSpPr>
        <p:spPr>
          <a:xfrm>
            <a:off x="4357568" y="6870216"/>
            <a:ext cx="76025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E. Farhi, ILL</a:t>
            </a:r>
          </a:p>
        </p:txBody>
      </p:sp>
      <p:sp>
        <p:nvSpPr>
          <p:cNvPr id="371" name="Virtual TOF exp. at IN6, ILL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Virtual TOF exp. at IN6, ILL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Liquid Ge sample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Coherent / incoherent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Multiple scattering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And sample environment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All contributions can be separated by VE !</a:t>
            </a:r>
          </a:p>
        </p:txBody>
      </p:sp>
      <p:sp>
        <p:nvSpPr>
          <p:cNvPr id="372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Data Analysis (2) (using VE techniques)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(2)</a:t>
            </a:r>
          </a:p>
          <a:p>
            <a:pPr>
              <a:defRPr sz="1200"/>
            </a:pPr>
            <a:r>
              <a:t>(using VE techniques)</a:t>
            </a:r>
          </a:p>
        </p:txBody>
      </p:sp>
      <p:sp>
        <p:nvSpPr>
          <p:cNvPr id="375" name="VE data has been used to test data analysis programs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 data has been used to test data analysis programs</a:t>
            </a:r>
          </a:p>
          <a:p>
            <a:pPr/>
            <a:r>
              <a:t>… and to check resolution effects</a:t>
            </a:r>
          </a:p>
        </p:txBody>
      </p:sp>
      <p:sp>
        <p:nvSpPr>
          <p:cNvPr id="376" name="P. Tregenna-Piggott, PSI"/>
          <p:cNvSpPr/>
          <p:nvPr/>
        </p:nvSpPr>
        <p:spPr>
          <a:xfrm>
            <a:off x="5870344" y="5807583"/>
            <a:ext cx="1402419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Tregenna-Piggott, PSI</a:t>
            </a:r>
          </a:p>
        </p:txBody>
      </p:sp>
      <p:sp>
        <p:nvSpPr>
          <p:cNvPr id="377" name="L. Udby, Risø-DTU"/>
          <p:cNvSpPr/>
          <p:nvPr/>
        </p:nvSpPr>
        <p:spPr>
          <a:xfrm>
            <a:off x="1556857" y="5969930"/>
            <a:ext cx="109992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L. Udby, Risø-DTU</a:t>
            </a:r>
          </a:p>
        </p:txBody>
      </p:sp>
      <p:pic>
        <p:nvPicPr>
          <p:cNvPr id="37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089" y="2826308"/>
            <a:ext cx="3807768" cy="277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9135" y="2826308"/>
            <a:ext cx="3970115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Workshops…"/>
          <p:cNvSpPr/>
          <p:nvPr/>
        </p:nvSpPr>
        <p:spPr>
          <a:xfrm>
            <a:off x="416236" y="218710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Workshops</a:t>
            </a: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Teaching</a:t>
            </a:r>
          </a:p>
          <a:p>
            <a:pPr lvl="2" marL="271462" indent="-90487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200"/>
            </a:pPr>
            <a:r>
              <a:t>University of Copenhagen course on Neutron Scattering 2005-, DTU 2011-</a:t>
            </a:r>
          </a:p>
        </p:txBody>
      </p:sp>
      <p:pic>
        <p:nvPicPr>
          <p:cNvPr id="383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6711" y="3955304"/>
            <a:ext cx="2612307" cy="240568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eaching / training purpos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Teaching / training purposes</a:t>
            </a:r>
          </a:p>
        </p:txBody>
      </p:sp>
      <p:pic>
        <p:nvPicPr>
          <p:cNvPr id="385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9438" y="3711835"/>
            <a:ext cx="1768404" cy="288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4221" y="3800388"/>
            <a:ext cx="2398304" cy="2730377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liability - cross comparison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Reliability - cross comparisons</a:t>
            </a:r>
          </a:p>
        </p:txBody>
      </p:sp>
      <p:sp>
        <p:nvSpPr>
          <p:cNvPr id="390" name="Much effort has gone into this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600"/>
            </a:pPr>
            <a:r>
              <a:t>Much effort has gone into this</a:t>
            </a:r>
          </a:p>
          <a:p>
            <a:pPr marL="85725" indent="-85725">
              <a:defRPr sz="1600"/>
            </a:pPr>
            <a:r>
              <a:t>Here: simulations vs. exp. at powder diffract. DMC, PSI</a:t>
            </a:r>
          </a:p>
          <a:p>
            <a:pPr marL="85725" indent="-85725">
              <a:defRPr sz="1600"/>
            </a:pPr>
            <a:r>
              <a:t>The bottom line is</a:t>
            </a:r>
          </a:p>
          <a:p>
            <a:pPr marL="85725" indent="-85725">
              <a:defRPr sz="1600"/>
            </a:pPr>
            <a:r>
              <a:t>McStas agree very well with other packages (NISP, Vitess, IDEAS, RESTRAX, ...)</a:t>
            </a:r>
          </a:p>
          <a:p>
            <a:pPr marL="85725" indent="-85725">
              <a:defRPr sz="1600"/>
            </a:pPr>
            <a:r>
              <a:t>Experimental line shapes are within 5%</a:t>
            </a:r>
          </a:p>
          <a:p>
            <a:pPr marL="85725" indent="-85725">
              <a:defRPr sz="1600"/>
            </a:pPr>
            <a:r>
              <a:t>Absolute intensities are within 10% </a:t>
            </a:r>
          </a:p>
          <a:p>
            <a:pPr marL="85725" indent="-85725">
              <a:defRPr sz="1600"/>
            </a:pPr>
            <a:r>
              <a:t>Common understanding: McStas and similar codes are reliable</a:t>
            </a:r>
          </a:p>
        </p:txBody>
      </p:sp>
      <p:sp>
        <p:nvSpPr>
          <p:cNvPr id="391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4859" y="3714736"/>
            <a:ext cx="4066047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P. Willendrup et al., Physica B, 386, (2006), 1032."/>
          <p:cNvSpPr/>
          <p:nvPr/>
        </p:nvSpPr>
        <p:spPr>
          <a:xfrm>
            <a:off x="5398063" y="6648834"/>
            <a:ext cx="3033006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P. Willendrup et al., Physica B, 386, (2006), 1032.</a:t>
            </a:r>
          </a:p>
        </p:txBody>
      </p:sp>
      <p:pic>
        <p:nvPicPr>
          <p:cNvPr id="39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159" y="3726594"/>
            <a:ext cx="3291211" cy="276879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E. Farhi, P. Willendrup et al., in preparation"/>
          <p:cNvSpPr/>
          <p:nvPr/>
        </p:nvSpPr>
        <p:spPr>
          <a:xfrm>
            <a:off x="1124470" y="6648834"/>
            <a:ext cx="2634130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E. Farhi, P. Willendrup et al., in preparation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McStas: key concep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9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9111" y="2420441"/>
            <a:ext cx="4282355" cy="1688237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Time (t)"/>
          <p:cNvSpPr/>
          <p:nvPr/>
        </p:nvSpPr>
        <p:spPr>
          <a:xfrm>
            <a:off x="5286449" y="3682317"/>
            <a:ext cx="1022854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Time (t)</a:t>
            </a:r>
          </a:p>
        </p:txBody>
      </p:sp>
      <p:sp>
        <p:nvSpPr>
          <p:cNvPr id="402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McStas: key concep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pic>
        <p:nvPicPr>
          <p:cNvPr id="40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Line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07" name="Line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08" name="Line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09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2" name="Image52.png" descr="Image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4725" y="5253459"/>
            <a:ext cx="1923360" cy="96874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Rectangle"/>
          <p:cNvSpPr/>
          <p:nvPr/>
        </p:nvSpPr>
        <p:spPr>
          <a:xfrm>
            <a:off x="3555967" y="5762957"/>
            <a:ext cx="3048001" cy="41910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4" name="Rectangle"/>
          <p:cNvSpPr/>
          <p:nvPr/>
        </p:nvSpPr>
        <p:spPr>
          <a:xfrm>
            <a:off x="5738169" y="5123117"/>
            <a:ext cx="356974" cy="1630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5" name="Rectangle"/>
          <p:cNvSpPr/>
          <p:nvPr/>
        </p:nvSpPr>
        <p:spPr>
          <a:xfrm>
            <a:off x="4299413" y="4754795"/>
            <a:ext cx="548641" cy="5299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McStas: key concep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1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419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Line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22" name="Line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23" name="Line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24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5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McStas: key concep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429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Line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32" name="Line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33" name="Line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34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5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Local, internal coordinate system!"/>
          <p:cNvSpPr/>
          <p:nvPr/>
        </p:nvSpPr>
        <p:spPr>
          <a:xfrm>
            <a:off x="5020791" y="1217600"/>
            <a:ext cx="3866803" cy="638176"/>
          </a:xfrm>
          <a:prstGeom prst="rect">
            <a:avLst/>
          </a:prstGeom>
          <a:ln w="3175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>
            <a:lvl1pPr>
              <a:buClr>
                <a:srgbClr val="000000"/>
              </a:buClr>
              <a:defRPr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Local, internal coordinate system!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"/>
          <p:cNvSpPr/>
          <p:nvPr/>
        </p:nvSpPr>
        <p:spPr>
          <a:xfrm>
            <a:off x="225199" y="3434496"/>
            <a:ext cx="4085038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" name="The Neutron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Neutron </a:t>
            </a:r>
          </a:p>
        </p:txBody>
      </p:sp>
      <p:sp>
        <p:nvSpPr>
          <p:cNvPr id="113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  <p:sp>
        <p:nvSpPr>
          <p:cNvPr id="114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2782" y="1481176"/>
            <a:ext cx="2879271" cy="202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2253" y="3559475"/>
            <a:ext cx="839175" cy="111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44" y="5026576"/>
            <a:ext cx="9664612" cy="15485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121" name="Group"/>
          <p:cNvGrpSpPr/>
          <p:nvPr/>
        </p:nvGrpSpPr>
        <p:grpSpPr>
          <a:xfrm>
            <a:off x="308115" y="3473450"/>
            <a:ext cx="3519007" cy="548641"/>
            <a:chOff x="0" y="0"/>
            <a:chExt cx="3519006" cy="548640"/>
          </a:xfrm>
        </p:grpSpPr>
        <p:pic>
          <p:nvPicPr>
            <p:cNvPr id="118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02536" cy="54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pasted-image.pdf" descr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97699" y="125103"/>
              <a:ext cx="1021308" cy="264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" name=","/>
            <p:cNvSpPr/>
            <p:nvPr/>
          </p:nvSpPr>
          <p:spPr>
            <a:xfrm>
              <a:off x="1862466" y="98989"/>
              <a:ext cx="167653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/>
            </a:lstStyle>
            <a:p>
              <a:pPr/>
              <a:r>
                <a:t>,</a:t>
              </a:r>
            </a:p>
          </p:txBody>
        </p:sp>
      </p:grpSp>
      <p:pic>
        <p:nvPicPr>
          <p:cNvPr id="122" name="pasted-image.pdf" descr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5988" y="4332607"/>
            <a:ext cx="4681575" cy="26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pdf" descr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5902" y="1443708"/>
            <a:ext cx="5064036" cy="157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225199" y="4196496"/>
            <a:ext cx="4970117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5" name="pasted-image.pdf" descr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7906" y="6751180"/>
            <a:ext cx="5660420" cy="23496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Mr. Neutron"/>
          <p:cNvSpPr/>
          <p:nvPr/>
        </p:nvSpPr>
        <p:spPr>
          <a:xfrm>
            <a:off x="7099003" y="4666355"/>
            <a:ext cx="103299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Mr. Neutron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McStas: key concep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39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0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9319" y="2265474"/>
            <a:ext cx="4297922" cy="1938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5901" y="4405498"/>
            <a:ext cx="3141502" cy="1136428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In the big picture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big picture…</a:t>
            </a:r>
          </a:p>
        </p:txBody>
      </p:sp>
      <p:sp>
        <p:nvSpPr>
          <p:cNvPr id="44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79" y="2682155"/>
            <a:ext cx="9121089" cy="263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McStas overview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overview</a:t>
            </a:r>
          </a:p>
        </p:txBody>
      </p:sp>
      <p:sp>
        <p:nvSpPr>
          <p:cNvPr id="451" name="Portable code (Unix/Linux/Mac/Windoze)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defRPr sz="2400"/>
            </a:pPr>
            <a:r>
              <a:t>Portable code (Unix/Linux/Mac/Windoze)</a:t>
            </a:r>
          </a:p>
          <a:p>
            <a:pPr marL="171450" indent="-171450">
              <a:defRPr sz="24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  <a:r>
              <a:t>Ran on everything from iPhone to 1000+ node cluster!</a:t>
            </a:r>
          </a:p>
          <a:p>
            <a:pPr marL="85725" indent="-85725">
              <a:defRPr sz="1200"/>
            </a:pPr>
          </a:p>
          <a:p>
            <a:pPr marL="171450" indent="-171450">
              <a:defRPr sz="2400"/>
            </a:pPr>
            <a:r>
              <a:t>'Component' files (~100) inserted from library</a:t>
            </a:r>
          </a:p>
          <a:p>
            <a:pPr lvl="2" marL="1028700" indent="-114300">
              <a:defRPr sz="1200"/>
            </a:pPr>
            <a:r>
              <a:t>Sources</a:t>
            </a:r>
          </a:p>
          <a:p>
            <a:pPr lvl="2" marL="1028700" indent="-114300">
              <a:defRPr sz="1200"/>
            </a:pPr>
            <a:r>
              <a:t>Optics</a:t>
            </a:r>
          </a:p>
          <a:p>
            <a:pPr lvl="2" marL="1028700" indent="-114300">
              <a:defRPr sz="1200"/>
            </a:pPr>
            <a:r>
              <a:t>Samples</a:t>
            </a:r>
          </a:p>
          <a:p>
            <a:pPr lvl="2" marL="1028700" indent="-114300">
              <a:defRPr sz="1200"/>
            </a:pPr>
            <a:r>
              <a:t>Monitors</a:t>
            </a:r>
          </a:p>
          <a:p>
            <a:pPr lvl="2" marL="1028700" indent="-114300">
              <a:defRPr sz="1200"/>
            </a:pPr>
            <a:r>
              <a:t>If needed, write your own comps</a:t>
            </a:r>
          </a:p>
          <a:p>
            <a:pPr lvl="2" marL="1028700" indent="-114300">
              <a:defRPr sz="1200"/>
            </a:pPr>
          </a:p>
          <a:p>
            <a:pPr marL="171450" indent="-171450">
              <a:defRPr sz="2400"/>
            </a:pPr>
            <a:r>
              <a:t>DSL + ISO-C code gen.</a:t>
            </a:r>
          </a:p>
        </p:txBody>
      </p:sp>
      <p:pic>
        <p:nvPicPr>
          <p:cNvPr id="452" name="article06_image06.jpg" descr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3411" y="4315654"/>
            <a:ext cx="2988656" cy="2940624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4" name="linux.pdf" descr="linu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3673" y="1935836"/>
            <a:ext cx="643238" cy="76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Windows.png" descr="Window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7452" y="1832818"/>
            <a:ext cx="984709" cy="98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Mac.png" descr="Ma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215" y="1872307"/>
            <a:ext cx="889415" cy="88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Windesk.png" descr="Windes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0393" y="1980406"/>
            <a:ext cx="699918" cy="524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228" y="3416659"/>
            <a:ext cx="5009333" cy="362512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Under-the-hood / inner working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Under-the-hood / inner workings</a:t>
            </a:r>
          </a:p>
        </p:txBody>
      </p:sp>
      <p:sp>
        <p:nvSpPr>
          <p:cNvPr id="461" name="Domain-specific-language (DSL) based on compiler technology (LeX+Yacc)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64592" indent="-164592" defTabSz="658368">
              <a:spcBef>
                <a:spcPts val="700"/>
              </a:spcBef>
              <a:defRPr sz="2304"/>
            </a:pPr>
            <a:r>
              <a:t>Domain-specific-language (DSL) based on compiler technology (LeX+Yacc)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Simple Instrument language                        ISO C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Component codes realizing beamline parts (including user contribs)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Library of common functions for e.g.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I/O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Random numbers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Physical constants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Propagation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Precession in fields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...</a:t>
            </a:r>
          </a:p>
        </p:txBody>
      </p:sp>
      <p:sp>
        <p:nvSpPr>
          <p:cNvPr id="462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3" name="Arrow"/>
          <p:cNvSpPr/>
          <p:nvPr/>
        </p:nvSpPr>
        <p:spPr>
          <a:xfrm>
            <a:off x="4474716" y="2427820"/>
            <a:ext cx="1261877" cy="125451"/>
          </a:xfrm>
          <a:prstGeom prst="rightArrow">
            <a:avLst>
              <a:gd name="adj1" fmla="val 32000"/>
              <a:gd name="adj2" fmla="val 2588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4" name="Code generation"/>
          <p:cNvSpPr/>
          <p:nvPr/>
        </p:nvSpPr>
        <p:spPr>
          <a:xfrm>
            <a:off x="4504233" y="2213818"/>
            <a:ext cx="1024642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 defTabSz="1003597">
              <a:spcBef>
                <a:spcPts val="400"/>
              </a:spcBef>
              <a:defRPr sz="900"/>
            </a:lvl1pPr>
          </a:lstStyle>
          <a:p>
            <a:pPr/>
            <a:r>
              <a:t>Code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Implementation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Implementation</a:t>
            </a:r>
          </a:p>
        </p:txBody>
      </p:sp>
      <p:sp>
        <p:nvSpPr>
          <p:cNvPr id="467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8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867" y="2994468"/>
            <a:ext cx="7119186" cy="2250717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Instrument fi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 file</a:t>
            </a:r>
          </a:p>
        </p:txBody>
      </p:sp>
      <p:sp>
        <p:nvSpPr>
          <p:cNvPr id="4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3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9646" y="2213818"/>
            <a:ext cx="5903517" cy="464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4335" y="3409280"/>
            <a:ext cx="1623468" cy="305268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omponent fi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 file</a:t>
            </a:r>
          </a:p>
        </p:txBody>
      </p:sp>
      <p:sp>
        <p:nvSpPr>
          <p:cNvPr id="47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9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506" y="2147403"/>
            <a:ext cx="4058668" cy="504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9552" y="2162162"/>
            <a:ext cx="3948252" cy="372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6657" y="5999447"/>
            <a:ext cx="2265840" cy="599577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enerated c-cod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Generated c-code</a:t>
            </a:r>
          </a:p>
        </p:txBody>
      </p:sp>
      <p:sp>
        <p:nvSpPr>
          <p:cNvPr id="485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018" y="2125265"/>
            <a:ext cx="4752331" cy="518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8497" y="2745134"/>
            <a:ext cx="1927868" cy="30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1625" y="2199059"/>
            <a:ext cx="3848717" cy="4021771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Writing new comps or understanding existing is not that complex..."/>
          <p:cNvSpPr/>
          <p:nvPr>
            <p:ph type="title"/>
          </p:nvPr>
        </p:nvSpPr>
        <p:spPr>
          <a:xfrm>
            <a:off x="107999" y="193319"/>
            <a:ext cx="6691767" cy="796321"/>
          </a:xfrm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Writing new comps or understanding existing is not that complex...</a:t>
            </a:r>
          </a:p>
        </p:txBody>
      </p:sp>
      <p:sp>
        <p:nvSpPr>
          <p:cNvPr id="492" name="Check our long list of components and look inside... Most of them are quite simple and short... Statistics:"/>
          <p:cNvSpPr/>
          <p:nvPr>
            <p:ph type="body" idx="1"/>
          </p:nvPr>
        </p:nvSpPr>
        <p:spPr>
          <a:xfrm>
            <a:off x="163079" y="1440781"/>
            <a:ext cx="7890997" cy="5577842"/>
          </a:xfrm>
          <a:prstGeom prst="rect">
            <a:avLst/>
          </a:prstGeom>
        </p:spPr>
        <p:txBody>
          <a:bodyPr/>
          <a:lstStyle>
            <a:lvl1pPr>
              <a:defRPr sz="2300"/>
            </a:lvl1pPr>
          </a:lstStyle>
          <a:p>
            <a:pPr/>
            <a:r>
              <a:t>Check our long list of components and look inside... Most of them are quite simple and short... Statistics:</a:t>
            </a:r>
          </a:p>
        </p:txBody>
      </p:sp>
      <p:pic>
        <p:nvPicPr>
          <p:cNvPr id="493" name="determine-lines-code-net-project-800x800.png" descr="determine-lines-code-net-project-800x8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3640" y="3104168"/>
            <a:ext cx="2075456" cy="2029335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5" name="Comps_no_lines.pdf" descr="Comps_no_lin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530" y="622608"/>
            <a:ext cx="5491032" cy="7770504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(update: 175)"/>
          <p:cNvSpPr/>
          <p:nvPr/>
        </p:nvSpPr>
        <p:spPr>
          <a:xfrm>
            <a:off x="6513584" y="2685557"/>
            <a:ext cx="1464021" cy="3506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(update: 175)</a:t>
            </a:r>
          </a:p>
        </p:txBody>
      </p:sp>
      <p:sp>
        <p:nvSpPr>
          <p:cNvPr id="497" name="Number of lines of code per component - 199 comps in total"/>
          <p:cNvSpPr/>
          <p:nvPr/>
        </p:nvSpPr>
        <p:spPr>
          <a:xfrm>
            <a:off x="835939" y="2681818"/>
            <a:ext cx="7129014" cy="358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501798"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Number of lines of code per component - 199 comps in total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Including user contrib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Including user contribs</a:t>
            </a:r>
          </a:p>
        </p:txBody>
      </p:sp>
      <p:sp>
        <p:nvSpPr>
          <p:cNvPr id="500" name="Well-developed community support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Well-developed community support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30-40% of existing and new additions are from users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No direct refereeing of the code, but these requirements: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At least one test-instrument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Meaningful documentation headers (in-code docs)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Contributions go in dedicated contrib/ section of library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</a:p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Natural life-cycle of contrib’s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Bug-fixes are applied both by contributor and developers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If contributor becomes unavailable either: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Many users of comp: Promote to official components, e.g. in optics/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Few/no users of comp: Move to obsolete/ until next major release</a:t>
            </a:r>
          </a:p>
        </p:txBody>
      </p:sp>
      <p:sp>
        <p:nvSpPr>
          <p:cNvPr id="501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obel Prize in Physics, 19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316">
              <a:lnSpc>
                <a:spcPct val="100000"/>
              </a:lnSpc>
              <a:defRPr sz="41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Nobel Prize in Physics, 1994  </a:t>
            </a:r>
          </a:p>
        </p:txBody>
      </p:sp>
      <p:sp>
        <p:nvSpPr>
          <p:cNvPr id="129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3" name="Group"/>
          <p:cNvGrpSpPr/>
          <p:nvPr/>
        </p:nvGrpSpPr>
        <p:grpSpPr>
          <a:xfrm>
            <a:off x="-84011" y="1295614"/>
            <a:ext cx="8616887" cy="1172633"/>
            <a:chOff x="0" y="0"/>
            <a:chExt cx="8616886" cy="1172632"/>
          </a:xfrm>
        </p:grpSpPr>
        <p:pic>
          <p:nvPicPr>
            <p:cNvPr id="130" name="image10.jpg" descr="image1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52780" cy="1172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image11.jpg" descr="image1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753" y="25078"/>
              <a:ext cx="1144845" cy="1072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Awarded for “pioneering contributions to the development…"/>
            <p:cNvSpPr/>
            <p:nvPr/>
          </p:nvSpPr>
          <p:spPr>
            <a:xfrm>
              <a:off x="1292447" y="185061"/>
              <a:ext cx="7324440" cy="70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Awarded for </a:t>
              </a:r>
              <a:r>
                <a:t>“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pioneering contributions to the development  </a:t>
              </a:r>
              <a:endParaRPr sz="3200"/>
            </a:p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of neutron scattering techniques for studies of condensed matter</a:t>
              </a:r>
              <a:r>
                <a:t>”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   </a:t>
              </a:r>
            </a:p>
          </p:txBody>
        </p:sp>
      </p:grpSp>
      <p:grpSp>
        <p:nvGrpSpPr>
          <p:cNvPr id="142" name="Group"/>
          <p:cNvGrpSpPr/>
          <p:nvPr/>
        </p:nvGrpSpPr>
        <p:grpSpPr>
          <a:xfrm>
            <a:off x="1280839" y="2869294"/>
            <a:ext cx="6412695" cy="5022601"/>
            <a:chOff x="0" y="0"/>
            <a:chExt cx="6412693" cy="5022600"/>
          </a:xfrm>
        </p:grpSpPr>
        <p:pic>
          <p:nvPicPr>
            <p:cNvPr id="134" name="image12.jpg" descr="image1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930714"/>
              <a:ext cx="2735911" cy="2091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image13.jpg" descr="image1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379" y="0"/>
              <a:ext cx="2718385" cy="312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image14.jpg" descr="image1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586" y="31131"/>
              <a:ext cx="2585557" cy="3001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image15.jpg" descr="image15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928697" y="2935903"/>
              <a:ext cx="3483997" cy="2086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image16.jpg" descr="image16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36076" y="0"/>
              <a:ext cx="3468317" cy="3133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image17.jpg" descr="image17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69283" y="31131"/>
              <a:ext cx="3335488" cy="30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Neutron spectroscopy"/>
            <p:cNvSpPr/>
            <p:nvPr/>
          </p:nvSpPr>
          <p:spPr>
            <a:xfrm>
              <a:off x="126372" y="3174581"/>
              <a:ext cx="2472098" cy="297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172168" algn="r" defTabSz="531316">
                <a:lnSpc>
                  <a:spcPts val="1000"/>
                </a:lnSpc>
              </a:pPr>
              <a:endParaRPr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172168" algn="r" defTabSz="531316">
                <a:lnSpc>
                  <a:spcPts val="1000"/>
                </a:lnSpc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spectroscopy</a:t>
              </a:r>
            </a:p>
          </p:txBody>
        </p:sp>
        <p:sp>
          <p:nvSpPr>
            <p:cNvPr id="141" name="Neutron diffraction technique"/>
            <p:cNvSpPr/>
            <p:nvPr/>
          </p:nvSpPr>
          <p:spPr>
            <a:xfrm>
              <a:off x="3153768" y="3167662"/>
              <a:ext cx="3234943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531316">
                <a:defRPr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diffraction technique  </a:t>
              </a:r>
            </a:p>
          </p:txBody>
        </p:sp>
      </p:grpSp>
      <p:sp>
        <p:nvSpPr>
          <p:cNvPr id="143" name="Bertram N. Brockhouse  Clifford G. Shull"/>
          <p:cNvSpPr/>
          <p:nvPr/>
        </p:nvSpPr>
        <p:spPr>
          <a:xfrm>
            <a:off x="1160164" y="2554470"/>
            <a:ext cx="518033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531316">
              <a:tabLst>
                <a:tab pos="3124200" algn="l"/>
              </a:tabLst>
              <a:defRPr b="1" sz="16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Arial"/>
              </a:defRPr>
            </a:pPr>
            <a:r>
              <a:rPr b="1">
                <a:latin typeface="Arial Narrow"/>
                <a:ea typeface="Arial Narrow"/>
                <a:cs typeface="Arial Narrow"/>
                <a:sym typeface="Arial Narrow"/>
              </a:rPr>
              <a:t>Bertram N. Brockhouse 	Clifford G. Shull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roup"/>
          <p:cNvGrpSpPr/>
          <p:nvPr/>
        </p:nvGrpSpPr>
        <p:grpSpPr>
          <a:xfrm>
            <a:off x="564392" y="617498"/>
            <a:ext cx="8378710" cy="6891734"/>
            <a:chOff x="0" y="0"/>
            <a:chExt cx="8378708" cy="6891732"/>
          </a:xfrm>
        </p:grpSpPr>
        <p:pic>
          <p:nvPicPr>
            <p:cNvPr id="503" name="droppedImage.png" descr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25157" y="3909223"/>
              <a:ext cx="4846440" cy="16084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04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93920"/>
              <a:ext cx="3134485" cy="2363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5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7172" y="3795242"/>
              <a:ext cx="3451858" cy="265956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06" name="droppedImage.png" descr="dropped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92932" y="0"/>
              <a:ext cx="3585777" cy="276087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pic>
          <p:nvPicPr>
            <p:cNvPr id="507" name="droppedImage.png" descr="dropped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5596" y="1491982"/>
              <a:ext cx="3280128" cy="2520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droppedImage.png" descr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87102" y="2502010"/>
              <a:ext cx="2311287" cy="17760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09" name="image.png" descr="imag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501145" y="5068588"/>
              <a:ext cx="2868529" cy="168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droppedImage.png" descr="dropped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983403" y="5042703"/>
              <a:ext cx="2311287" cy="18490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512" name="Example suite: ~140 instrumen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 suite: ~140 instruments</a:t>
            </a:r>
          </a:p>
        </p:txBody>
      </p:sp>
      <p:sp>
        <p:nvSpPr>
          <p:cNvPr id="513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4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over dir="l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Pct val="171000"/>
            </a:pPr>
          </a:p>
        </p:txBody>
      </p:sp>
      <p:pic>
        <p:nvPicPr>
          <p:cNvPr id="5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534" y="1298894"/>
            <a:ext cx="2993621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2808" y="1298894"/>
            <a:ext cx="2993622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550" y="-1"/>
            <a:ext cx="6477000" cy="755650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19.jpg" descr="imag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521" y="264219"/>
            <a:ext cx="9377888" cy="659382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ectangle"/>
          <p:cNvSpPr/>
          <p:nvPr/>
        </p:nvSpPr>
        <p:spPr>
          <a:xfrm>
            <a:off x="-35760" y="504946"/>
            <a:ext cx="9108366" cy="6917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" name="1994 Nobel prize to Shull &amp; Brockhous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1994 Nobel prize to Shull &amp; Brockhouse</a:t>
            </a:r>
          </a:p>
        </p:txBody>
      </p:sp>
      <p:sp>
        <p:nvSpPr>
          <p:cNvPr id="148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Neutron faciliti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Neutron facilities</a:t>
            </a:r>
          </a:p>
        </p:txBody>
      </p:sp>
      <p:sp>
        <p:nvSpPr>
          <p:cNvPr id="1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4" name="ILL-Yb-small.png" descr="ILL-Yb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3615" y="1688713"/>
            <a:ext cx="3761570" cy="254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2019" y="4452433"/>
            <a:ext cx="3460397" cy="286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ESS_Logo_Frugal_Blue_cmyk.png" descr="ESS_Logo_Frugal_Blue_cmy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1999" y="6439829"/>
            <a:ext cx="1059923" cy="57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ill.pdf" descr="logoil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4670" y="2239480"/>
            <a:ext cx="596654" cy="570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-small.png" descr="pasted-image-sma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2221" y="2196813"/>
            <a:ext cx="5396076" cy="460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"/>
          <p:cNvGrpSpPr/>
          <p:nvPr/>
        </p:nvGrpSpPr>
        <p:grpSpPr>
          <a:xfrm>
            <a:off x="317828" y="1276331"/>
            <a:ext cx="8570763" cy="3658499"/>
            <a:chOff x="96687" y="1271572"/>
            <a:chExt cx="8570762" cy="3658497"/>
          </a:xfrm>
        </p:grpSpPr>
        <p:pic>
          <p:nvPicPr>
            <p:cNvPr id="160" name="Image8.png" descr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755300" y="1271572"/>
              <a:ext cx="1717573" cy="1286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" name="Used by Nature since ... (a long time) : diversity of Life…"/>
            <p:cNvSpPr/>
            <p:nvPr/>
          </p:nvSpPr>
          <p:spPr>
            <a:xfrm>
              <a:off x="96687" y="1813610"/>
              <a:ext cx="8570763" cy="3116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27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Used by Nature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 since ... (a long time) : diversity of Life</a:t>
              </a:r>
            </a:p>
            <a:p>
              <a:pPr defTabSz="457200">
                <a:spcBef>
                  <a:spcPts val="5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First application using computers:</a:t>
              </a:r>
            </a:p>
            <a:p>
              <a:pPr defTabSz="457200">
                <a:spcBef>
                  <a:spcPts val="4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100">
                  <a:solidFill>
                    <a:srgbClr val="008E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Metropolis, Ulam and Von Neumann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 at Los Alamos, 1943</a:t>
              </a:r>
            </a:p>
            <a:p>
              <a:pPr indent="444500" defTabSz="457200">
                <a:spcBef>
                  <a:spcPts val="26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100">
                  <a:solidFill>
                    <a:srgbClr val="FF4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Neutron Scattering and Absorption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 in 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U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 and 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Pu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, Origin of 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MCNP</a:t>
              </a:r>
            </a:p>
            <a:p>
              <a:pPr defTabSz="457200">
                <a:spcBef>
                  <a:spcPts val="5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Name: </a:t>
              </a:r>
            </a:p>
            <a:p>
              <a:pPr defTabSz="457200"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Monte Carlo casino, a random generator (Ulam’s father played poker) </a:t>
              </a:r>
            </a:p>
          </p:txBody>
        </p:sp>
      </p:grpSp>
      <p:sp>
        <p:nvSpPr>
          <p:cNvPr id="163" name="Origin of Monte Carlo method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Origin of Monte Carlo methods </a:t>
            </a:r>
          </a:p>
        </p:txBody>
      </p:sp>
      <p:sp>
        <p:nvSpPr>
          <p:cNvPr id="164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5" name="Rectangle"/>
          <p:cNvSpPr/>
          <p:nvPr/>
        </p:nvSpPr>
        <p:spPr>
          <a:xfrm>
            <a:off x="57078" y="7225762"/>
            <a:ext cx="3615822" cy="2600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6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8428" y="4894640"/>
            <a:ext cx="5589620" cy="2134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What are Monte Carlo methods 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Monte Carlo methods ?</a:t>
            </a:r>
          </a:p>
        </p:txBody>
      </p:sp>
      <p:sp>
        <p:nvSpPr>
          <p:cNvPr id="169" name="Use random generators (play poker)…"/>
          <p:cNvSpPr/>
          <p:nvPr>
            <p:ph type="body" idx="1"/>
          </p:nvPr>
        </p:nvSpPr>
        <p:spPr>
          <a:xfrm>
            <a:off x="163079" y="1440781"/>
            <a:ext cx="7851062" cy="5577842"/>
          </a:xfrm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Use random generators (play poker)</a:t>
            </a:r>
          </a:p>
          <a:p>
            <a:pPr>
              <a:defRPr sz="1900"/>
            </a:pPr>
            <a:r>
              <a:t>Explore a complex and large phase space (many parameters)</a:t>
            </a:r>
          </a:p>
          <a:p>
            <a:pPr>
              <a:defRPr sz="1900"/>
            </a:pPr>
            <a:r>
              <a:t>Integrates microscopic random events into measurable quantities </a:t>
            </a:r>
            <a:r>
              <a:t>not</a:t>
            </a:r>
            <a:r>
              <a:t> a usual regular sampling integration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Metropolis</a:t>
            </a:r>
            <a:r>
              <a:t> algorithm: model energy gap E as a probability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Integrals converge faster than any other method (for d &gt; 3) when using </a:t>
            </a:r>
            <a:r>
              <a:t>enough</a:t>
            </a:r>
            <a:r>
              <a:t> independent events (central limit theorem)</a:t>
            </a:r>
          </a:p>
          <a:p>
            <a:pPr>
              <a:defRPr sz="1900"/>
            </a:pPr>
          </a:p>
          <a:p>
            <a:pPr>
              <a:defRPr sz="1900"/>
            </a:pPr>
            <a:r>
              <a:t>F. James, </a:t>
            </a:r>
            <a:r>
              <a:t>Rep. Prog. Phys.</a:t>
            </a:r>
            <a:r>
              <a:t>, Vol. </a:t>
            </a:r>
            <a:r>
              <a:t>43</a:t>
            </a:r>
            <a:r>
              <a:t> (1980) 1145.</a:t>
            </a:r>
          </a:p>
        </p:txBody>
      </p:sp>
      <p:sp>
        <p:nvSpPr>
          <p:cNvPr id="170" name="Slide Number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3" name="Group"/>
          <p:cNvGrpSpPr/>
          <p:nvPr/>
        </p:nvGrpSpPr>
        <p:grpSpPr>
          <a:xfrm>
            <a:off x="2539190" y="3922596"/>
            <a:ext cx="4208900" cy="1765009"/>
            <a:chOff x="0" y="0"/>
            <a:chExt cx="4208898" cy="1765008"/>
          </a:xfrm>
        </p:grpSpPr>
        <p:pic>
          <p:nvPicPr>
            <p:cNvPr id="171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08899" cy="798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45255" y="1280454"/>
              <a:ext cx="1123725" cy="484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4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8574" y="1266120"/>
            <a:ext cx="1381464" cy="17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