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1" r:id="rId5"/>
    <p:sldId id="264" r:id="rId6"/>
    <p:sldId id="260" r:id="rId7"/>
    <p:sldId id="266" r:id="rId8"/>
    <p:sldId id="262" r:id="rId9"/>
    <p:sldId id="265" r:id="rId10"/>
    <p:sldId id="263" r:id="rId11"/>
  </p:sldIdLst>
  <p:sldSz cx="100711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709"/>
  </p:normalViewPr>
  <p:slideViewPr>
    <p:cSldViewPr snapToGrid="0" snapToObjects="1">
      <p:cViewPr varScale="1">
        <p:scale>
          <a:sx n="75" d="100"/>
          <a:sy n="75" d="100"/>
        </p:scale>
        <p:origin x="-1524" y="-108"/>
      </p:cViewPr>
      <p:guideLst>
        <p:guide orient="horz" pos="2380"/>
        <p:guide pos="31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8" name="Shape 58"/>
          <p:cNvSpPr>
            <a:spLocks noGrp="1" noRot="1" noChangeAspect="1"/>
          </p:cNvSpPr>
          <p:nvPr>
            <p:ph type="sldImg"/>
          </p:nvPr>
        </p:nvSpPr>
        <p:spPr>
          <a:xfrm>
            <a:off x="1143000" y="685800"/>
            <a:ext cx="4572000" cy="3429000"/>
          </a:xfrm>
          <a:prstGeom prst="rect">
            <a:avLst/>
          </a:prstGeom>
        </p:spPr>
        <p:txBody>
          <a:bodyPr/>
          <a:lstStyle/>
          <a:p>
            <a:endParaRPr/>
          </a:p>
        </p:txBody>
      </p:sp>
      <p:sp>
        <p:nvSpPr>
          <p:cNvPr id="59" name="Shape 5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765307337"/>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87035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tif"/><Relationship Id="rId1" Type="http://schemas.openxmlformats.org/officeDocument/2006/relationships/slideMaster" Target="../slideMasters/slideMaster1.xml"/><Relationship Id="rId6" Type="http://schemas.openxmlformats.org/officeDocument/2006/relationships/image" Target="../media/image11.tif"/><Relationship Id="rId5" Type="http://schemas.openxmlformats.org/officeDocument/2006/relationships/image" Target="../media/image10.tif"/><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Content">
    <p:spTree>
      <p:nvGrpSpPr>
        <p:cNvPr id="1" name=""/>
        <p:cNvGrpSpPr/>
        <p:nvPr/>
      </p:nvGrpSpPr>
      <p:grpSpPr>
        <a:xfrm>
          <a:off x="0" y="0"/>
          <a:ext cx="0" cy="0"/>
          <a:chOff x="0" y="0"/>
          <a:chExt cx="0" cy="0"/>
        </a:xfrm>
      </p:grpSpPr>
      <p:pic>
        <p:nvPicPr>
          <p:cNvPr id="39" name="pasted-image.tiff" descr="pasted-image.tiff"/>
          <p:cNvPicPr>
            <a:picLocks noChangeAspect="1"/>
          </p:cNvPicPr>
          <p:nvPr/>
        </p:nvPicPr>
        <p:blipFill>
          <a:blip r:embed="rId2">
            <a:extLst/>
          </a:blip>
          <a:stretch>
            <a:fillRect/>
          </a:stretch>
        </p:blipFill>
        <p:spPr>
          <a:xfrm>
            <a:off x="8029271" y="0"/>
            <a:ext cx="2038958" cy="7556500"/>
          </a:xfrm>
          <a:prstGeom prst="rect">
            <a:avLst/>
          </a:prstGeom>
          <a:ln w="12700">
            <a:miter lim="400000"/>
          </a:ln>
        </p:spPr>
      </p:pic>
      <p:sp>
        <p:nvSpPr>
          <p:cNvPr id="40" name="Rectangle"/>
          <p:cNvSpPr/>
          <p:nvPr/>
        </p:nvSpPr>
        <p:spPr>
          <a:xfrm>
            <a:off x="8540750" y="6922030"/>
            <a:ext cx="1472757" cy="615420"/>
          </a:xfrm>
          <a:prstGeom prst="rect">
            <a:avLst/>
          </a:prstGeom>
          <a:solidFill>
            <a:srgbClr val="FFFFFF"/>
          </a:solidFill>
          <a:ln w="25400">
            <a:solidFill>
              <a:srgbClr val="2A85D1"/>
            </a:solidFill>
          </a:ln>
          <a:effectLst>
            <a:outerShdw blurRad="38100" dist="23000" dir="5400000" rotWithShape="0">
              <a:srgbClr val="000000">
                <a:alpha val="35000"/>
              </a:srgbClr>
            </a:outerShdw>
          </a:effectLst>
        </p:spPr>
        <p:txBody>
          <a:bodyPr lIns="45719" rIns="45719" anchor="ctr"/>
          <a:lstStyle/>
          <a:p>
            <a:endParaRPr/>
          </a:p>
        </p:txBody>
      </p:sp>
      <p:sp>
        <p:nvSpPr>
          <p:cNvPr id="41" name="Line"/>
          <p:cNvSpPr/>
          <p:nvPr/>
        </p:nvSpPr>
        <p:spPr>
          <a:xfrm>
            <a:off x="186479" y="1127879"/>
            <a:ext cx="8869682" cy="1"/>
          </a:xfrm>
          <a:prstGeom prst="line">
            <a:avLst/>
          </a:prstGeom>
          <a:ln w="54720">
            <a:solidFill>
              <a:srgbClr val="2A85D1"/>
            </a:solidFill>
            <a:tailEnd type="triangle"/>
          </a:ln>
        </p:spPr>
        <p:txBody>
          <a:bodyPr lIns="45719" rIns="45719"/>
          <a:lstStyle/>
          <a:p>
            <a:endParaRPr/>
          </a:p>
        </p:txBody>
      </p:sp>
      <p:sp>
        <p:nvSpPr>
          <p:cNvPr id="42" name="Title Text"/>
          <p:cNvSpPr>
            <a:spLocks noGrp="1"/>
          </p:cNvSpPr>
          <p:nvPr>
            <p:ph type="title"/>
          </p:nvPr>
        </p:nvSpPr>
        <p:spPr>
          <a:xfrm>
            <a:off x="107999" y="193319"/>
            <a:ext cx="9071281" cy="796321"/>
          </a:xfrm>
          <a:prstGeom prst="rect">
            <a:avLst/>
          </a:prstGeom>
        </p:spPr>
        <p:txBody>
          <a:bodyPr>
            <a:normAutofit/>
          </a:bodyPr>
          <a:lstStyle>
            <a:lvl1pPr>
              <a:defRPr sz="3600"/>
            </a:lvl1pPr>
          </a:lstStyle>
          <a:p>
            <a:r>
              <a:rPr lang="en-US" dirty="0" smtClean="0"/>
              <a:t>Click to edit Master title style</a:t>
            </a:r>
            <a:endParaRPr dirty="0"/>
          </a:p>
        </p:txBody>
      </p:sp>
      <p:sp>
        <p:nvSpPr>
          <p:cNvPr id="43" name="Body Level One…"/>
          <p:cNvSpPr>
            <a:spLocks noGrp="1"/>
          </p:cNvSpPr>
          <p:nvPr>
            <p:ph type="body" idx="1"/>
          </p:nvPr>
        </p:nvSpPr>
        <p:spPr>
          <a:xfrm>
            <a:off x="163080" y="1440781"/>
            <a:ext cx="7667936" cy="5577842"/>
          </a:xfrm>
          <a:prstGeom prst="rect">
            <a:avLst/>
          </a:prstGeom>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pic>
        <p:nvPicPr>
          <p:cNvPr id="44" name="pasted-image.pdf" descr="pasted-image.pdf"/>
          <p:cNvPicPr>
            <a:picLocks noChangeAspect="1"/>
          </p:cNvPicPr>
          <p:nvPr/>
        </p:nvPicPr>
        <p:blipFill>
          <a:blip r:embed="rId3">
            <a:extLst/>
          </a:blip>
          <a:stretch>
            <a:fillRect/>
          </a:stretch>
        </p:blipFill>
        <p:spPr>
          <a:prstGeom prst="rect">
            <a:avLst/>
          </a:prstGeom>
          <a:ln w="12700">
            <a:miter lim="400000"/>
          </a:ln>
        </p:spPr>
      </p:pic>
      <p:sp>
        <p:nvSpPr>
          <p:cNvPr id="45" name="Slide Number"/>
          <p:cNvSpPr>
            <a:spLocks noGrp="1"/>
          </p:cNvSpPr>
          <p:nvPr>
            <p:ph type="sldNum" sz="quarter" idx="2"/>
          </p:nvPr>
        </p:nvSpPr>
        <p:spPr>
          <a:xfrm>
            <a:off x="68399" y="7211439"/>
            <a:ext cx="356974" cy="349223"/>
          </a:xfrm>
          <a:prstGeom prst="rect">
            <a:avLst/>
          </a:prstGeom>
        </p:spPr>
        <p:txBody>
          <a:bodyPr/>
          <a:lstStyle/>
          <a:p>
            <a:fld id="{86CB4B4D-7CA3-9044-876B-883B54F8677D}" type="slidenum">
              <a:t>‹#›</a:t>
            </a:fld>
            <a:endParaRPr/>
          </a:p>
        </p:txBody>
      </p:sp>
      <p:grpSp>
        <p:nvGrpSpPr>
          <p:cNvPr id="48" name="Group"/>
          <p:cNvGrpSpPr/>
          <p:nvPr/>
        </p:nvGrpSpPr>
        <p:grpSpPr>
          <a:xfrm>
            <a:off x="8678450" y="7004463"/>
            <a:ext cx="1197356" cy="450555"/>
            <a:chOff x="0" y="0"/>
            <a:chExt cx="1197354" cy="450554"/>
          </a:xfrm>
        </p:grpSpPr>
        <p:pic>
          <p:nvPicPr>
            <p:cNvPr id="46" name="image5.png" descr="image5.png"/>
            <p:cNvPicPr>
              <a:picLocks noChangeAspect="1"/>
            </p:cNvPicPr>
            <p:nvPr/>
          </p:nvPicPr>
          <p:blipFill>
            <a:blip r:embed="rId4">
              <a:extLst/>
            </a:blip>
            <a:stretch>
              <a:fillRect/>
            </a:stretch>
          </p:blipFill>
          <p:spPr>
            <a:xfrm>
              <a:off x="0" y="0"/>
              <a:ext cx="305882" cy="450555"/>
            </a:xfrm>
            <a:prstGeom prst="rect">
              <a:avLst/>
            </a:prstGeom>
            <a:ln w="12700" cap="flat">
              <a:noFill/>
              <a:miter lim="400000"/>
            </a:ln>
            <a:effectLst/>
          </p:spPr>
        </p:pic>
        <p:pic>
          <p:nvPicPr>
            <p:cNvPr id="47" name="pasted-image.tiff" descr="pasted-image.tiff"/>
            <p:cNvPicPr>
              <a:picLocks noChangeAspect="1"/>
            </p:cNvPicPr>
            <p:nvPr/>
          </p:nvPicPr>
          <p:blipFill>
            <a:blip r:embed="rId5">
              <a:extLst/>
            </a:blip>
            <a:stretch>
              <a:fillRect/>
            </a:stretch>
          </p:blipFill>
          <p:spPr>
            <a:xfrm>
              <a:off x="360026" y="0"/>
              <a:ext cx="837329" cy="450555"/>
            </a:xfrm>
            <a:prstGeom prst="rect">
              <a:avLst/>
            </a:prstGeom>
            <a:ln w="12700" cap="flat">
              <a:noFill/>
              <a:miter lim="400000"/>
            </a:ln>
            <a:effectLst/>
          </p:spPr>
        </p:pic>
      </p:grpSp>
      <p:sp>
        <p:nvSpPr>
          <p:cNvPr id="49" name="ISIS STFC McStas school April 2017 – P Willendrup"/>
          <p:cNvSpPr/>
          <p:nvPr/>
        </p:nvSpPr>
        <p:spPr>
          <a:xfrm>
            <a:off x="378747" y="7250013"/>
            <a:ext cx="3391311" cy="276999"/>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200"/>
            </a:lvl1pPr>
          </a:lstStyle>
          <a:p>
            <a:r>
              <a:rPr dirty="0"/>
              <a:t>ISIS STFC </a:t>
            </a:r>
            <a:r>
              <a:rPr dirty="0" err="1"/>
              <a:t>McStas</a:t>
            </a:r>
            <a:r>
              <a:rPr dirty="0"/>
              <a:t> school April 2017 – </a:t>
            </a:r>
            <a:r>
              <a:rPr lang="en-GB" dirty="0" smtClean="0"/>
              <a:t>S Imberti</a:t>
            </a:r>
            <a:endParaRPr dirty="0"/>
          </a:p>
        </p:txBody>
      </p:sp>
      <p:grpSp>
        <p:nvGrpSpPr>
          <p:cNvPr id="52" name="Group"/>
          <p:cNvGrpSpPr/>
          <p:nvPr/>
        </p:nvGrpSpPr>
        <p:grpSpPr>
          <a:xfrm>
            <a:off x="6927849" y="67782"/>
            <a:ext cx="3102677" cy="945796"/>
            <a:chOff x="0" y="0"/>
            <a:chExt cx="3102675" cy="945794"/>
          </a:xfrm>
        </p:grpSpPr>
        <p:sp>
          <p:nvSpPr>
            <p:cNvPr id="50" name="Rectangle"/>
            <p:cNvSpPr/>
            <p:nvPr/>
          </p:nvSpPr>
          <p:spPr>
            <a:xfrm>
              <a:off x="0" y="0"/>
              <a:ext cx="3102676" cy="945795"/>
            </a:xfrm>
            <a:prstGeom prst="rect">
              <a:avLst/>
            </a:prstGeom>
            <a:solidFill>
              <a:srgbClr val="FFFFFF"/>
            </a:solidFill>
            <a:ln w="25400" cap="flat">
              <a:solidFill>
                <a:srgbClr val="2A85D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pic>
          <p:nvPicPr>
            <p:cNvPr id="51" name="pasted-image.tiff" descr="pasted-image.tiff"/>
            <p:cNvPicPr>
              <a:picLocks noChangeAspect="1"/>
            </p:cNvPicPr>
            <p:nvPr/>
          </p:nvPicPr>
          <p:blipFill>
            <a:blip r:embed="rId6">
              <a:extLst/>
            </a:blip>
            <a:srcRect/>
            <a:stretch>
              <a:fillRect/>
            </a:stretch>
          </p:blipFill>
          <p:spPr>
            <a:xfrm>
              <a:off x="30444" y="24663"/>
              <a:ext cx="3041659" cy="896457"/>
            </a:xfrm>
            <a:prstGeom prst="rect">
              <a:avLst/>
            </a:prstGeom>
            <a:ln w="12700" cap="flat">
              <a:noFill/>
              <a:miter lim="400000"/>
            </a:ln>
            <a:effectLst/>
          </p:spPr>
        </p:pic>
      </p:grpSp>
    </p:spTree>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tif"/><Relationship Id="rId3" Type="http://schemas.openxmlformats.org/officeDocument/2006/relationships/image" Target="../media/image1.tif"/><Relationship Id="rId7" Type="http://schemas.openxmlformats.org/officeDocument/2006/relationships/image" Target="../media/image5.png"/><Relationship Id="rId12" Type="http://schemas.openxmlformats.org/officeDocument/2006/relationships/image" Target="../media/image10.ti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tif"/><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asted-image.tiff" descr="pasted-image.tiff"/>
          <p:cNvPicPr>
            <a:picLocks noChangeAspect="1"/>
          </p:cNvPicPr>
          <p:nvPr/>
        </p:nvPicPr>
        <p:blipFill>
          <a:blip r:embed="rId3">
            <a:extLst/>
          </a:blip>
          <a:stretch>
            <a:fillRect/>
          </a:stretch>
        </p:blipFill>
        <p:spPr>
          <a:xfrm>
            <a:off x="8029271" y="0"/>
            <a:ext cx="2038958" cy="7556500"/>
          </a:xfrm>
          <a:prstGeom prst="rect">
            <a:avLst/>
          </a:prstGeom>
          <a:ln w="12700">
            <a:miter lim="400000"/>
          </a:ln>
        </p:spPr>
      </p:pic>
      <p:sp>
        <p:nvSpPr>
          <p:cNvPr id="3" name="Rectangle"/>
          <p:cNvSpPr/>
          <p:nvPr/>
        </p:nvSpPr>
        <p:spPr>
          <a:xfrm>
            <a:off x="622135" y="2475731"/>
            <a:ext cx="7683387" cy="4360069"/>
          </a:xfrm>
          <a:prstGeom prst="rect">
            <a:avLst/>
          </a:prstGeom>
          <a:solidFill>
            <a:srgbClr val="FFFFFF"/>
          </a:solidFill>
          <a:ln w="88900">
            <a:solidFill>
              <a:srgbClr val="2A85D1"/>
            </a:solidFill>
          </a:ln>
          <a:effectLst>
            <a:outerShdw blurRad="38100" dist="23000" dir="5400000" rotWithShape="0">
              <a:srgbClr val="000000">
                <a:alpha val="35000"/>
              </a:srgbClr>
            </a:outerShdw>
          </a:effectLst>
        </p:spPr>
        <p:txBody>
          <a:bodyPr lIns="45719" rIns="45719" anchor="ctr"/>
          <a:lstStyle/>
          <a:p>
            <a:pPr>
              <a:defRPr>
                <a:solidFill>
                  <a:srgbClr val="9BBE05"/>
                </a:solidFill>
              </a:defRPr>
            </a:pPr>
            <a:endParaRPr/>
          </a:p>
        </p:txBody>
      </p:sp>
      <p:pic>
        <p:nvPicPr>
          <p:cNvPr id="4" name="pasted-image.tiff" descr="pasted-image.tiff"/>
          <p:cNvPicPr>
            <a:picLocks noChangeAspect="1"/>
          </p:cNvPicPr>
          <p:nvPr/>
        </p:nvPicPr>
        <p:blipFill>
          <a:blip r:embed="rId4">
            <a:extLst/>
          </a:blip>
          <a:stretch>
            <a:fillRect/>
          </a:stretch>
        </p:blipFill>
        <p:spPr>
          <a:xfrm>
            <a:off x="1174528" y="4398565"/>
            <a:ext cx="6578601" cy="1498601"/>
          </a:xfrm>
          <a:prstGeom prst="rect">
            <a:avLst/>
          </a:prstGeom>
          <a:ln w="12700">
            <a:miter lim="400000"/>
          </a:ln>
        </p:spPr>
      </p:pic>
      <p:grpSp>
        <p:nvGrpSpPr>
          <p:cNvPr id="12" name="Group"/>
          <p:cNvGrpSpPr/>
          <p:nvPr/>
        </p:nvGrpSpPr>
        <p:grpSpPr>
          <a:xfrm>
            <a:off x="5820711" y="5068149"/>
            <a:ext cx="1568599" cy="1637519"/>
            <a:chOff x="0" y="0"/>
            <a:chExt cx="1568598" cy="1637518"/>
          </a:xfrm>
        </p:grpSpPr>
        <p:grpSp>
          <p:nvGrpSpPr>
            <p:cNvPr id="10" name="Group"/>
            <p:cNvGrpSpPr/>
            <p:nvPr/>
          </p:nvGrpSpPr>
          <p:grpSpPr>
            <a:xfrm>
              <a:off x="0" y="0"/>
              <a:ext cx="1568599" cy="1352291"/>
              <a:chOff x="0" y="0"/>
              <a:chExt cx="1568598" cy="1352290"/>
            </a:xfrm>
          </p:grpSpPr>
          <p:pic>
            <p:nvPicPr>
              <p:cNvPr id="5" name="logoill.pdf" descr="logoill.pdf"/>
              <p:cNvPicPr>
                <a:picLocks noChangeAspect="1"/>
              </p:cNvPicPr>
              <p:nvPr/>
            </p:nvPicPr>
            <p:blipFill>
              <a:blip r:embed="rId5">
                <a:extLst/>
              </a:blip>
              <a:stretch>
                <a:fillRect/>
              </a:stretch>
            </p:blipFill>
            <p:spPr>
              <a:xfrm>
                <a:off x="1051724" y="993295"/>
                <a:ext cx="355071" cy="339406"/>
              </a:xfrm>
              <a:prstGeom prst="rect">
                <a:avLst/>
              </a:prstGeom>
              <a:ln w="12700" cap="flat">
                <a:noFill/>
                <a:miter lim="400000"/>
              </a:ln>
              <a:effectLst>
                <a:outerShdw blurRad="76200" dist="63500" dir="5400000" rotWithShape="0">
                  <a:srgbClr val="000000">
                    <a:alpha val="45000"/>
                  </a:srgbClr>
                </a:outerShdw>
              </a:effectLst>
            </p:spPr>
          </p:pic>
          <p:pic>
            <p:nvPicPr>
              <p:cNvPr id="6" name="mcstas-logo.pdf" descr="mcstas-logo.pdf"/>
              <p:cNvPicPr>
                <a:picLocks noChangeAspect="1"/>
              </p:cNvPicPr>
              <p:nvPr/>
            </p:nvPicPr>
            <p:blipFill>
              <a:blip r:embed="rId6">
                <a:extLst/>
              </a:blip>
              <a:stretch>
                <a:fillRect/>
              </a:stretch>
            </p:blipFill>
            <p:spPr>
              <a:xfrm>
                <a:off x="0" y="0"/>
                <a:ext cx="1568599" cy="921710"/>
              </a:xfrm>
              <a:prstGeom prst="rect">
                <a:avLst/>
              </a:prstGeom>
              <a:ln w="12700" cap="flat">
                <a:noFill/>
                <a:miter lim="400000"/>
              </a:ln>
              <a:effectLst>
                <a:outerShdw blurRad="76200" dist="63500" dir="5400000" rotWithShape="0">
                  <a:srgbClr val="000000">
                    <a:alpha val="45000"/>
                  </a:srgbClr>
                </a:outerShdw>
              </a:effectLst>
            </p:spPr>
          </p:pic>
          <p:pic>
            <p:nvPicPr>
              <p:cNvPr id="7" name="PSI-Logo_trans.png" descr="PSI-Logo_trans.png"/>
              <p:cNvPicPr>
                <a:picLocks noChangeAspect="1"/>
              </p:cNvPicPr>
              <p:nvPr/>
            </p:nvPicPr>
            <p:blipFill>
              <a:blip r:embed="rId7">
                <a:extLst/>
              </a:blip>
              <a:stretch>
                <a:fillRect/>
              </a:stretch>
            </p:blipFill>
            <p:spPr>
              <a:xfrm>
                <a:off x="584291" y="1083186"/>
                <a:ext cx="441965" cy="161805"/>
              </a:xfrm>
              <a:prstGeom prst="rect">
                <a:avLst/>
              </a:prstGeom>
              <a:ln w="12700" cap="flat">
                <a:noFill/>
                <a:miter lim="400000"/>
              </a:ln>
              <a:effectLst>
                <a:outerShdw blurRad="76200" dist="63500" dir="5400000" rotWithShape="0">
                  <a:srgbClr val="000000">
                    <a:alpha val="45000"/>
                  </a:srgbClr>
                </a:outerShdw>
              </a:effectLst>
            </p:spPr>
          </p:pic>
          <p:pic>
            <p:nvPicPr>
              <p:cNvPr id="8" name="ku-logo.pdf" descr="ku-logo.pdf"/>
              <p:cNvPicPr>
                <a:picLocks noChangeAspect="1"/>
              </p:cNvPicPr>
              <p:nvPr/>
            </p:nvPicPr>
            <p:blipFill>
              <a:blip r:embed="rId8">
                <a:extLst/>
              </a:blip>
              <a:stretch>
                <a:fillRect/>
              </a:stretch>
            </p:blipFill>
            <p:spPr>
              <a:xfrm>
                <a:off x="283156" y="975317"/>
                <a:ext cx="277453" cy="376974"/>
              </a:xfrm>
              <a:prstGeom prst="rect">
                <a:avLst/>
              </a:prstGeom>
              <a:ln w="12700" cap="flat">
                <a:noFill/>
                <a:miter lim="400000"/>
              </a:ln>
              <a:effectLst/>
            </p:spPr>
          </p:pic>
          <p:pic>
            <p:nvPicPr>
              <p:cNvPr id="9" name="DTU_logo.png" descr="DTU_logo.png"/>
              <p:cNvPicPr>
                <a:picLocks noChangeAspect="1"/>
              </p:cNvPicPr>
              <p:nvPr/>
            </p:nvPicPr>
            <p:blipFill>
              <a:blip r:embed="rId9">
                <a:extLst/>
              </a:blip>
              <a:stretch>
                <a:fillRect/>
              </a:stretch>
            </p:blipFill>
            <p:spPr>
              <a:xfrm>
                <a:off x="0" y="975317"/>
                <a:ext cx="259301" cy="376506"/>
              </a:xfrm>
              <a:prstGeom prst="rect">
                <a:avLst/>
              </a:prstGeom>
              <a:ln w="12700" cap="flat">
                <a:noFill/>
                <a:miter lim="400000"/>
              </a:ln>
              <a:effectLst/>
            </p:spPr>
          </p:pic>
        </p:grpSp>
        <p:pic>
          <p:nvPicPr>
            <p:cNvPr id="11" name="ESS_Logo_Frugal_Blue_cmyk.png" descr="ESS_Logo_Frugal_Blue_cmyk.png"/>
            <p:cNvPicPr>
              <a:picLocks noChangeAspect="1"/>
            </p:cNvPicPr>
            <p:nvPr/>
          </p:nvPicPr>
          <p:blipFill>
            <a:blip r:embed="rId10">
              <a:extLst/>
            </a:blip>
            <a:stretch>
              <a:fillRect/>
            </a:stretch>
          </p:blipFill>
          <p:spPr>
            <a:xfrm>
              <a:off x="464498" y="1312705"/>
              <a:ext cx="603646" cy="324814"/>
            </a:xfrm>
            <a:prstGeom prst="rect">
              <a:avLst/>
            </a:prstGeom>
            <a:ln w="12700" cap="flat">
              <a:noFill/>
              <a:miter lim="400000"/>
            </a:ln>
            <a:effectLst/>
          </p:spPr>
        </p:pic>
      </p:grpSp>
      <p:sp>
        <p:nvSpPr>
          <p:cNvPr id="13" name="McStas Introduction"/>
          <p:cNvSpPr/>
          <p:nvPr/>
        </p:nvSpPr>
        <p:spPr>
          <a:xfrm>
            <a:off x="107999" y="193319"/>
            <a:ext cx="9071281" cy="79632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nSpc>
                <a:spcPct val="90000"/>
              </a:lnSpc>
              <a:defRPr sz="4400"/>
            </a:lvl1pPr>
          </a:lstStyle>
          <a:p>
            <a:r>
              <a:t>McStas Introduction</a:t>
            </a:r>
          </a:p>
        </p:txBody>
      </p:sp>
      <p:sp>
        <p:nvSpPr>
          <p:cNvPr id="14" name="Line"/>
          <p:cNvSpPr/>
          <p:nvPr/>
        </p:nvSpPr>
        <p:spPr>
          <a:xfrm>
            <a:off x="186479" y="1127879"/>
            <a:ext cx="8869682" cy="1"/>
          </a:xfrm>
          <a:prstGeom prst="line">
            <a:avLst/>
          </a:prstGeom>
          <a:ln w="54720">
            <a:solidFill>
              <a:srgbClr val="2A85D1"/>
            </a:solidFill>
            <a:tailEnd type="triangle"/>
          </a:ln>
        </p:spPr>
        <p:txBody>
          <a:bodyPr lIns="45719" rIns="45719"/>
          <a:lstStyle/>
          <a:p>
            <a:endParaRPr/>
          </a:p>
        </p:txBody>
      </p:sp>
      <p:sp>
        <p:nvSpPr>
          <p:cNvPr id="15" name="ISIS STFC McStas school April 2017 – P Willendrup"/>
          <p:cNvSpPr/>
          <p:nvPr/>
        </p:nvSpPr>
        <p:spPr>
          <a:xfrm>
            <a:off x="378747" y="7250013"/>
            <a:ext cx="3658826" cy="26425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200"/>
            </a:lvl1pPr>
          </a:lstStyle>
          <a:p>
            <a:r>
              <a:t>ISIS STFC McStas school April 2017 – P Willendrup </a:t>
            </a:r>
          </a:p>
        </p:txBody>
      </p:sp>
      <p:sp>
        <p:nvSpPr>
          <p:cNvPr id="16" name="Slide Number"/>
          <p:cNvSpPr>
            <a:spLocks noGrp="1"/>
          </p:cNvSpPr>
          <p:nvPr>
            <p:ph type="sldNum" sz="quarter" idx="2"/>
          </p:nvPr>
        </p:nvSpPr>
        <p:spPr>
          <a:xfrm>
            <a:off x="55699" y="7211439"/>
            <a:ext cx="356974" cy="349223"/>
          </a:xfrm>
          <a:prstGeom prst="rect">
            <a:avLst/>
          </a:prstGeom>
          <a:ln w="12700">
            <a:miter lim="400000"/>
          </a:ln>
        </p:spPr>
        <p:txBody>
          <a:bodyPr wrap="none" lIns="44999" tIns="44999" rIns="44999" bIns="44999">
            <a:spAutoFit/>
          </a:bodyPr>
          <a:lstStyle/>
          <a:p>
            <a:fld id="{86CB4B4D-7CA3-9044-876B-883B54F8677D}" type="slidenum">
              <a:t>‹#›</a:t>
            </a:fld>
            <a:endParaRPr/>
          </a:p>
        </p:txBody>
      </p:sp>
      <p:sp>
        <p:nvSpPr>
          <p:cNvPr id="17" name="Rectangle"/>
          <p:cNvSpPr/>
          <p:nvPr/>
        </p:nvSpPr>
        <p:spPr>
          <a:xfrm>
            <a:off x="8540750" y="6909330"/>
            <a:ext cx="1472757" cy="615421"/>
          </a:xfrm>
          <a:prstGeom prst="rect">
            <a:avLst/>
          </a:prstGeom>
          <a:solidFill>
            <a:srgbClr val="FFFFFF"/>
          </a:solidFill>
          <a:ln w="25400">
            <a:solidFill>
              <a:srgbClr val="2A85D1"/>
            </a:solidFill>
          </a:ln>
          <a:effectLst>
            <a:outerShdw blurRad="38100" dist="23000" dir="5400000" rotWithShape="0">
              <a:srgbClr val="000000">
                <a:alpha val="35000"/>
              </a:srgbClr>
            </a:outerShdw>
          </a:effectLst>
        </p:spPr>
        <p:txBody>
          <a:bodyPr lIns="45719" rIns="45719" anchor="ctr"/>
          <a:lstStyle/>
          <a:p>
            <a:endParaRPr/>
          </a:p>
        </p:txBody>
      </p:sp>
      <p:grpSp>
        <p:nvGrpSpPr>
          <p:cNvPr id="20" name="Group"/>
          <p:cNvGrpSpPr/>
          <p:nvPr/>
        </p:nvGrpSpPr>
        <p:grpSpPr>
          <a:xfrm>
            <a:off x="8678450" y="7004463"/>
            <a:ext cx="1197356" cy="450555"/>
            <a:chOff x="0" y="0"/>
            <a:chExt cx="1197354" cy="450554"/>
          </a:xfrm>
        </p:grpSpPr>
        <p:pic>
          <p:nvPicPr>
            <p:cNvPr id="18" name="image5.png" descr="image5.png"/>
            <p:cNvPicPr>
              <a:picLocks noChangeAspect="1"/>
            </p:cNvPicPr>
            <p:nvPr/>
          </p:nvPicPr>
          <p:blipFill>
            <a:blip r:embed="rId11">
              <a:extLst/>
            </a:blip>
            <a:stretch>
              <a:fillRect/>
            </a:stretch>
          </p:blipFill>
          <p:spPr>
            <a:xfrm>
              <a:off x="0" y="0"/>
              <a:ext cx="305882" cy="450555"/>
            </a:xfrm>
            <a:prstGeom prst="rect">
              <a:avLst/>
            </a:prstGeom>
            <a:ln w="12700" cap="flat">
              <a:noFill/>
              <a:miter lim="400000"/>
            </a:ln>
            <a:effectLst/>
          </p:spPr>
        </p:pic>
        <p:pic>
          <p:nvPicPr>
            <p:cNvPr id="19" name="pasted-image.tiff" descr="pasted-image.tiff"/>
            <p:cNvPicPr>
              <a:picLocks noChangeAspect="1"/>
            </p:cNvPicPr>
            <p:nvPr/>
          </p:nvPicPr>
          <p:blipFill>
            <a:blip r:embed="rId12">
              <a:extLst/>
            </a:blip>
            <a:stretch>
              <a:fillRect/>
            </a:stretch>
          </p:blipFill>
          <p:spPr>
            <a:xfrm>
              <a:off x="360026" y="0"/>
              <a:ext cx="837329" cy="450555"/>
            </a:xfrm>
            <a:prstGeom prst="rect">
              <a:avLst/>
            </a:prstGeom>
            <a:ln w="12700" cap="flat">
              <a:noFill/>
              <a:miter lim="400000"/>
            </a:ln>
            <a:effectLst/>
          </p:spPr>
        </p:pic>
      </p:grpSp>
      <p:grpSp>
        <p:nvGrpSpPr>
          <p:cNvPr id="23" name="Group"/>
          <p:cNvGrpSpPr/>
          <p:nvPr/>
        </p:nvGrpSpPr>
        <p:grpSpPr>
          <a:xfrm>
            <a:off x="6927850" y="67782"/>
            <a:ext cx="3102676" cy="945796"/>
            <a:chOff x="0" y="0"/>
            <a:chExt cx="3102675" cy="945794"/>
          </a:xfrm>
        </p:grpSpPr>
        <p:sp>
          <p:nvSpPr>
            <p:cNvPr id="21" name="Rectangle"/>
            <p:cNvSpPr/>
            <p:nvPr/>
          </p:nvSpPr>
          <p:spPr>
            <a:xfrm>
              <a:off x="0" y="0"/>
              <a:ext cx="3102676" cy="945795"/>
            </a:xfrm>
            <a:prstGeom prst="rect">
              <a:avLst/>
            </a:prstGeom>
            <a:solidFill>
              <a:srgbClr val="FFFFFF"/>
            </a:solidFill>
            <a:ln w="25400" cap="flat">
              <a:solidFill>
                <a:srgbClr val="2A85D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pic>
          <p:nvPicPr>
            <p:cNvPr id="22" name="pasted-image.tiff" descr="pasted-image.tiff"/>
            <p:cNvPicPr>
              <a:picLocks noChangeAspect="1"/>
            </p:cNvPicPr>
            <p:nvPr/>
          </p:nvPicPr>
          <p:blipFill>
            <a:blip r:embed="rId13">
              <a:extLst/>
            </a:blip>
            <a:srcRect/>
            <a:stretch>
              <a:fillRect/>
            </a:stretch>
          </p:blipFill>
          <p:spPr>
            <a:xfrm>
              <a:off x="30444" y="24663"/>
              <a:ext cx="3041659" cy="896457"/>
            </a:xfrm>
            <a:prstGeom prst="rect">
              <a:avLst/>
            </a:prstGeom>
            <a:ln w="12700" cap="flat">
              <a:noFill/>
              <a:miter lim="400000"/>
            </a:ln>
            <a:effectLst/>
          </p:spPr>
        </p:pic>
      </p:grpSp>
      <p:sp>
        <p:nvSpPr>
          <p:cNvPr id="24" name="Title Text"/>
          <p:cNvSpPr>
            <a:spLocks noGrp="1"/>
          </p:cNvSpPr>
          <p:nvPr>
            <p:ph type="title"/>
          </p:nvPr>
        </p:nvSpPr>
        <p:spPr>
          <a:xfrm>
            <a:off x="503555" y="101453"/>
            <a:ext cx="9063991" cy="16617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r>
              <a:t>Title Text</a:t>
            </a:r>
          </a:p>
        </p:txBody>
      </p:sp>
      <p:sp>
        <p:nvSpPr>
          <p:cNvPr id="25" name="Body Level One…"/>
          <p:cNvSpPr>
            <a:spLocks noGrp="1"/>
          </p:cNvSpPr>
          <p:nvPr>
            <p:ph type="body" idx="1"/>
          </p:nvPr>
        </p:nvSpPr>
        <p:spPr>
          <a:xfrm>
            <a:off x="503555" y="1763183"/>
            <a:ext cx="9063991" cy="5793317"/>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50" r:id="rId1"/>
  </p:sldLayoutIdLst>
  <p:transition spd="med"/>
  <p:hf sldNum="0" hdr="0" dt="0"/>
  <p:txStyles>
    <p:titleStyle>
      <a:lvl1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9pPr>
    </p:titleStyle>
    <p:bodyStyle>
      <a:lvl1pPr marL="228600" marR="0" indent="-228600" algn="l" defTabSz="914400" rtl="0" eaLnBrk="1" latinLnBrk="0" hangingPunct="1">
        <a:lnSpc>
          <a:spcPct val="90000"/>
        </a:lnSpc>
        <a:spcBef>
          <a:spcPts val="1000"/>
        </a:spcBef>
        <a:spcAft>
          <a:spcPts val="0"/>
        </a:spcAft>
        <a:buClrTx/>
        <a:buSzPct val="45000"/>
        <a:buFont typeface="Helvetica"/>
        <a:buChar char="l"/>
        <a:tabLst/>
        <a:defRPr sz="3200" b="0" i="0" u="none" strike="noStrike" cap="none" spc="0" baseline="0">
          <a:ln>
            <a:noFill/>
          </a:ln>
          <a:solidFill>
            <a:srgbClr val="000000"/>
          </a:solidFill>
          <a:uFillTx/>
          <a:latin typeface="+mj-lt"/>
          <a:ea typeface="+mj-ea"/>
          <a:cs typeface="+mj-cs"/>
          <a:sym typeface="Arial"/>
        </a:defRPr>
      </a:lvl1pPr>
      <a:lvl2pPr marL="718457" marR="0" indent="-261257" algn="l" defTabSz="914400" rtl="0" eaLnBrk="1" latinLnBrk="0" hangingPunct="1">
        <a:lnSpc>
          <a:spcPct val="90000"/>
        </a:lnSpc>
        <a:spcBef>
          <a:spcPts val="1000"/>
        </a:spcBef>
        <a:spcAft>
          <a:spcPts val="0"/>
        </a:spcAft>
        <a:buClrTx/>
        <a:buSzPct val="75000"/>
        <a:buFont typeface="Helvetica"/>
        <a:buChar char="-"/>
        <a:tabLst/>
        <a:defRPr sz="3200" b="0" i="0" u="none" strike="noStrike" cap="none" spc="0" baseline="0">
          <a:ln>
            <a:noFill/>
          </a:ln>
          <a:solidFill>
            <a:srgbClr val="000000"/>
          </a:solidFill>
          <a:uFillTx/>
          <a:latin typeface="+mj-lt"/>
          <a:ea typeface="+mj-ea"/>
          <a:cs typeface="+mj-cs"/>
          <a:sym typeface="Arial"/>
        </a:defRPr>
      </a:lvl2pPr>
      <a:lvl3pPr marL="1219200" marR="0" indent="-304800" algn="l" defTabSz="914400" rtl="0" eaLnBrk="1" latinLnBrk="0" hangingPunct="1">
        <a:lnSpc>
          <a:spcPct val="90000"/>
        </a:lnSpc>
        <a:spcBef>
          <a:spcPts val="1000"/>
        </a:spcBef>
        <a:spcAft>
          <a:spcPts val="0"/>
        </a:spcAft>
        <a:buClrTx/>
        <a:buSzPct val="45000"/>
        <a:buFont typeface="Helvetica"/>
        <a:buChar char="l"/>
        <a:tabLst/>
        <a:defRPr sz="3200" b="0" i="0" u="none" strike="noStrike" cap="none" spc="0" baseline="0">
          <a:ln>
            <a:noFill/>
          </a:ln>
          <a:solidFill>
            <a:srgbClr val="000000"/>
          </a:solidFill>
          <a:uFillTx/>
          <a:latin typeface="+mj-lt"/>
          <a:ea typeface="+mj-ea"/>
          <a:cs typeface="+mj-cs"/>
          <a:sym typeface="Arial"/>
        </a:defRPr>
      </a:lvl3pPr>
      <a:lvl4pPr marL="1737360" marR="0" indent="-365760" algn="l" defTabSz="914400" rtl="0" eaLnBrk="1" latinLnBrk="0" hangingPunct="1">
        <a:lnSpc>
          <a:spcPct val="90000"/>
        </a:lnSpc>
        <a:spcBef>
          <a:spcPts val="1000"/>
        </a:spcBef>
        <a:spcAft>
          <a:spcPts val="0"/>
        </a:spcAft>
        <a:buClrTx/>
        <a:buSzPct val="75000"/>
        <a:buFont typeface="Helvetica"/>
        <a:buChar char="-"/>
        <a:tabLst/>
        <a:defRPr sz="3200" b="0" i="0" u="none" strike="noStrike" cap="none" spc="0" baseline="0">
          <a:ln>
            <a:noFill/>
          </a:ln>
          <a:solidFill>
            <a:srgbClr val="000000"/>
          </a:solidFill>
          <a:uFillTx/>
          <a:latin typeface="+mj-lt"/>
          <a:ea typeface="+mj-ea"/>
          <a:cs typeface="+mj-cs"/>
          <a:sym typeface="Arial"/>
        </a:defRPr>
      </a:lvl4pPr>
      <a:lvl5pPr marL="2194560" marR="0" indent="-365760" algn="l" defTabSz="914400" rtl="0" eaLnBrk="1" latinLnBrk="0" hangingPunct="1">
        <a:lnSpc>
          <a:spcPct val="90000"/>
        </a:lnSpc>
        <a:spcBef>
          <a:spcPts val="1000"/>
        </a:spcBef>
        <a:spcAft>
          <a:spcPts val="0"/>
        </a:spcAft>
        <a:buClrTx/>
        <a:buSzPct val="45000"/>
        <a:buFont typeface="Helvetica"/>
        <a:buChar char="l"/>
        <a:tabLst/>
        <a:defRPr sz="3200" b="0" i="0" u="none" strike="noStrike" cap="none" spc="0" baseline="0">
          <a:ln>
            <a:noFill/>
          </a:ln>
          <a:solidFill>
            <a:srgbClr val="000000"/>
          </a:solidFill>
          <a:uFillTx/>
          <a:latin typeface="+mj-lt"/>
          <a:ea typeface="+mj-ea"/>
          <a:cs typeface="+mj-cs"/>
          <a:sym typeface="Arial"/>
        </a:defRPr>
      </a:lvl5pPr>
      <a:lvl6pPr marL="2651760" marR="0" indent="-365760" algn="l" defTabSz="914400" rtl="0" eaLnBrk="1" latinLnBrk="0" hangingPunct="1">
        <a:lnSpc>
          <a:spcPct val="90000"/>
        </a:lnSpc>
        <a:spcBef>
          <a:spcPts val="1000"/>
        </a:spcBef>
        <a:spcAft>
          <a:spcPts val="0"/>
        </a:spcAft>
        <a:buClrTx/>
        <a:buSzPct val="45000"/>
        <a:buFont typeface="Helvetica"/>
        <a:buChar char="l"/>
        <a:tabLst/>
        <a:defRPr sz="3200" b="0" i="0" u="none" strike="noStrike" cap="none" spc="0" baseline="0">
          <a:ln>
            <a:noFill/>
          </a:ln>
          <a:solidFill>
            <a:srgbClr val="000000"/>
          </a:solidFill>
          <a:uFillTx/>
          <a:latin typeface="+mj-lt"/>
          <a:ea typeface="+mj-ea"/>
          <a:cs typeface="+mj-cs"/>
          <a:sym typeface="Arial"/>
        </a:defRPr>
      </a:lvl6pPr>
      <a:lvl7pPr marL="3108960" marR="0" indent="-365760" algn="l" defTabSz="914400" rtl="0" eaLnBrk="1" latinLnBrk="0" hangingPunct="1">
        <a:lnSpc>
          <a:spcPct val="90000"/>
        </a:lnSpc>
        <a:spcBef>
          <a:spcPts val="1000"/>
        </a:spcBef>
        <a:spcAft>
          <a:spcPts val="0"/>
        </a:spcAft>
        <a:buClrTx/>
        <a:buSzPct val="45000"/>
        <a:buFont typeface="Helvetica"/>
        <a:buChar char="l"/>
        <a:tabLst/>
        <a:defRPr sz="3200" b="0" i="0" u="none" strike="noStrike" cap="none" spc="0" baseline="0">
          <a:ln>
            <a:noFill/>
          </a:ln>
          <a:solidFill>
            <a:srgbClr val="000000"/>
          </a:solidFill>
          <a:uFillTx/>
          <a:latin typeface="+mj-lt"/>
          <a:ea typeface="+mj-ea"/>
          <a:cs typeface="+mj-cs"/>
          <a:sym typeface="Arial"/>
        </a:defRPr>
      </a:lvl7pPr>
      <a:lvl8pPr marL="3606800" marR="0" indent="-406400" algn="l" defTabSz="914400" rtl="0" eaLnBrk="1" latinLnBrk="0" hangingPunct="1">
        <a:lnSpc>
          <a:spcPct val="90000"/>
        </a:lnSpc>
        <a:spcBef>
          <a:spcPts val="1000"/>
        </a:spcBef>
        <a:spcAft>
          <a:spcPts val="0"/>
        </a:spcAft>
        <a:buClrTx/>
        <a:buSzPct val="100000"/>
        <a:buFont typeface="Helvetica"/>
        <a:buChar char="•"/>
        <a:tabLst/>
        <a:defRPr sz="3200" b="0" i="0" u="none" strike="noStrike" cap="none" spc="0" baseline="0">
          <a:ln>
            <a:noFill/>
          </a:ln>
          <a:solidFill>
            <a:srgbClr val="000000"/>
          </a:solidFill>
          <a:uFillTx/>
          <a:latin typeface="+mj-lt"/>
          <a:ea typeface="+mj-ea"/>
          <a:cs typeface="+mj-cs"/>
          <a:sym typeface="Arial"/>
        </a:defRPr>
      </a:lvl8pPr>
      <a:lvl9pPr marL="4064000" marR="0" indent="-406400" algn="l" defTabSz="914400" rtl="0" eaLnBrk="1" latinLnBrk="0" hangingPunct="1">
        <a:lnSpc>
          <a:spcPct val="90000"/>
        </a:lnSpc>
        <a:spcBef>
          <a:spcPts val="1000"/>
        </a:spcBef>
        <a:spcAft>
          <a:spcPts val="0"/>
        </a:spcAft>
        <a:buClrTx/>
        <a:buSzPct val="100000"/>
        <a:buFont typeface="Helvetica"/>
        <a:buChar char="•"/>
        <a:tabLst/>
        <a:defRPr sz="3200" b="0" i="0" u="none" strike="noStrike" cap="none" spc="0" baseline="0">
          <a:ln>
            <a:noFill/>
          </a:ln>
          <a:solidFill>
            <a:srgbClr val="000000"/>
          </a:solidFill>
          <a:uFillTx/>
          <a:latin typeface="+mj-lt"/>
          <a:ea typeface="+mj-ea"/>
          <a:cs typeface="+mj-cs"/>
          <a:sym typeface="Arial"/>
        </a:defRPr>
      </a:lvl9pPr>
    </p:bodyStyle>
    <p:otherStyle>
      <a:lvl1pPr marL="0" marR="0" indent="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1pPr>
      <a:lvl2pPr marL="0" marR="0" indent="4572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2pPr>
      <a:lvl3pPr marL="0" marR="0" indent="9144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3pPr>
      <a:lvl4pPr marL="0" marR="0" indent="13716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4pPr>
      <a:lvl5pPr marL="0" marR="0" indent="18288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5pPr>
      <a:lvl6pPr marL="0" marR="0" indent="22860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6pPr>
      <a:lvl7pPr marL="0" marR="0" indent="27432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7pPr>
      <a:lvl8pPr marL="0" marR="0" indent="32004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8pPr>
      <a:lvl9pPr marL="0" marR="0" indent="36576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Agenda"/>
          <p:cNvSpPr>
            <a:spLocks noGrp="1"/>
          </p:cNvSpPr>
          <p:nvPr>
            <p:ph type="title"/>
          </p:nvPr>
        </p:nvSpPr>
        <p:spPr>
          <a:prstGeom prst="rect">
            <a:avLst/>
          </a:prstGeom>
        </p:spPr>
        <p:txBody>
          <a:bodyPr/>
          <a:lstStyle/>
          <a:p>
            <a:r>
              <a:rPr lang="en-GB" dirty="0" smtClean="0"/>
              <a:t>ISIS moderators</a:t>
            </a:r>
            <a:endParaRPr dirty="0"/>
          </a:p>
        </p:txBody>
      </p:sp>
      <p:sp>
        <p:nvSpPr>
          <p:cNvPr id="65" name="A (very) brief introduction to neutrons, Monte Carlo &amp; raytracing…"/>
          <p:cNvSpPr>
            <a:spLocks noGrp="1"/>
          </p:cNvSpPr>
          <p:nvPr>
            <p:ph type="body" idx="1"/>
          </p:nvPr>
        </p:nvSpPr>
        <p:spPr>
          <a:prstGeom prst="rect">
            <a:avLst/>
          </a:prstGeom>
        </p:spPr>
        <p:txBody>
          <a:bodyPr>
            <a:normAutofit/>
          </a:bodyPr>
          <a:lstStyle/>
          <a:p>
            <a:pPr marL="0" indent="0" defTabSz="868680">
              <a:spcBef>
                <a:spcPts val="900"/>
              </a:spcBef>
              <a:buNone/>
              <a:defRPr sz="3040"/>
            </a:pPr>
            <a:endParaRP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079" y="1306513"/>
            <a:ext cx="9191700" cy="280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400" y="3679969"/>
            <a:ext cx="7886700" cy="4659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r>
              <a:rPr lang="en-GB" dirty="0" smtClean="0"/>
              <a:t>As a final warning, remember that in real life not all neutrons are created equally at the face of the moderator, and this becomes part of the accuracy of you experiment as well as of your simulation.</a:t>
            </a:r>
            <a:endParaRPr lang="en-GB" dirty="0"/>
          </a:p>
        </p:txBody>
      </p:sp>
    </p:spTree>
    <p:extLst>
      <p:ext uri="{BB962C8B-B14F-4D97-AF65-F5344CB8AC3E}">
        <p14:creationId xmlns:p14="http://schemas.microsoft.com/office/powerpoint/2010/main" val="114537030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079" y="193319"/>
            <a:ext cx="6656821" cy="796321"/>
          </a:xfrm>
        </p:spPr>
        <p:txBody>
          <a:bodyPr>
            <a:normAutofit/>
          </a:bodyPr>
          <a:lstStyle/>
          <a:p>
            <a:r>
              <a:rPr lang="en-GB" dirty="0"/>
              <a:t>Component: </a:t>
            </a:r>
            <a:r>
              <a:rPr lang="en-GB" b="1" dirty="0" err="1">
                <a:solidFill>
                  <a:srgbClr val="C00000"/>
                </a:solidFill>
              </a:rPr>
              <a:t>ISIS_moderator</a:t>
            </a:r>
            <a:endParaRPr lang="en-GB" b="1" dirty="0">
              <a:solidFill>
                <a:srgbClr val="C00000"/>
              </a:solidFill>
            </a:endParaRPr>
          </a:p>
        </p:txBody>
      </p:sp>
      <p:sp>
        <p:nvSpPr>
          <p:cNvPr id="3" name="Text Placeholder 2"/>
          <p:cNvSpPr>
            <a:spLocks noGrp="1"/>
          </p:cNvSpPr>
          <p:nvPr>
            <p:ph type="body" idx="1"/>
          </p:nvPr>
        </p:nvSpPr>
        <p:spPr>
          <a:xfrm>
            <a:off x="163079" y="1440781"/>
            <a:ext cx="7660121" cy="5577842"/>
          </a:xfrm>
        </p:spPr>
        <p:txBody>
          <a:bodyPr>
            <a:normAutofit/>
          </a:bodyPr>
          <a:lstStyle/>
          <a:p>
            <a:r>
              <a:rPr lang="en-GB" sz="2400" dirty="0" smtClean="0"/>
              <a:t>Written </a:t>
            </a:r>
            <a:r>
              <a:rPr lang="en-GB" sz="2400" dirty="0"/>
              <a:t>by: S. Ansell and D. </a:t>
            </a:r>
            <a:r>
              <a:rPr lang="en-GB" sz="2400" dirty="0" smtClean="0"/>
              <a:t>Champion in August 2005 </a:t>
            </a:r>
          </a:p>
          <a:p>
            <a:r>
              <a:rPr lang="en-GB" sz="2400" dirty="0" smtClean="0"/>
              <a:t>Release</a:t>
            </a:r>
            <a:r>
              <a:rPr lang="en-GB" sz="2400" dirty="0"/>
              <a:t>: </a:t>
            </a:r>
            <a:r>
              <a:rPr lang="en-GB" sz="2400" dirty="0" err="1"/>
              <a:t>McStas</a:t>
            </a:r>
            <a:r>
              <a:rPr lang="en-GB" sz="2400" dirty="0"/>
              <a:t> </a:t>
            </a:r>
            <a:r>
              <a:rPr lang="en-GB" sz="2400" dirty="0" smtClean="0"/>
              <a:t>1.9 </a:t>
            </a:r>
          </a:p>
          <a:p>
            <a:r>
              <a:rPr lang="en-GB" sz="2400" dirty="0" smtClean="0"/>
              <a:t>Produces </a:t>
            </a:r>
            <a:r>
              <a:rPr lang="en-GB" sz="2400" dirty="0"/>
              <a:t>a TS1 or TS2 ISIS moderator distribution.  The </a:t>
            </a:r>
            <a:r>
              <a:rPr lang="en-GB" sz="2400" dirty="0">
                <a:solidFill>
                  <a:srgbClr val="FF0000"/>
                </a:solidFill>
              </a:rPr>
              <a:t>Face </a:t>
            </a:r>
            <a:r>
              <a:rPr lang="en-GB" sz="2400" dirty="0">
                <a:solidFill>
                  <a:schemeClr val="tx1"/>
                </a:solidFill>
              </a:rPr>
              <a:t>argument determines </a:t>
            </a:r>
            <a:r>
              <a:rPr lang="en-GB" sz="2400" dirty="0"/>
              <a:t>which </a:t>
            </a:r>
            <a:r>
              <a:rPr lang="en-GB" sz="2400" dirty="0" smtClean="0"/>
              <a:t>moderator </a:t>
            </a:r>
            <a:r>
              <a:rPr lang="en-GB" sz="2400" dirty="0"/>
              <a:t>is to be sampled. </a:t>
            </a:r>
            <a:endParaRPr lang="en-GB" sz="2400" dirty="0" smtClean="0"/>
          </a:p>
          <a:p>
            <a:r>
              <a:rPr lang="en-GB" sz="2400" dirty="0" smtClean="0"/>
              <a:t>Neutrons </a:t>
            </a:r>
            <a:r>
              <a:rPr lang="en-GB" sz="2400" dirty="0"/>
              <a:t>are created having a range of </a:t>
            </a:r>
            <a:r>
              <a:rPr lang="en-GB" sz="2400" dirty="0" smtClean="0"/>
              <a:t>energies </a:t>
            </a:r>
            <a:r>
              <a:rPr lang="en-GB" sz="2400" dirty="0"/>
              <a:t>determined by the </a:t>
            </a:r>
            <a:r>
              <a:rPr lang="en-GB" sz="2400" dirty="0" err="1">
                <a:solidFill>
                  <a:srgbClr val="FF0000"/>
                </a:solidFill>
              </a:rPr>
              <a:t>Emin</a:t>
            </a:r>
            <a:r>
              <a:rPr lang="en-GB" sz="2400" dirty="0"/>
              <a:t> and </a:t>
            </a:r>
            <a:r>
              <a:rPr lang="en-GB" sz="2400" dirty="0" err="1">
                <a:solidFill>
                  <a:srgbClr val="FF0000"/>
                </a:solidFill>
              </a:rPr>
              <a:t>Emax</a:t>
            </a:r>
            <a:r>
              <a:rPr lang="en-GB" sz="2400" dirty="0"/>
              <a:t> arguments.  </a:t>
            </a:r>
            <a:endParaRPr lang="en-GB" sz="2400" dirty="0" smtClean="0"/>
          </a:p>
          <a:p>
            <a:r>
              <a:rPr lang="en-GB" sz="2400" dirty="0" smtClean="0"/>
              <a:t>Trajectories </a:t>
            </a:r>
            <a:r>
              <a:rPr lang="en-GB" sz="2400" dirty="0"/>
              <a:t>are produced such that they </a:t>
            </a:r>
            <a:r>
              <a:rPr lang="en-GB" sz="2400" dirty="0" smtClean="0"/>
              <a:t>pass </a:t>
            </a:r>
            <a:r>
              <a:rPr lang="en-GB" sz="2400" dirty="0"/>
              <a:t>through the moderator face (defined by </a:t>
            </a:r>
            <a:r>
              <a:rPr lang="en-GB" sz="2400" dirty="0" err="1">
                <a:solidFill>
                  <a:srgbClr val="FF0000"/>
                </a:solidFill>
              </a:rPr>
              <a:t>modXsixe</a:t>
            </a:r>
            <a:r>
              <a:rPr lang="en-GB" sz="2400" dirty="0"/>
              <a:t> and </a:t>
            </a:r>
            <a:r>
              <a:rPr lang="en-GB" sz="2400" dirty="0" err="1">
                <a:solidFill>
                  <a:srgbClr val="FF0000"/>
                </a:solidFill>
              </a:rPr>
              <a:t>yheight</a:t>
            </a:r>
            <a:r>
              <a:rPr lang="en-GB" sz="2400" dirty="0"/>
              <a:t>) and a </a:t>
            </a:r>
            <a:r>
              <a:rPr lang="en-GB" sz="2400" dirty="0">
                <a:solidFill>
                  <a:srgbClr val="FF0000"/>
                </a:solidFill>
              </a:rPr>
              <a:t>focusing </a:t>
            </a:r>
            <a:r>
              <a:rPr lang="en-GB" sz="2400" dirty="0" smtClean="0">
                <a:solidFill>
                  <a:srgbClr val="FF0000"/>
                </a:solidFill>
              </a:rPr>
              <a:t>rectangle </a:t>
            </a:r>
            <a:r>
              <a:rPr lang="en-GB" sz="2400" dirty="0"/>
              <a:t>(defined by </a:t>
            </a:r>
            <a:r>
              <a:rPr lang="en-GB" sz="2400" dirty="0" err="1"/>
              <a:t>xh,focus_yh</a:t>
            </a:r>
            <a:r>
              <a:rPr lang="en-GB" sz="2400" dirty="0"/>
              <a:t> and </a:t>
            </a:r>
            <a:r>
              <a:rPr lang="en-GB" sz="2400" dirty="0" err="1"/>
              <a:t>dist</a:t>
            </a:r>
            <a:r>
              <a:rPr lang="en-GB" sz="2400" dirty="0" smtClean="0"/>
              <a:t>).</a:t>
            </a:r>
          </a:p>
          <a:p>
            <a:r>
              <a:rPr lang="en-GB" sz="2400" b="1" dirty="0" smtClean="0">
                <a:solidFill>
                  <a:srgbClr val="0070C0"/>
                </a:solidFill>
              </a:rPr>
              <a:t>The focusing rectangle could be, for example, your sample.</a:t>
            </a:r>
            <a:endParaRPr lang="en-GB" sz="2400" b="1" dirty="0">
              <a:solidFill>
                <a:srgbClr val="0070C0"/>
              </a:solidFill>
            </a:endParaRPr>
          </a:p>
        </p:txBody>
      </p:sp>
      <p:sp>
        <p:nvSpPr>
          <p:cNvPr id="4" name="Rectangle 3"/>
          <p:cNvSpPr/>
          <p:nvPr/>
        </p:nvSpPr>
        <p:spPr>
          <a:xfrm>
            <a:off x="1231900" y="6540500"/>
            <a:ext cx="647700" cy="584200"/>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Arial"/>
            </a:endParaRPr>
          </a:p>
        </p:txBody>
      </p:sp>
      <p:sp>
        <p:nvSpPr>
          <p:cNvPr id="5" name="Rectangle 4"/>
          <p:cNvSpPr/>
          <p:nvPr/>
        </p:nvSpPr>
        <p:spPr>
          <a:xfrm>
            <a:off x="5232400" y="6540500"/>
            <a:ext cx="127000" cy="478123"/>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Arial"/>
            </a:endParaRPr>
          </a:p>
        </p:txBody>
      </p:sp>
      <p:cxnSp>
        <p:nvCxnSpPr>
          <p:cNvPr id="7" name="Straight Connector 6"/>
          <p:cNvCxnSpPr>
            <a:endCxn id="5" idx="0"/>
          </p:cNvCxnSpPr>
          <p:nvPr/>
        </p:nvCxnSpPr>
        <p:spPr>
          <a:xfrm>
            <a:off x="1879600" y="6540500"/>
            <a:ext cx="3416300" cy="0"/>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9" name="Straight Connector 8"/>
          <p:cNvCxnSpPr>
            <a:endCxn id="5" idx="2"/>
          </p:cNvCxnSpPr>
          <p:nvPr/>
        </p:nvCxnSpPr>
        <p:spPr>
          <a:xfrm flipV="1">
            <a:off x="1879600" y="7018623"/>
            <a:ext cx="3416300" cy="106077"/>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98879583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Component: </a:t>
            </a:r>
            <a:r>
              <a:rPr lang="en-GB" sz="3600" b="1" dirty="0" smtClean="0">
                <a:solidFill>
                  <a:srgbClr val="FF0000"/>
                </a:solidFill>
              </a:rPr>
              <a:t>ViewModISISver1</a:t>
            </a:r>
            <a:endParaRPr lang="en-GB" sz="3600" b="1" dirty="0">
              <a:solidFill>
                <a:srgbClr val="FF0000"/>
              </a:solidFill>
            </a:endParaRPr>
          </a:p>
        </p:txBody>
      </p:sp>
      <p:sp>
        <p:nvSpPr>
          <p:cNvPr id="4" name="TextBox 3"/>
          <p:cNvSpPr txBox="1"/>
          <p:nvPr/>
        </p:nvSpPr>
        <p:spPr>
          <a:xfrm>
            <a:off x="254000" y="1651000"/>
            <a:ext cx="7302500" cy="55091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400" dirty="0"/>
              <a:t>Modification of </a:t>
            </a:r>
            <a:r>
              <a:rPr lang="en-GB" sz="2400" b="1" dirty="0"/>
              <a:t>ViewModerator4</a:t>
            </a:r>
            <a:r>
              <a:rPr lang="en-GB" sz="2400" dirty="0"/>
              <a:t> component written by S. Ansell in 2015 </a:t>
            </a:r>
          </a:p>
          <a:p>
            <a:r>
              <a:rPr lang="en-GB" sz="2400" dirty="0" smtClean="0"/>
              <a:t>Written </a:t>
            </a:r>
            <a:r>
              <a:rPr lang="en-GB" sz="2400" dirty="0"/>
              <a:t>by</a:t>
            </a:r>
            <a:r>
              <a:rPr lang="en-GB" sz="2400" dirty="0" smtClean="0"/>
              <a:t>: S. Ansell and </a:t>
            </a:r>
            <a:r>
              <a:rPr lang="en-GB" sz="2400" b="1" dirty="0"/>
              <a:t>Goran </a:t>
            </a:r>
            <a:r>
              <a:rPr lang="en-GB" sz="2400" b="1" dirty="0" err="1"/>
              <a:t>Škoro</a:t>
            </a:r>
            <a:r>
              <a:rPr lang="en-GB" sz="2400" dirty="0"/>
              <a:t> in Feb 2016</a:t>
            </a:r>
          </a:p>
          <a:p>
            <a:r>
              <a:rPr lang="en-GB" sz="2400" dirty="0" smtClean="0"/>
              <a:t>Release</a:t>
            </a:r>
            <a:r>
              <a:rPr lang="en-GB" sz="2400" dirty="0"/>
              <a:t>: </a:t>
            </a:r>
            <a:r>
              <a:rPr lang="en-GB" sz="2400" b="1" dirty="0" err="1"/>
              <a:t>McStas</a:t>
            </a:r>
            <a:r>
              <a:rPr lang="en-GB" sz="2400" b="1" dirty="0"/>
              <a:t> 2.4 </a:t>
            </a:r>
            <a:r>
              <a:rPr lang="en-GB" sz="2400" b="1" dirty="0">
                <a:solidFill>
                  <a:srgbClr val="FF0000"/>
                </a:solidFill>
              </a:rPr>
              <a:t>(?)</a:t>
            </a:r>
            <a:r>
              <a:rPr lang="en-GB" sz="2400" b="1" dirty="0"/>
              <a:t>, </a:t>
            </a:r>
            <a:r>
              <a:rPr lang="en-GB" sz="2400" dirty="0"/>
              <a:t>tested on 2.0 and </a:t>
            </a:r>
            <a:r>
              <a:rPr lang="en-GB" sz="2400" dirty="0" smtClean="0"/>
              <a:t>2.2</a:t>
            </a:r>
          </a:p>
          <a:p>
            <a:r>
              <a:rPr lang="en-GB" sz="2000" dirty="0" smtClean="0">
                <a:solidFill>
                  <a:srgbClr val="0070C0"/>
                </a:solidFill>
              </a:rPr>
              <a:t>Please </a:t>
            </a:r>
            <a:r>
              <a:rPr lang="en-GB" sz="2000" dirty="0">
                <a:solidFill>
                  <a:srgbClr val="0070C0"/>
                </a:solidFill>
              </a:rPr>
              <a:t>note that </a:t>
            </a:r>
            <a:r>
              <a:rPr lang="en-GB" sz="2000" dirty="0" err="1" smtClean="0">
                <a:solidFill>
                  <a:srgbClr val="0070C0"/>
                </a:solidFill>
              </a:rPr>
              <a:t>ViewModerator</a:t>
            </a:r>
            <a:r>
              <a:rPr lang="en-GB" sz="2000" dirty="0" smtClean="0">
                <a:solidFill>
                  <a:srgbClr val="0070C0"/>
                </a:solidFill>
              </a:rPr>
              <a:t>(1 to 4) </a:t>
            </a:r>
            <a:r>
              <a:rPr lang="en-GB" sz="2000" dirty="0">
                <a:solidFill>
                  <a:srgbClr val="0070C0"/>
                </a:solidFill>
              </a:rPr>
              <a:t>are not supported anymore</a:t>
            </a:r>
            <a:r>
              <a:rPr lang="en-GB" sz="2000" dirty="0" smtClean="0">
                <a:solidFill>
                  <a:srgbClr val="0070C0"/>
                </a:solidFill>
              </a:rPr>
              <a:t>.</a:t>
            </a:r>
          </a:p>
          <a:p>
            <a:endParaRPr lang="en-GB" sz="2400" dirty="0" smtClean="0"/>
          </a:p>
          <a:p>
            <a:r>
              <a:rPr lang="en-GB" sz="2400" dirty="0"/>
              <a:t>Please note that you need to use this component rather than </a:t>
            </a:r>
            <a:r>
              <a:rPr lang="en-GB" sz="2400" dirty="0" err="1"/>
              <a:t>ISIS_moderator.comp</a:t>
            </a:r>
            <a:r>
              <a:rPr lang="en-GB" sz="2400" dirty="0"/>
              <a:t> if you want to use the </a:t>
            </a:r>
            <a:r>
              <a:rPr lang="en-GB" sz="2400" dirty="0">
                <a:solidFill>
                  <a:srgbClr val="0070C0"/>
                </a:solidFill>
              </a:rPr>
              <a:t>new moderator files produced by the </a:t>
            </a:r>
            <a:r>
              <a:rPr lang="en-GB" sz="2400" dirty="0" err="1">
                <a:solidFill>
                  <a:srgbClr val="0070C0"/>
                </a:solidFill>
              </a:rPr>
              <a:t>neutronics</a:t>
            </a:r>
            <a:r>
              <a:rPr lang="en-GB" sz="2400" dirty="0">
                <a:solidFill>
                  <a:srgbClr val="0070C0"/>
                </a:solidFill>
              </a:rPr>
              <a:t> group (see in the workshop folder)</a:t>
            </a:r>
            <a:r>
              <a:rPr lang="en-GB" sz="2400" dirty="0"/>
              <a:t>. These are the most accurate model currently available.</a:t>
            </a:r>
          </a:p>
          <a:p>
            <a:endParaRPr lang="en-GB" sz="2400" dirty="0" smtClean="0"/>
          </a:p>
          <a:p>
            <a:r>
              <a:rPr lang="en-GB" sz="2400" dirty="0" smtClean="0"/>
              <a:t>It is still a beta version but so far no major complaints have been received.</a:t>
            </a:r>
            <a:endParaRPr lang="en-GB" sz="2400" dirty="0"/>
          </a:p>
        </p:txBody>
      </p:sp>
    </p:spTree>
    <p:extLst>
      <p:ext uri="{BB962C8B-B14F-4D97-AF65-F5344CB8AC3E}">
        <p14:creationId xmlns:p14="http://schemas.microsoft.com/office/powerpoint/2010/main" val="129872790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Why a new moderator component?</a:t>
            </a:r>
          </a:p>
        </p:txBody>
      </p:sp>
      <p:sp>
        <p:nvSpPr>
          <p:cNvPr id="3" name="Text Placeholder 2"/>
          <p:cNvSpPr>
            <a:spLocks noGrp="1"/>
          </p:cNvSpPr>
          <p:nvPr>
            <p:ph type="body" idx="1"/>
          </p:nvPr>
        </p:nvSpPr>
        <p:spPr>
          <a:xfrm>
            <a:off x="163079" y="1440781"/>
            <a:ext cx="7685521" cy="5577842"/>
          </a:xfrm>
        </p:spPr>
        <p:txBody>
          <a:bodyPr>
            <a:normAutofit/>
          </a:bodyPr>
          <a:lstStyle/>
          <a:p>
            <a:pPr marL="177800" indent="0"/>
            <a:r>
              <a:rPr lang="en-GB" sz="2400" dirty="0"/>
              <a:t>The main difference with the previously distributed </a:t>
            </a:r>
            <a:r>
              <a:rPr lang="en-GB" sz="2400" dirty="0" err="1"/>
              <a:t>ISIS_moderator</a:t>
            </a:r>
            <a:r>
              <a:rPr lang="en-GB" sz="2400" dirty="0"/>
              <a:t> is that neutrons can be produced from the shutter front face rather than from the moderator face. </a:t>
            </a:r>
            <a:endParaRPr lang="en-GB" sz="2400" dirty="0" smtClean="0"/>
          </a:p>
          <a:p>
            <a:pPr marL="177800" indent="0"/>
            <a:r>
              <a:rPr lang="en-GB" sz="2400" dirty="0" err="1" smtClean="0"/>
              <a:t>modPosition</a:t>
            </a:r>
            <a:r>
              <a:rPr lang="en-GB" sz="2400" dirty="0" smtClean="0"/>
              <a:t>=1 </a:t>
            </a:r>
            <a:endParaRPr lang="en-GB" sz="2400" dirty="0"/>
          </a:p>
          <a:p>
            <a:pPr marL="177800" indent="0"/>
            <a:r>
              <a:rPr lang="en-GB" sz="2400" dirty="0"/>
              <a:t>The trajectories (and corresponding timings) are then projected backwards towards the moderator face, as well as forwards.</a:t>
            </a:r>
          </a:p>
          <a:p>
            <a:pPr marL="177800" indent="0" hangingPunct="0">
              <a:lnSpc>
                <a:spcPct val="100000"/>
              </a:lnSpc>
              <a:spcBef>
                <a:spcPts val="0"/>
              </a:spcBef>
              <a:buSzTx/>
              <a:buNone/>
            </a:pPr>
            <a:r>
              <a:rPr lang="en-GB" sz="2000" dirty="0">
                <a:solidFill>
                  <a:srgbClr val="0070C0"/>
                </a:solidFill>
              </a:rPr>
              <a:t>This option was necessary during the </a:t>
            </a:r>
            <a:r>
              <a:rPr lang="en-GB" sz="2000" dirty="0" err="1">
                <a:solidFill>
                  <a:srgbClr val="0070C0"/>
                </a:solidFill>
              </a:rPr>
              <a:t>neutronics</a:t>
            </a:r>
            <a:r>
              <a:rPr lang="en-GB" sz="2000" dirty="0">
                <a:solidFill>
                  <a:srgbClr val="0070C0"/>
                </a:solidFill>
              </a:rPr>
              <a:t> development phase of the TS1 project, when the moderator </a:t>
            </a:r>
            <a:r>
              <a:rPr lang="en-GB" sz="2000" dirty="0" smtClean="0">
                <a:solidFill>
                  <a:srgbClr val="0070C0"/>
                </a:solidFill>
              </a:rPr>
              <a:t>position, orientation and size </a:t>
            </a:r>
            <a:r>
              <a:rPr lang="en-GB" sz="2000" dirty="0">
                <a:solidFill>
                  <a:srgbClr val="0070C0"/>
                </a:solidFill>
              </a:rPr>
              <a:t>and therefore the position of </a:t>
            </a:r>
            <a:r>
              <a:rPr lang="en-GB" sz="2000" dirty="0" smtClean="0">
                <a:solidFill>
                  <a:srgbClr val="0070C0"/>
                </a:solidFill>
              </a:rPr>
              <a:t>its front face </a:t>
            </a:r>
            <a:r>
              <a:rPr lang="en-GB" sz="2000" dirty="0">
                <a:solidFill>
                  <a:srgbClr val="0070C0"/>
                </a:solidFill>
              </a:rPr>
              <a:t>was frequently changing</a:t>
            </a:r>
            <a:r>
              <a:rPr lang="en-GB" sz="2000" dirty="0" smtClean="0">
                <a:solidFill>
                  <a:srgbClr val="0070C0"/>
                </a:solidFill>
              </a:rPr>
              <a:t>. The shutter position was then the only stable reference point.</a:t>
            </a:r>
            <a:endParaRPr lang="en-GB" sz="2000" dirty="0">
              <a:solidFill>
                <a:srgbClr val="0070C0"/>
              </a:solidFill>
            </a:endParaRPr>
          </a:p>
          <a:p>
            <a:pPr marL="177800" indent="0"/>
            <a:r>
              <a:rPr lang="en-GB" sz="2400" dirty="0" smtClean="0"/>
              <a:t>Running this option is non-trivial and requires further adjustments to your instrument file (details will be available for the record).</a:t>
            </a:r>
            <a:endParaRPr lang="en-GB" sz="2400" dirty="0"/>
          </a:p>
        </p:txBody>
      </p:sp>
    </p:spTree>
    <p:extLst>
      <p:ext uri="{BB962C8B-B14F-4D97-AF65-F5344CB8AC3E}">
        <p14:creationId xmlns:p14="http://schemas.microsoft.com/office/powerpoint/2010/main" val="237350034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modPosition</a:t>
            </a:r>
            <a:r>
              <a:rPr lang="en-GB" dirty="0" smtClean="0"/>
              <a:t>=1</a:t>
            </a:r>
            <a:endParaRPr lang="en-GB" dirty="0"/>
          </a:p>
        </p:txBody>
      </p:sp>
      <p:sp>
        <p:nvSpPr>
          <p:cNvPr id="4" name="Rectangle 3"/>
          <p:cNvSpPr/>
          <p:nvPr/>
        </p:nvSpPr>
        <p:spPr>
          <a:xfrm>
            <a:off x="3352800" y="3280196"/>
            <a:ext cx="647700" cy="369330"/>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err="1" smtClean="0">
                <a:ln>
                  <a:noFill/>
                </a:ln>
                <a:solidFill>
                  <a:srgbClr val="000000"/>
                </a:solidFill>
                <a:effectLst/>
                <a:uFillTx/>
                <a:latin typeface="+mj-lt"/>
                <a:ea typeface="+mj-ea"/>
                <a:cs typeface="+mj-cs"/>
                <a:sym typeface="Arial"/>
              </a:rPr>
              <a:t>sh</a:t>
            </a:r>
            <a:endParaRPr kumimoji="0" lang="en-GB" sz="1800" b="0" i="0" u="none" strike="noStrike" cap="none" spc="0" normalizeH="0" baseline="0" dirty="0">
              <a:ln>
                <a:noFill/>
              </a:ln>
              <a:solidFill>
                <a:srgbClr val="000000"/>
              </a:solidFill>
              <a:effectLst/>
              <a:uFillTx/>
              <a:latin typeface="+mj-lt"/>
              <a:ea typeface="+mj-ea"/>
              <a:cs typeface="+mj-cs"/>
              <a:sym typeface="Arial"/>
            </a:endParaRPr>
          </a:p>
        </p:txBody>
      </p:sp>
      <p:sp>
        <p:nvSpPr>
          <p:cNvPr id="5" name="Rectangle 4"/>
          <p:cNvSpPr/>
          <p:nvPr/>
        </p:nvSpPr>
        <p:spPr>
          <a:xfrm>
            <a:off x="7353300" y="3172761"/>
            <a:ext cx="127000" cy="478123"/>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Arial"/>
            </a:endParaRPr>
          </a:p>
        </p:txBody>
      </p:sp>
      <p:sp>
        <p:nvSpPr>
          <p:cNvPr id="8" name="Rectangle 7"/>
          <p:cNvSpPr/>
          <p:nvPr/>
        </p:nvSpPr>
        <p:spPr>
          <a:xfrm>
            <a:off x="584200" y="3280196"/>
            <a:ext cx="647700" cy="369330"/>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mj-lt"/>
                <a:ea typeface="+mj-ea"/>
                <a:cs typeface="+mj-cs"/>
                <a:sym typeface="Arial"/>
              </a:rPr>
              <a:t>m</a:t>
            </a:r>
            <a:endParaRPr kumimoji="0" lang="en-GB" sz="1800" b="0" i="0" u="none" strike="noStrike" cap="none" spc="0" normalizeH="0" baseline="0" dirty="0">
              <a:ln>
                <a:noFill/>
              </a:ln>
              <a:solidFill>
                <a:srgbClr val="000000"/>
              </a:solidFill>
              <a:effectLst/>
              <a:uFillTx/>
              <a:latin typeface="+mj-lt"/>
              <a:ea typeface="+mj-ea"/>
              <a:cs typeface="+mj-cs"/>
              <a:sym typeface="Arial"/>
            </a:endParaRPr>
          </a:p>
        </p:txBody>
      </p:sp>
      <p:cxnSp>
        <p:nvCxnSpPr>
          <p:cNvPr id="10" name="Straight Arrow Connector 9"/>
          <p:cNvCxnSpPr/>
          <p:nvPr/>
        </p:nvCxnSpPr>
        <p:spPr>
          <a:xfrm>
            <a:off x="4000500" y="3172761"/>
            <a:ext cx="3352800" cy="0"/>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2" name="Straight Arrow Connector 11"/>
          <p:cNvCxnSpPr/>
          <p:nvPr/>
        </p:nvCxnSpPr>
        <p:spPr>
          <a:xfrm flipV="1">
            <a:off x="4000500" y="3650884"/>
            <a:ext cx="3352800" cy="106077"/>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4" name="Straight Arrow Connector 13"/>
          <p:cNvCxnSpPr/>
          <p:nvPr/>
        </p:nvCxnSpPr>
        <p:spPr>
          <a:xfrm>
            <a:off x="1231900" y="3172761"/>
            <a:ext cx="2120900" cy="0"/>
          </a:xfrm>
          <a:prstGeom prst="straightConnector1">
            <a:avLst/>
          </a:prstGeom>
          <a:noFill/>
          <a:ln w="25400" cap="flat">
            <a:solidFill>
              <a:schemeClr val="accent1"/>
            </a:solidFill>
            <a:prstDash val="sysDash"/>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5" name="Straight Arrow Connector 14"/>
          <p:cNvCxnSpPr/>
          <p:nvPr/>
        </p:nvCxnSpPr>
        <p:spPr>
          <a:xfrm>
            <a:off x="1231900" y="3767422"/>
            <a:ext cx="2120900" cy="0"/>
          </a:xfrm>
          <a:prstGeom prst="straightConnector1">
            <a:avLst/>
          </a:prstGeom>
          <a:noFill/>
          <a:ln w="25400" cap="flat">
            <a:solidFill>
              <a:schemeClr val="accent1"/>
            </a:solidFill>
            <a:prstDash val="sysDash"/>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7" name="Straight Arrow Connector 16"/>
          <p:cNvCxnSpPr/>
          <p:nvPr/>
        </p:nvCxnSpPr>
        <p:spPr>
          <a:xfrm>
            <a:off x="584200" y="4533900"/>
            <a:ext cx="6896100" cy="0"/>
          </a:xfrm>
          <a:prstGeom prst="straightConnector1">
            <a:avLst/>
          </a:prstGeom>
          <a:noFill/>
          <a:ln w="25400" cap="flat">
            <a:solidFill>
              <a:srgbClr val="FF0000"/>
            </a:solidFill>
            <a:prstDash val="solid"/>
            <a:round/>
            <a:headEnd type="arrow"/>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20" name="TextBox 19"/>
          <p:cNvSpPr txBox="1"/>
          <p:nvPr/>
        </p:nvSpPr>
        <p:spPr>
          <a:xfrm>
            <a:off x="3479800" y="4813300"/>
            <a:ext cx="8255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mj-lt"/>
                <a:ea typeface="+mj-ea"/>
                <a:cs typeface="+mj-cs"/>
                <a:sym typeface="Arial"/>
              </a:rPr>
              <a:t>L1</a:t>
            </a:r>
          </a:p>
        </p:txBody>
      </p:sp>
      <p:cxnSp>
        <p:nvCxnSpPr>
          <p:cNvPr id="23" name="Straight Arrow Connector 22"/>
          <p:cNvCxnSpPr/>
          <p:nvPr/>
        </p:nvCxnSpPr>
        <p:spPr>
          <a:xfrm>
            <a:off x="3892550" y="2692400"/>
            <a:ext cx="3460750" cy="0"/>
          </a:xfrm>
          <a:prstGeom prst="straightConnector1">
            <a:avLst/>
          </a:prstGeom>
          <a:noFill/>
          <a:ln w="25400" cap="flat">
            <a:solidFill>
              <a:srgbClr val="FF0000"/>
            </a:solidFill>
            <a:prstDash val="solid"/>
            <a:round/>
            <a:headEnd type="arrow"/>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6" name="Straight Arrow Connector 25"/>
          <p:cNvCxnSpPr/>
          <p:nvPr/>
        </p:nvCxnSpPr>
        <p:spPr>
          <a:xfrm>
            <a:off x="812800" y="2692400"/>
            <a:ext cx="2667000" cy="0"/>
          </a:xfrm>
          <a:prstGeom prst="straightConnector1">
            <a:avLst/>
          </a:prstGeom>
          <a:noFill/>
          <a:ln w="25400" cap="flat">
            <a:solidFill>
              <a:srgbClr val="FF0000"/>
            </a:solidFill>
            <a:prstDash val="solid"/>
            <a:round/>
            <a:headEnd type="arrow"/>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73901569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99" y="193319"/>
            <a:ext cx="6254701" cy="796321"/>
          </a:xfrm>
        </p:spPr>
        <p:txBody>
          <a:bodyPr>
            <a:normAutofit/>
          </a:bodyPr>
          <a:lstStyle/>
          <a:p>
            <a:r>
              <a:rPr lang="en-GB" sz="3200" dirty="0" smtClean="0"/>
              <a:t>So what do I do?</a:t>
            </a:r>
            <a:endParaRPr lang="en-GB" sz="3200" dirty="0"/>
          </a:p>
        </p:txBody>
      </p:sp>
      <p:sp>
        <p:nvSpPr>
          <p:cNvPr id="3" name="Text Placeholder 2"/>
          <p:cNvSpPr>
            <a:spLocks noGrp="1"/>
          </p:cNvSpPr>
          <p:nvPr>
            <p:ph type="body" idx="1"/>
          </p:nvPr>
        </p:nvSpPr>
        <p:spPr>
          <a:xfrm>
            <a:off x="163079" y="1440781"/>
            <a:ext cx="7444221" cy="5577842"/>
          </a:xfrm>
        </p:spPr>
        <p:txBody>
          <a:bodyPr>
            <a:normAutofit/>
          </a:bodyPr>
          <a:lstStyle/>
          <a:p>
            <a:r>
              <a:rPr lang="en-GB" sz="2400" dirty="0" smtClean="0"/>
              <a:t>We have now reached the point where the moderators sizes are mostly fixed and therefore it is recommended that the moderator is used with the option </a:t>
            </a:r>
            <a:r>
              <a:rPr lang="en-GB" sz="2400" b="1" dirty="0" err="1" smtClean="0">
                <a:solidFill>
                  <a:srgbClr val="0070C0"/>
                </a:solidFill>
              </a:rPr>
              <a:t>modPosition</a:t>
            </a:r>
            <a:r>
              <a:rPr lang="en-GB" sz="2400" b="1" dirty="0" smtClean="0">
                <a:solidFill>
                  <a:srgbClr val="0070C0"/>
                </a:solidFill>
              </a:rPr>
              <a:t>=0</a:t>
            </a:r>
            <a:r>
              <a:rPr lang="en-GB" sz="2400" dirty="0" smtClean="0"/>
              <a:t> </a:t>
            </a:r>
          </a:p>
          <a:p>
            <a:r>
              <a:rPr lang="en-GB" sz="2400" dirty="0" smtClean="0"/>
              <a:t>i.e. generating neutrons from the front face of the moderator as standard</a:t>
            </a:r>
          </a:p>
          <a:p>
            <a:r>
              <a:rPr lang="en-GB" sz="2400" dirty="0" smtClean="0"/>
              <a:t>With this option set to 0, the moderator component runs trivially like the previous </a:t>
            </a:r>
            <a:r>
              <a:rPr lang="en-GB" sz="2400" dirty="0" err="1" smtClean="0"/>
              <a:t>ISIS_moderator</a:t>
            </a:r>
            <a:r>
              <a:rPr lang="en-GB" sz="2400" dirty="0" smtClean="0"/>
              <a:t>, i.e. you only need to choose your energy interval (E0,E1), the size of your moderator face (</a:t>
            </a:r>
            <a:r>
              <a:rPr lang="en-GB" sz="2400" dirty="0" err="1" smtClean="0"/>
              <a:t>modXsize</a:t>
            </a:r>
            <a:r>
              <a:rPr lang="en-GB" sz="2400" dirty="0" smtClean="0"/>
              <a:t>, </a:t>
            </a:r>
            <a:r>
              <a:rPr lang="en-GB" sz="2400" dirty="0" err="1" smtClean="0"/>
              <a:t>modZsize</a:t>
            </a:r>
            <a:r>
              <a:rPr lang="en-GB" sz="2400" dirty="0" smtClean="0"/>
              <a:t>) and the size and distance for your focusing face(</a:t>
            </a:r>
            <a:r>
              <a:rPr lang="en-GB" sz="2400" dirty="0" err="1" smtClean="0"/>
              <a:t>xw,yh,dist</a:t>
            </a:r>
            <a:r>
              <a:rPr lang="en-GB" sz="2400" dirty="0" smtClean="0"/>
              <a:t>).</a:t>
            </a:r>
          </a:p>
          <a:p>
            <a:r>
              <a:rPr lang="en-GB" sz="2400" dirty="0" smtClean="0"/>
              <a:t>And of course you need to choose your instrument/face/port.</a:t>
            </a:r>
          </a:p>
        </p:txBody>
      </p:sp>
    </p:spTree>
    <p:extLst>
      <p:ext uri="{BB962C8B-B14F-4D97-AF65-F5344CB8AC3E}">
        <p14:creationId xmlns:p14="http://schemas.microsoft.com/office/powerpoint/2010/main" val="219926857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modPosition</a:t>
            </a:r>
            <a:r>
              <a:rPr lang="en-GB" dirty="0" smtClean="0"/>
              <a:t>=0</a:t>
            </a:r>
            <a:endParaRPr lang="en-GB" dirty="0"/>
          </a:p>
        </p:txBody>
      </p:sp>
      <p:sp>
        <p:nvSpPr>
          <p:cNvPr id="5" name="Rectangle 4"/>
          <p:cNvSpPr/>
          <p:nvPr/>
        </p:nvSpPr>
        <p:spPr>
          <a:xfrm>
            <a:off x="7353300" y="3172761"/>
            <a:ext cx="127000" cy="478123"/>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Arial"/>
            </a:endParaRPr>
          </a:p>
        </p:txBody>
      </p:sp>
      <p:sp>
        <p:nvSpPr>
          <p:cNvPr id="8" name="Rectangle 7"/>
          <p:cNvSpPr/>
          <p:nvPr/>
        </p:nvSpPr>
        <p:spPr>
          <a:xfrm>
            <a:off x="584200" y="3280196"/>
            <a:ext cx="647700" cy="369330"/>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mj-lt"/>
                <a:ea typeface="+mj-ea"/>
                <a:cs typeface="+mj-cs"/>
                <a:sym typeface="Arial"/>
              </a:rPr>
              <a:t>m</a:t>
            </a:r>
            <a:endParaRPr kumimoji="0" lang="en-GB" sz="1800" b="0" i="0" u="none" strike="noStrike" cap="none" spc="0" normalizeH="0" baseline="0" dirty="0">
              <a:ln>
                <a:noFill/>
              </a:ln>
              <a:solidFill>
                <a:srgbClr val="000000"/>
              </a:solidFill>
              <a:effectLst/>
              <a:uFillTx/>
              <a:latin typeface="+mj-lt"/>
              <a:ea typeface="+mj-ea"/>
              <a:cs typeface="+mj-cs"/>
              <a:sym typeface="Arial"/>
            </a:endParaRPr>
          </a:p>
        </p:txBody>
      </p:sp>
      <p:cxnSp>
        <p:nvCxnSpPr>
          <p:cNvPr id="10" name="Straight Arrow Connector 9"/>
          <p:cNvCxnSpPr/>
          <p:nvPr/>
        </p:nvCxnSpPr>
        <p:spPr>
          <a:xfrm flipV="1">
            <a:off x="1231900" y="3172762"/>
            <a:ext cx="6121400" cy="107434"/>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2" name="Straight Arrow Connector 11"/>
          <p:cNvCxnSpPr/>
          <p:nvPr/>
        </p:nvCxnSpPr>
        <p:spPr>
          <a:xfrm>
            <a:off x="1231900" y="3650885"/>
            <a:ext cx="6121400" cy="0"/>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7" name="Straight Arrow Connector 16"/>
          <p:cNvCxnSpPr/>
          <p:nvPr/>
        </p:nvCxnSpPr>
        <p:spPr>
          <a:xfrm>
            <a:off x="584200" y="4533900"/>
            <a:ext cx="6896100" cy="0"/>
          </a:xfrm>
          <a:prstGeom prst="straightConnector1">
            <a:avLst/>
          </a:prstGeom>
          <a:noFill/>
          <a:ln w="25400" cap="flat">
            <a:solidFill>
              <a:srgbClr val="FF0000"/>
            </a:solidFill>
            <a:prstDash val="solid"/>
            <a:round/>
            <a:headEnd type="arrow"/>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20" name="TextBox 19"/>
          <p:cNvSpPr txBox="1"/>
          <p:nvPr/>
        </p:nvSpPr>
        <p:spPr>
          <a:xfrm>
            <a:off x="3479800" y="4813300"/>
            <a:ext cx="8255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mj-lt"/>
                <a:ea typeface="+mj-ea"/>
                <a:cs typeface="+mj-cs"/>
                <a:sym typeface="Arial"/>
              </a:rPr>
              <a:t>L1</a:t>
            </a:r>
          </a:p>
        </p:txBody>
      </p:sp>
    </p:spTree>
    <p:extLst>
      <p:ext uri="{BB962C8B-B14F-4D97-AF65-F5344CB8AC3E}">
        <p14:creationId xmlns:p14="http://schemas.microsoft.com/office/powerpoint/2010/main" val="323598170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Using </a:t>
            </a:r>
            <a:r>
              <a:rPr lang="en-GB" dirty="0" err="1"/>
              <a:t>modPosition</a:t>
            </a:r>
            <a:r>
              <a:rPr lang="en-GB" dirty="0"/>
              <a:t>=1 </a:t>
            </a:r>
          </a:p>
        </p:txBody>
      </p:sp>
      <p:sp>
        <p:nvSpPr>
          <p:cNvPr id="3" name="Text Placeholder 2"/>
          <p:cNvSpPr>
            <a:spLocks noGrp="1"/>
          </p:cNvSpPr>
          <p:nvPr>
            <p:ph type="body" idx="1"/>
          </p:nvPr>
        </p:nvSpPr>
        <p:spPr/>
        <p:txBody>
          <a:bodyPr>
            <a:normAutofit lnSpcReduction="10000"/>
          </a:bodyPr>
          <a:lstStyle/>
          <a:p>
            <a:r>
              <a:rPr lang="en-GB" dirty="0" smtClean="0"/>
              <a:t>Not recommended option, generating </a:t>
            </a:r>
            <a:r>
              <a:rPr lang="en-GB" dirty="0"/>
              <a:t>neutrons from the shutter </a:t>
            </a:r>
            <a:r>
              <a:rPr lang="en-GB" dirty="0" smtClean="0"/>
              <a:t>face. </a:t>
            </a:r>
          </a:p>
          <a:p>
            <a:r>
              <a:rPr lang="en-GB" sz="2000" dirty="0" smtClean="0"/>
              <a:t>These instructions have been given to me by Goran </a:t>
            </a:r>
            <a:r>
              <a:rPr lang="en-GB" sz="2000" dirty="0" err="1" smtClean="0"/>
              <a:t>Škoro</a:t>
            </a:r>
            <a:r>
              <a:rPr lang="en-GB" sz="2000" dirty="0" smtClean="0"/>
              <a:t> some time ago but have not been revised by him in the current format.</a:t>
            </a:r>
          </a:p>
          <a:p>
            <a:r>
              <a:rPr lang="en-GB" dirty="0" smtClean="0"/>
              <a:t>Adjustments necessary to the instrument file:</a:t>
            </a:r>
          </a:p>
          <a:p>
            <a:r>
              <a:rPr lang="en-GB" dirty="0" smtClean="0"/>
              <a:t>1. Find out all the </a:t>
            </a:r>
            <a:r>
              <a:rPr lang="en-GB" dirty="0" smtClean="0">
                <a:solidFill>
                  <a:srgbClr val="00B0F0"/>
                </a:solidFill>
              </a:rPr>
              <a:t>moderator to shutter position </a:t>
            </a:r>
            <a:r>
              <a:rPr lang="en-GB" dirty="0" smtClean="0"/>
              <a:t>by looking into the actual moderator file. In the first few lines of the </a:t>
            </a:r>
            <a:r>
              <a:rPr lang="en-GB" dirty="0" smtClean="0">
                <a:solidFill>
                  <a:srgbClr val="00B0F0"/>
                </a:solidFill>
              </a:rPr>
              <a:t>.</a:t>
            </a:r>
            <a:r>
              <a:rPr lang="en-GB" dirty="0" err="1" smtClean="0">
                <a:solidFill>
                  <a:srgbClr val="00B0F0"/>
                </a:solidFill>
              </a:rPr>
              <a:t>mcstas</a:t>
            </a:r>
            <a:r>
              <a:rPr lang="en-GB" dirty="0" smtClean="0">
                <a:solidFill>
                  <a:srgbClr val="00B0F0"/>
                </a:solidFill>
              </a:rPr>
              <a:t> file</a:t>
            </a:r>
            <a:r>
              <a:rPr lang="en-GB" dirty="0" smtClean="0"/>
              <a:t>, look for </a:t>
            </a:r>
            <a:r>
              <a:rPr lang="en-GB" dirty="0" err="1" smtClean="0">
                <a:solidFill>
                  <a:srgbClr val="00B0F0"/>
                </a:solidFill>
              </a:rPr>
              <a:t>TimeOffset</a:t>
            </a:r>
            <a:r>
              <a:rPr lang="en-GB" dirty="0" smtClean="0">
                <a:solidFill>
                  <a:srgbClr val="00B0F0"/>
                </a:solidFill>
              </a:rPr>
              <a:t>=167</a:t>
            </a:r>
            <a:r>
              <a:rPr lang="en-GB" dirty="0" smtClean="0"/>
              <a:t> (for example). This means that the shutter is placed at 1.67m from the moderator face (Mod2Shut=1.67)</a:t>
            </a:r>
          </a:p>
          <a:p>
            <a:r>
              <a:rPr lang="en-GB" dirty="0" smtClean="0"/>
              <a:t>This distance can be different between you baseline and your upgrade models</a:t>
            </a:r>
          </a:p>
          <a:p>
            <a:r>
              <a:rPr lang="en-GB" dirty="0" smtClean="0"/>
              <a:t>2. Rescale all distances by this distance, i.e. the </a:t>
            </a:r>
            <a:r>
              <a:rPr lang="en-GB" dirty="0" smtClean="0">
                <a:solidFill>
                  <a:srgbClr val="00B0F0"/>
                </a:solidFill>
              </a:rPr>
              <a:t>sample is now at L1-Mod2Shut</a:t>
            </a:r>
          </a:p>
          <a:p>
            <a:r>
              <a:rPr lang="en-GB" dirty="0" smtClean="0"/>
              <a:t>3. Remember that also the variable </a:t>
            </a:r>
            <a:r>
              <a:rPr lang="en-GB" dirty="0" err="1" smtClean="0">
                <a:solidFill>
                  <a:srgbClr val="00B0F0"/>
                </a:solidFill>
              </a:rPr>
              <a:t>dist</a:t>
            </a:r>
            <a:r>
              <a:rPr lang="en-GB" dirty="0" smtClean="0"/>
              <a:t> for the focusing window is now </a:t>
            </a:r>
            <a:r>
              <a:rPr lang="en-GB" dirty="0" smtClean="0">
                <a:solidFill>
                  <a:srgbClr val="00B0F0"/>
                </a:solidFill>
              </a:rPr>
              <a:t>L1-Mod2Shut</a:t>
            </a:r>
            <a:endParaRPr lang="en-GB" dirty="0">
              <a:solidFill>
                <a:srgbClr val="00B0F0"/>
              </a:solidFill>
            </a:endParaRPr>
          </a:p>
        </p:txBody>
      </p:sp>
    </p:spTree>
    <p:extLst>
      <p:ext uri="{BB962C8B-B14F-4D97-AF65-F5344CB8AC3E}">
        <p14:creationId xmlns:p14="http://schemas.microsoft.com/office/powerpoint/2010/main" val="237281573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modPosition</a:t>
            </a:r>
            <a:r>
              <a:rPr lang="en-GB" dirty="0" smtClean="0"/>
              <a:t>=1</a:t>
            </a:r>
            <a:endParaRPr lang="en-GB" dirty="0"/>
          </a:p>
        </p:txBody>
      </p:sp>
      <p:sp>
        <p:nvSpPr>
          <p:cNvPr id="4" name="Rectangle 3"/>
          <p:cNvSpPr/>
          <p:nvPr/>
        </p:nvSpPr>
        <p:spPr>
          <a:xfrm>
            <a:off x="3352800" y="3280196"/>
            <a:ext cx="647700" cy="369330"/>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err="1" smtClean="0">
                <a:ln>
                  <a:noFill/>
                </a:ln>
                <a:solidFill>
                  <a:srgbClr val="000000"/>
                </a:solidFill>
                <a:effectLst/>
                <a:uFillTx/>
                <a:latin typeface="+mj-lt"/>
                <a:ea typeface="+mj-ea"/>
                <a:cs typeface="+mj-cs"/>
                <a:sym typeface="Arial"/>
              </a:rPr>
              <a:t>sh</a:t>
            </a:r>
            <a:endParaRPr kumimoji="0" lang="en-GB" sz="1800" b="0" i="0" u="none" strike="noStrike" cap="none" spc="0" normalizeH="0" baseline="0" dirty="0">
              <a:ln>
                <a:noFill/>
              </a:ln>
              <a:solidFill>
                <a:srgbClr val="000000"/>
              </a:solidFill>
              <a:effectLst/>
              <a:uFillTx/>
              <a:latin typeface="+mj-lt"/>
              <a:ea typeface="+mj-ea"/>
              <a:cs typeface="+mj-cs"/>
              <a:sym typeface="Arial"/>
            </a:endParaRPr>
          </a:p>
        </p:txBody>
      </p:sp>
      <p:sp>
        <p:nvSpPr>
          <p:cNvPr id="5" name="Rectangle 4"/>
          <p:cNvSpPr/>
          <p:nvPr/>
        </p:nvSpPr>
        <p:spPr>
          <a:xfrm>
            <a:off x="7353300" y="3172761"/>
            <a:ext cx="127000" cy="478123"/>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Arial"/>
            </a:endParaRPr>
          </a:p>
        </p:txBody>
      </p:sp>
      <p:sp>
        <p:nvSpPr>
          <p:cNvPr id="8" name="Rectangle 7"/>
          <p:cNvSpPr/>
          <p:nvPr/>
        </p:nvSpPr>
        <p:spPr>
          <a:xfrm>
            <a:off x="584200" y="3280196"/>
            <a:ext cx="647700" cy="369330"/>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mj-lt"/>
                <a:ea typeface="+mj-ea"/>
                <a:cs typeface="+mj-cs"/>
                <a:sym typeface="Arial"/>
              </a:rPr>
              <a:t>m</a:t>
            </a:r>
            <a:endParaRPr kumimoji="0" lang="en-GB" sz="1800" b="0" i="0" u="none" strike="noStrike" cap="none" spc="0" normalizeH="0" baseline="0" dirty="0">
              <a:ln>
                <a:noFill/>
              </a:ln>
              <a:solidFill>
                <a:srgbClr val="000000"/>
              </a:solidFill>
              <a:effectLst/>
              <a:uFillTx/>
              <a:latin typeface="+mj-lt"/>
              <a:ea typeface="+mj-ea"/>
              <a:cs typeface="+mj-cs"/>
              <a:sym typeface="Arial"/>
            </a:endParaRPr>
          </a:p>
        </p:txBody>
      </p:sp>
      <p:cxnSp>
        <p:nvCxnSpPr>
          <p:cNvPr id="10" name="Straight Arrow Connector 9"/>
          <p:cNvCxnSpPr/>
          <p:nvPr/>
        </p:nvCxnSpPr>
        <p:spPr>
          <a:xfrm>
            <a:off x="4000500" y="3172761"/>
            <a:ext cx="3352800" cy="0"/>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2" name="Straight Arrow Connector 11"/>
          <p:cNvCxnSpPr/>
          <p:nvPr/>
        </p:nvCxnSpPr>
        <p:spPr>
          <a:xfrm flipV="1">
            <a:off x="4000500" y="3650884"/>
            <a:ext cx="3352800" cy="106077"/>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4" name="Straight Arrow Connector 13"/>
          <p:cNvCxnSpPr/>
          <p:nvPr/>
        </p:nvCxnSpPr>
        <p:spPr>
          <a:xfrm>
            <a:off x="1231900" y="3172761"/>
            <a:ext cx="2120900" cy="0"/>
          </a:xfrm>
          <a:prstGeom prst="straightConnector1">
            <a:avLst/>
          </a:prstGeom>
          <a:noFill/>
          <a:ln w="25400" cap="flat">
            <a:solidFill>
              <a:schemeClr val="accent1"/>
            </a:solidFill>
            <a:prstDash val="sysDash"/>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5" name="Straight Arrow Connector 14"/>
          <p:cNvCxnSpPr/>
          <p:nvPr/>
        </p:nvCxnSpPr>
        <p:spPr>
          <a:xfrm>
            <a:off x="1231900" y="3767422"/>
            <a:ext cx="2120900" cy="0"/>
          </a:xfrm>
          <a:prstGeom prst="straightConnector1">
            <a:avLst/>
          </a:prstGeom>
          <a:noFill/>
          <a:ln w="25400" cap="flat">
            <a:solidFill>
              <a:schemeClr val="accent1"/>
            </a:solidFill>
            <a:prstDash val="sysDash"/>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7" name="Straight Arrow Connector 16"/>
          <p:cNvCxnSpPr/>
          <p:nvPr/>
        </p:nvCxnSpPr>
        <p:spPr>
          <a:xfrm>
            <a:off x="584200" y="4533900"/>
            <a:ext cx="6896100" cy="0"/>
          </a:xfrm>
          <a:prstGeom prst="straightConnector1">
            <a:avLst/>
          </a:prstGeom>
          <a:noFill/>
          <a:ln w="25400" cap="flat">
            <a:solidFill>
              <a:srgbClr val="FF0000"/>
            </a:solidFill>
            <a:prstDash val="solid"/>
            <a:round/>
            <a:headEnd type="arrow"/>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20" name="TextBox 19"/>
          <p:cNvSpPr txBox="1"/>
          <p:nvPr/>
        </p:nvSpPr>
        <p:spPr>
          <a:xfrm>
            <a:off x="3479800" y="4813300"/>
            <a:ext cx="8255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mj-lt"/>
                <a:ea typeface="+mj-ea"/>
                <a:cs typeface="+mj-cs"/>
                <a:sym typeface="Arial"/>
              </a:rPr>
              <a:t>L1</a:t>
            </a:r>
          </a:p>
        </p:txBody>
      </p:sp>
      <p:sp>
        <p:nvSpPr>
          <p:cNvPr id="21" name="TextBox 20"/>
          <p:cNvSpPr txBox="1"/>
          <p:nvPr/>
        </p:nvSpPr>
        <p:spPr>
          <a:xfrm>
            <a:off x="4305300" y="1752600"/>
            <a:ext cx="16764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mj-lt"/>
                <a:ea typeface="+mj-ea"/>
                <a:cs typeface="+mj-cs"/>
                <a:sym typeface="Arial"/>
              </a:rPr>
              <a:t>L1-Mod2Shut</a:t>
            </a:r>
            <a:endParaRPr kumimoji="0" lang="en-GB" sz="1800" b="0" i="0" u="none" strike="noStrike" cap="none" spc="0" normalizeH="0" baseline="0" dirty="0">
              <a:ln>
                <a:noFill/>
              </a:ln>
              <a:solidFill>
                <a:srgbClr val="000000"/>
              </a:solidFill>
              <a:effectLst/>
              <a:uFillTx/>
              <a:latin typeface="+mj-lt"/>
              <a:ea typeface="+mj-ea"/>
              <a:cs typeface="+mj-cs"/>
              <a:sym typeface="Arial"/>
            </a:endParaRPr>
          </a:p>
        </p:txBody>
      </p:sp>
      <p:sp>
        <p:nvSpPr>
          <p:cNvPr id="22" name="TextBox 21"/>
          <p:cNvSpPr txBox="1"/>
          <p:nvPr/>
        </p:nvSpPr>
        <p:spPr>
          <a:xfrm>
            <a:off x="1250950" y="1778000"/>
            <a:ext cx="16764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mj-lt"/>
                <a:ea typeface="+mj-ea"/>
                <a:cs typeface="+mj-cs"/>
                <a:sym typeface="Arial"/>
              </a:rPr>
              <a:t>Mod2Shut</a:t>
            </a:r>
            <a:endParaRPr kumimoji="0" lang="en-GB" sz="1800" b="0" i="0" u="none" strike="noStrike" cap="none" spc="0" normalizeH="0" baseline="0" dirty="0">
              <a:ln>
                <a:noFill/>
              </a:ln>
              <a:solidFill>
                <a:srgbClr val="000000"/>
              </a:solidFill>
              <a:effectLst/>
              <a:uFillTx/>
              <a:latin typeface="+mj-lt"/>
              <a:ea typeface="+mj-ea"/>
              <a:cs typeface="+mj-cs"/>
              <a:sym typeface="Arial"/>
            </a:endParaRPr>
          </a:p>
        </p:txBody>
      </p:sp>
      <p:cxnSp>
        <p:nvCxnSpPr>
          <p:cNvPr id="23" name="Straight Arrow Connector 22"/>
          <p:cNvCxnSpPr/>
          <p:nvPr/>
        </p:nvCxnSpPr>
        <p:spPr>
          <a:xfrm>
            <a:off x="3892550" y="2692400"/>
            <a:ext cx="3460750" cy="0"/>
          </a:xfrm>
          <a:prstGeom prst="straightConnector1">
            <a:avLst/>
          </a:prstGeom>
          <a:noFill/>
          <a:ln w="25400" cap="flat">
            <a:solidFill>
              <a:srgbClr val="FF0000"/>
            </a:solidFill>
            <a:prstDash val="solid"/>
            <a:round/>
            <a:headEnd type="arrow"/>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6" name="Straight Arrow Connector 25"/>
          <p:cNvCxnSpPr/>
          <p:nvPr/>
        </p:nvCxnSpPr>
        <p:spPr>
          <a:xfrm>
            <a:off x="812800" y="2692400"/>
            <a:ext cx="2667000" cy="0"/>
          </a:xfrm>
          <a:prstGeom prst="straightConnector1">
            <a:avLst/>
          </a:prstGeom>
          <a:noFill/>
          <a:ln w="25400" cap="flat">
            <a:solidFill>
              <a:srgbClr val="FF0000"/>
            </a:solidFill>
            <a:prstDash val="solid"/>
            <a:round/>
            <a:headEnd type="arrow"/>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3" name="TextBox 2"/>
          <p:cNvSpPr txBox="1"/>
          <p:nvPr/>
        </p:nvSpPr>
        <p:spPr>
          <a:xfrm>
            <a:off x="812800" y="6096000"/>
            <a:ext cx="635000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mj-lt"/>
                <a:ea typeface="+mj-ea"/>
                <a:cs typeface="+mj-cs"/>
                <a:sym typeface="Arial"/>
              </a:rPr>
              <a:t>Mod2Shut is called </a:t>
            </a:r>
            <a:r>
              <a:rPr kumimoji="0" lang="en-GB" sz="1800" b="0" i="0" u="none" strike="noStrike" cap="none" spc="0" normalizeH="0" baseline="0" dirty="0" err="1" smtClean="0">
                <a:ln>
                  <a:noFill/>
                </a:ln>
                <a:solidFill>
                  <a:srgbClr val="000000"/>
                </a:solidFill>
                <a:effectLst/>
                <a:uFillTx/>
                <a:latin typeface="+mj-lt"/>
                <a:ea typeface="+mj-ea"/>
                <a:cs typeface="+mj-cs"/>
                <a:sym typeface="Arial"/>
              </a:rPr>
              <a:t>TimeOffset</a:t>
            </a:r>
            <a:r>
              <a:rPr kumimoji="0" lang="en-GB" sz="1800" b="0" i="0" u="none" strike="noStrike" cap="none" spc="0" normalizeH="0" baseline="0" dirty="0" smtClean="0">
                <a:ln>
                  <a:noFill/>
                </a:ln>
                <a:solidFill>
                  <a:srgbClr val="000000"/>
                </a:solidFill>
                <a:effectLst/>
                <a:uFillTx/>
                <a:latin typeface="+mj-lt"/>
                <a:ea typeface="+mj-ea"/>
                <a:cs typeface="+mj-cs"/>
                <a:sym typeface="Arial"/>
              </a:rPr>
              <a:t> in the .</a:t>
            </a:r>
            <a:r>
              <a:rPr kumimoji="0" lang="en-GB" sz="1800" b="0" i="0" u="none" strike="noStrike" cap="none" spc="0" normalizeH="0" baseline="0" dirty="0" err="1" smtClean="0">
                <a:ln>
                  <a:noFill/>
                </a:ln>
                <a:solidFill>
                  <a:srgbClr val="000000"/>
                </a:solidFill>
                <a:effectLst/>
                <a:uFillTx/>
                <a:latin typeface="+mj-lt"/>
                <a:ea typeface="+mj-ea"/>
                <a:cs typeface="+mj-cs"/>
                <a:sym typeface="Arial"/>
              </a:rPr>
              <a:t>mcstas</a:t>
            </a:r>
            <a:r>
              <a:rPr kumimoji="0" lang="en-GB" sz="1800" b="0" i="0" u="none" strike="noStrike" cap="none" spc="0" normalizeH="0" baseline="0" dirty="0" smtClean="0">
                <a:ln>
                  <a:noFill/>
                </a:ln>
                <a:solidFill>
                  <a:srgbClr val="000000"/>
                </a:solidFill>
                <a:effectLst/>
                <a:uFillTx/>
                <a:latin typeface="+mj-lt"/>
                <a:ea typeface="+mj-ea"/>
                <a:cs typeface="+mj-cs"/>
                <a:sym typeface="Arial"/>
              </a:rPr>
              <a:t> file. </a:t>
            </a:r>
          </a:p>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mj-lt"/>
                <a:ea typeface="+mj-ea"/>
                <a:cs typeface="+mj-cs"/>
                <a:sym typeface="Arial"/>
              </a:rPr>
              <a:t>Mod2Shut [m]=</a:t>
            </a:r>
            <a:r>
              <a:rPr kumimoji="0" lang="en-GB" sz="1800" b="0" i="0" u="none" strike="noStrike" cap="none" spc="0" normalizeH="0" baseline="0" dirty="0" err="1" smtClean="0">
                <a:ln>
                  <a:noFill/>
                </a:ln>
                <a:solidFill>
                  <a:srgbClr val="000000"/>
                </a:solidFill>
                <a:effectLst/>
                <a:uFillTx/>
                <a:latin typeface="+mj-lt"/>
                <a:ea typeface="+mj-ea"/>
                <a:cs typeface="+mj-cs"/>
                <a:sym typeface="Arial"/>
              </a:rPr>
              <a:t>TimeOffset</a:t>
            </a:r>
            <a:r>
              <a:rPr kumimoji="0" lang="en-GB" sz="1800" b="0" i="0" u="none" strike="noStrike" cap="none" spc="0" normalizeH="0" baseline="0" dirty="0" smtClean="0">
                <a:ln>
                  <a:noFill/>
                </a:ln>
                <a:solidFill>
                  <a:srgbClr val="000000"/>
                </a:solidFill>
                <a:effectLst/>
                <a:uFillTx/>
                <a:latin typeface="+mj-lt"/>
                <a:ea typeface="+mj-ea"/>
                <a:cs typeface="+mj-cs"/>
                <a:sym typeface="Arial"/>
              </a:rPr>
              <a:t>/100</a:t>
            </a:r>
            <a:endParaRPr kumimoji="0" lang="en-GB" sz="18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277485120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STFC workshop_moderators">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xmlns="" name="STFC workshop" id="{97E29083-3DC1-4F47-ACBE-7B24C9D9FA75}" vid="{A63248F4-B342-5543-ABAF-84F655A81ED0}"/>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STFC workshop_moderators</Template>
  <TotalTime>78</TotalTime>
  <Words>642</Words>
  <Application>Microsoft Office PowerPoint</Application>
  <PresentationFormat>Custom</PresentationFormat>
  <Paragraphs>52</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STFC workshop_moderators</vt:lpstr>
      <vt:lpstr>ISIS moderators</vt:lpstr>
      <vt:lpstr>Component: ISIS_moderator</vt:lpstr>
      <vt:lpstr>Component: ViewModISISver1</vt:lpstr>
      <vt:lpstr>Why a new moderator component?</vt:lpstr>
      <vt:lpstr>modPosition=1</vt:lpstr>
      <vt:lpstr>So what do I do?</vt:lpstr>
      <vt:lpstr>modPosition=0</vt:lpstr>
      <vt:lpstr>Using modPosition=1 </vt:lpstr>
      <vt:lpstr>modPosition=1</vt:lpstr>
      <vt:lpstr>PowerPoint Presentation</vt:lpstr>
    </vt:vector>
  </TitlesOfParts>
  <Company>STFC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ISIS moderators</dc:title>
  <dc:creator>Imberti, Silvia (STFC,RAL,ISIS)</dc:creator>
  <cp:lastModifiedBy>Imberti, Silvia (STFC,RAL,ISIS)</cp:lastModifiedBy>
  <cp:revision>13</cp:revision>
  <dcterms:created xsi:type="dcterms:W3CDTF">2017-04-25T12:42:30Z</dcterms:created>
  <dcterms:modified xsi:type="dcterms:W3CDTF">2017-04-25T14:01:05Z</dcterms:modified>
</cp:coreProperties>
</file>