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308" r:id="rId4"/>
    <p:sldId id="293" r:id="rId5"/>
    <p:sldId id="307" r:id="rId6"/>
    <p:sldId id="298" r:id="rId7"/>
    <p:sldId id="299" r:id="rId8"/>
    <p:sldId id="287" r:id="rId9"/>
    <p:sldId id="284" r:id="rId10"/>
    <p:sldId id="294" r:id="rId11"/>
    <p:sldId id="295" r:id="rId12"/>
    <p:sldId id="303" r:id="rId13"/>
    <p:sldId id="305" r:id="rId14"/>
    <p:sldId id="296" r:id="rId15"/>
    <p:sldId id="280" r:id="rId16"/>
    <p:sldId id="281" r:id="rId17"/>
    <p:sldId id="282" r:id="rId18"/>
    <p:sldId id="306" r:id="rId19"/>
    <p:sldId id="304" r:id="rId20"/>
    <p:sldId id="267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4" autoAdjust="0"/>
    <p:restoredTop sz="94659" autoAdjust="0"/>
  </p:normalViewPr>
  <p:slideViewPr>
    <p:cSldViewPr>
      <p:cViewPr varScale="1">
        <p:scale>
          <a:sx n="105" d="100"/>
          <a:sy n="105" d="100"/>
        </p:scale>
        <p:origin x="13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2017-04-28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85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882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229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28/04/2017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28/04/2017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28/04/2017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28/04/2017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28/04/2017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err="1" smtClean="0"/>
              <a:t>McStas</a:t>
            </a:r>
            <a:r>
              <a:rPr lang="en-GB" sz="4000" dirty="0" smtClean="0"/>
              <a:t> - </a:t>
            </a:r>
            <a:r>
              <a:rPr lang="en-GB" sz="4000" dirty="0" err="1" smtClean="0"/>
              <a:t>Mantid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Torben</a:t>
            </a:r>
            <a:r>
              <a:rPr lang="en-GB" sz="2000" dirty="0" smtClean="0">
                <a:solidFill>
                  <a:schemeClr val="bg1"/>
                </a:solidFill>
              </a:rPr>
              <a:t> Nielsen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Anders </a:t>
            </a:r>
            <a:r>
              <a:rPr lang="en-GB" sz="2000" dirty="0" err="1" smtClean="0">
                <a:solidFill>
                  <a:schemeClr val="bg1"/>
                </a:solidFill>
              </a:rPr>
              <a:t>Markvardsen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Peter </a:t>
            </a:r>
            <a:r>
              <a:rPr lang="en-GB" sz="2000" dirty="0" err="1" smtClean="0">
                <a:solidFill>
                  <a:schemeClr val="bg1"/>
                </a:solidFill>
              </a:rPr>
              <a:t>Willendrup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28 April, 2017</a:t>
            </a:fld>
            <a:endParaRPr lang="en-GB" sz="140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5440" y="4108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use: </a:t>
            </a:r>
            <a:r>
              <a:rPr lang="en-GB" dirty="0" err="1" smtClean="0"/>
              <a:t>McStas</a:t>
            </a:r>
            <a:r>
              <a:rPr lang="en-GB" dirty="0" smtClean="0"/>
              <a:t> </a:t>
            </a:r>
            <a:r>
              <a:rPr lang="en-US" dirty="0" err="1" smtClean="0"/>
              <a:t>NeXus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1" y="1556792"/>
            <a:ext cx="8608213" cy="4998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4128" y="2996952"/>
            <a:ext cx="119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Event 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5517232"/>
            <a:ext cx="137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IDF xml data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512" y="2780928"/>
            <a:ext cx="50405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7504" y="5373216"/>
            <a:ext cx="50405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3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use: Online documentation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770984" cy="1900808"/>
          </a:xfrm>
        </p:spPr>
        <p:txBody>
          <a:bodyPr>
            <a:normAutofit/>
          </a:bodyPr>
          <a:lstStyle/>
          <a:p>
            <a:endParaRPr lang="en-GB" sz="2000" smtClean="0"/>
          </a:p>
          <a:p>
            <a:r>
              <a:rPr lang="en-GB" sz="2000" dirty="0" err="1" smtClean="0"/>
              <a:t>Buil</a:t>
            </a:r>
            <a:r>
              <a:rPr lang="en-GB" sz="2000" dirty="0" smtClean="0"/>
              <a:t>-in </a:t>
            </a:r>
            <a:r>
              <a:rPr lang="en-GB" sz="2000" dirty="0" err="1" smtClean="0"/>
              <a:t>Mantid</a:t>
            </a:r>
            <a:endParaRPr lang="en-GB" sz="2000" dirty="0" smtClean="0"/>
          </a:p>
          <a:p>
            <a:r>
              <a:rPr lang="en-GB" sz="2000" dirty="0" err="1" smtClean="0"/>
              <a:t>Github</a:t>
            </a:r>
            <a:r>
              <a:rPr lang="en-GB" sz="2000" dirty="0" smtClean="0"/>
              <a:t> </a:t>
            </a:r>
            <a:r>
              <a:rPr lang="en-GB" sz="2000" dirty="0" err="1" smtClean="0"/>
              <a:t>McStas</a:t>
            </a:r>
            <a:endParaRPr lang="en-GB" sz="2000" dirty="0" smtClean="0"/>
          </a:p>
          <a:p>
            <a:r>
              <a:rPr lang="en-GB" sz="2000" dirty="0"/>
              <a:t>Archive -  </a:t>
            </a:r>
            <a:r>
              <a:rPr lang="en-GB" sz="2000" dirty="0" err="1"/>
              <a:t>lanl.arXiv.org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40378"/>
            <a:ext cx="4032448" cy="2465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954689" cy="2872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80" y="4174132"/>
            <a:ext cx="4163400" cy="25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use: </a:t>
            </a:r>
            <a:r>
              <a:rPr lang="en-US" dirty="0" err="1" smtClean="0"/>
              <a:t>McStas</a:t>
            </a:r>
            <a:r>
              <a:rPr lang="en-US" dirty="0" smtClean="0"/>
              <a:t> event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/>
              <a:t>McStas</a:t>
            </a:r>
            <a:r>
              <a:rPr lang="en-US" sz="2000" dirty="0" smtClean="0"/>
              <a:t> </a:t>
            </a:r>
            <a:r>
              <a:rPr lang="en-US" sz="2000" dirty="0"/>
              <a:t>instrument file name and the </a:t>
            </a:r>
            <a:r>
              <a:rPr lang="en-US" sz="2000" dirty="0" err="1"/>
              <a:t>McStas</a:t>
            </a:r>
            <a:r>
              <a:rPr lang="en-US" sz="2000" dirty="0"/>
              <a:t> defined name of the instrument must be the same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E.g</a:t>
            </a:r>
            <a:r>
              <a:rPr lang="en-US" sz="2000" dirty="0"/>
              <a:t>. </a:t>
            </a:r>
            <a:r>
              <a:rPr lang="en-US" sz="2000" b="1" dirty="0" err="1">
                <a:solidFill>
                  <a:srgbClr val="FF0000"/>
                </a:solidFill>
              </a:rPr>
              <a:t>templateSANS_Mantid.instr</a:t>
            </a:r>
            <a:r>
              <a:rPr lang="en-US" sz="2000" dirty="0"/>
              <a:t> and “</a:t>
            </a:r>
            <a:r>
              <a:rPr lang="en-US" sz="2000" b="1" dirty="0">
                <a:solidFill>
                  <a:schemeClr val="tx2"/>
                </a:solidFill>
              </a:rPr>
              <a:t>DEFINE INSTRUMENT </a:t>
            </a:r>
            <a:r>
              <a:rPr lang="en-US" sz="2000" b="1" dirty="0" err="1">
                <a:solidFill>
                  <a:schemeClr val="tx2"/>
                </a:solidFill>
              </a:rPr>
              <a:t>templateSANS_Mantid</a:t>
            </a:r>
            <a:r>
              <a:rPr lang="en-US" sz="2000" dirty="0"/>
              <a:t>(…. </a:t>
            </a:r>
            <a:r>
              <a:rPr lang="en-US" sz="2000" dirty="0" smtClean="0"/>
              <a:t>)”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In </a:t>
            </a:r>
            <a:r>
              <a:rPr lang="en-US" sz="2000" dirty="0"/>
              <a:t>the </a:t>
            </a:r>
            <a:r>
              <a:rPr lang="en-US" sz="2000" dirty="0" err="1"/>
              <a:t>McStas</a:t>
            </a:r>
            <a:r>
              <a:rPr lang="en-US" sz="2000" dirty="0"/>
              <a:t> instrument file the source must be named “</a:t>
            </a:r>
            <a:r>
              <a:rPr lang="en-US" sz="2000" b="1" dirty="0" err="1">
                <a:solidFill>
                  <a:srgbClr val="FF0000"/>
                </a:solidFill>
              </a:rPr>
              <a:t>sourceMantid</a:t>
            </a:r>
            <a:r>
              <a:rPr lang="en-US" sz="2000" dirty="0" smtClean="0"/>
              <a:t>”</a:t>
            </a:r>
          </a:p>
          <a:p>
            <a:r>
              <a:rPr lang="en-US" sz="2000" dirty="0" smtClean="0"/>
              <a:t>E.g</a:t>
            </a:r>
            <a:r>
              <a:rPr lang="en-US" sz="2000" dirty="0"/>
              <a:t>. "</a:t>
            </a:r>
            <a:r>
              <a:rPr lang="en-US" sz="2000" b="1" dirty="0">
                <a:solidFill>
                  <a:schemeClr val="tx2"/>
                </a:solidFill>
              </a:rPr>
              <a:t>COMPONENT </a:t>
            </a:r>
            <a:r>
              <a:rPr lang="en-US" sz="2000" b="1" dirty="0" err="1">
                <a:solidFill>
                  <a:schemeClr val="tx2"/>
                </a:solidFill>
              </a:rPr>
              <a:t>sourceMantid</a:t>
            </a:r>
            <a:r>
              <a:rPr lang="en-US" sz="2000" b="1" dirty="0">
                <a:solidFill>
                  <a:schemeClr val="tx2"/>
                </a:solidFill>
              </a:rPr>
              <a:t> = </a:t>
            </a:r>
            <a:r>
              <a:rPr lang="en-US" sz="2000" b="1" dirty="0" err="1">
                <a:solidFill>
                  <a:schemeClr val="tx2"/>
                </a:solidFill>
              </a:rPr>
              <a:t>Source_simple</a:t>
            </a:r>
            <a:r>
              <a:rPr lang="en-US" sz="2000" dirty="0"/>
              <a:t>(…. )" </a:t>
            </a: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In </a:t>
            </a:r>
            <a:r>
              <a:rPr lang="en-US" sz="2000" dirty="0"/>
              <a:t>the </a:t>
            </a:r>
            <a:r>
              <a:rPr lang="en-US" sz="2000" dirty="0" err="1"/>
              <a:t>McStas</a:t>
            </a:r>
            <a:r>
              <a:rPr lang="en-US" sz="2000" dirty="0"/>
              <a:t> instrument file the sample must be named “</a:t>
            </a:r>
            <a:r>
              <a:rPr lang="en-US" sz="2000" b="1" dirty="0" err="1">
                <a:solidFill>
                  <a:srgbClr val="FF0000"/>
                </a:solidFill>
              </a:rPr>
              <a:t>sampleMantid</a:t>
            </a:r>
            <a:r>
              <a:rPr lang="en-US" sz="2000" dirty="0" smtClean="0"/>
              <a:t>”</a:t>
            </a:r>
          </a:p>
          <a:p>
            <a:r>
              <a:rPr lang="en-US" sz="2000" dirty="0" smtClean="0"/>
              <a:t>E.g</a:t>
            </a:r>
            <a:r>
              <a:rPr lang="en-US" sz="2000" dirty="0"/>
              <a:t>. "</a:t>
            </a:r>
            <a:r>
              <a:rPr lang="en-US" sz="2000" b="1" dirty="0">
                <a:solidFill>
                  <a:schemeClr val="tx2"/>
                </a:solidFill>
              </a:rPr>
              <a:t>COMPONENT </a:t>
            </a:r>
            <a:r>
              <a:rPr lang="en-US" sz="2000" b="1" dirty="0" err="1">
                <a:solidFill>
                  <a:schemeClr val="tx2"/>
                </a:solidFill>
              </a:rPr>
              <a:t>sampleMantid</a:t>
            </a:r>
            <a:r>
              <a:rPr lang="en-US" sz="2000" b="1" dirty="0">
                <a:solidFill>
                  <a:schemeClr val="tx2"/>
                </a:solidFill>
              </a:rPr>
              <a:t> = </a:t>
            </a:r>
            <a:r>
              <a:rPr lang="en-US" sz="2000" b="1" dirty="0" err="1">
                <a:solidFill>
                  <a:schemeClr val="tx2"/>
                </a:solidFill>
              </a:rPr>
              <a:t>Sans_spheres</a:t>
            </a:r>
            <a:r>
              <a:rPr lang="en-US" sz="2000" dirty="0"/>
              <a:t>(…. )" </a:t>
            </a: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In </a:t>
            </a:r>
            <a:r>
              <a:rPr lang="en-US" sz="2000" dirty="0"/>
              <a:t>the </a:t>
            </a:r>
            <a:r>
              <a:rPr lang="en-US" sz="2000" dirty="0" err="1"/>
              <a:t>McStas</a:t>
            </a:r>
            <a:r>
              <a:rPr lang="en-US" sz="2000" dirty="0"/>
              <a:t> instrument file the event monitors must be named “</a:t>
            </a:r>
            <a:r>
              <a:rPr lang="en-US" sz="2000" b="1" dirty="0" err="1">
                <a:solidFill>
                  <a:srgbClr val="FF0000"/>
                </a:solidFill>
              </a:rPr>
              <a:t>nD_Mantid</a:t>
            </a:r>
            <a:r>
              <a:rPr lang="en-US" sz="2000" b="1" dirty="0" smtClean="0">
                <a:solidFill>
                  <a:srgbClr val="FF0000"/>
                </a:solidFill>
              </a:rPr>
              <a:t>_#</a:t>
            </a:r>
            <a:r>
              <a:rPr lang="en-US" sz="2000" dirty="0" smtClean="0"/>
              <a:t>”</a:t>
            </a:r>
          </a:p>
          <a:p>
            <a:r>
              <a:rPr lang="en-US" sz="2000" dirty="0" smtClean="0"/>
              <a:t>E.g</a:t>
            </a:r>
            <a:r>
              <a:rPr lang="en-US" sz="2000" dirty="0"/>
              <a:t>. "</a:t>
            </a:r>
            <a:r>
              <a:rPr lang="en-US" sz="2000" b="1" dirty="0">
                <a:solidFill>
                  <a:schemeClr val="tx2"/>
                </a:solidFill>
              </a:rPr>
              <a:t>COMPONENT nD_Mantid_1 = </a:t>
            </a:r>
            <a:r>
              <a:rPr lang="en-US" sz="2000" b="1" dirty="0" err="1">
                <a:solidFill>
                  <a:schemeClr val="tx2"/>
                </a:solidFill>
              </a:rPr>
              <a:t>Monitor_nD</a:t>
            </a:r>
            <a:r>
              <a:rPr lang="en-US" sz="2000" dirty="0"/>
              <a:t>(…. )"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96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use: Generate the IDF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How-to generate </a:t>
            </a:r>
            <a:r>
              <a:rPr lang="en-US" sz="2000" dirty="0" err="1"/>
              <a:t>McStas</a:t>
            </a:r>
            <a:r>
              <a:rPr lang="en-US" sz="2000" dirty="0"/>
              <a:t> event data for </a:t>
            </a:r>
            <a:r>
              <a:rPr lang="en-US" sz="2000" dirty="0" err="1" smtClean="0"/>
              <a:t>Mantid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Step </a:t>
            </a:r>
            <a:r>
              <a:rPr lang="en-US" sz="2000" dirty="0"/>
              <a:t>1</a:t>
            </a:r>
            <a:r>
              <a:rPr lang="en-US" sz="2000" dirty="0" smtClean="0"/>
              <a:t>. </a:t>
            </a:r>
            <a:r>
              <a:rPr lang="en-US" sz="2000" dirty="0"/>
              <a:t>Generate IDF</a:t>
            </a:r>
            <a:r>
              <a:rPr lang="en-US" sz="2000" dirty="0" smtClean="0"/>
              <a:t>:</a:t>
            </a:r>
          </a:p>
          <a:p>
            <a:r>
              <a:rPr lang="en-US" sz="2000" dirty="0" err="1" smtClean="0"/>
              <a:t>mcdisplay</a:t>
            </a:r>
            <a:r>
              <a:rPr lang="en-US" sz="2000" dirty="0" smtClean="0"/>
              <a:t> </a:t>
            </a:r>
            <a:r>
              <a:rPr lang="en-US" sz="2000" dirty="0" err="1"/>
              <a:t>templateSANS_Mantid.instr</a:t>
            </a:r>
            <a:r>
              <a:rPr lang="en-US" sz="2000" dirty="0"/>
              <a:t> --format=</a:t>
            </a:r>
            <a:r>
              <a:rPr lang="en-US" sz="2000" dirty="0" err="1"/>
              <a:t>Mantid</a:t>
            </a:r>
            <a:r>
              <a:rPr lang="en-US" sz="2000" dirty="0"/>
              <a:t> -n0 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 new xml IDF file is then generated on disk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4819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McStas</a:t>
            </a:r>
            <a:r>
              <a:rPr lang="en-GB" dirty="0"/>
              <a:t> – </a:t>
            </a:r>
            <a:r>
              <a:rPr lang="en-GB" dirty="0" err="1"/>
              <a:t>Mantid</a:t>
            </a:r>
            <a:r>
              <a:rPr lang="en-GB" dirty="0"/>
              <a:t>: </a:t>
            </a:r>
            <a:r>
              <a:rPr lang="en-US" dirty="0" smtClean="0"/>
              <a:t>Demo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how to use </a:t>
            </a:r>
            <a:r>
              <a:rPr lang="en-US" dirty="0" err="1" smtClean="0"/>
              <a:t>Mantid</a:t>
            </a:r>
            <a:r>
              <a:rPr lang="en-US" dirty="0" smtClean="0"/>
              <a:t> – </a:t>
            </a:r>
            <a:r>
              <a:rPr lang="en-US" dirty="0" err="1" smtClean="0"/>
              <a:t>McStas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07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detectors: IN5 (ILL) and </a:t>
            </a:r>
            <a:r>
              <a:rPr lang="en-US" dirty="0" err="1" smtClean="0"/>
              <a:t>LoKI</a:t>
            </a:r>
            <a:r>
              <a:rPr lang="en-US" dirty="0" smtClean="0"/>
              <a:t> (ESS)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7181" y="1434949"/>
            <a:ext cx="5731510" cy="292354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5731510" cy="386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real data: SANS2D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4" y="2204864"/>
            <a:ext cx="5731510" cy="282511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85579"/>
            <a:ext cx="4045585" cy="2879725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82879" y="1371600"/>
            <a:ext cx="8008944" cy="904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smtClean="0"/>
              <a:t>Mantid view of the McStas event data generated for the ISIS_SANS2d.instr file. </a:t>
            </a:r>
            <a:endParaRPr lang="en-US" sz="20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34382" y="6093296"/>
            <a:ext cx="8414082" cy="624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718457" marR="0" indent="-261257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Helvetica"/>
              <a:buChar char="-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219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373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Helvetica"/>
              <a:buChar char="-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1945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6517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108960" marR="0" indent="-36576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Helvetica"/>
              <a:buChar char="l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2000" dirty="0" smtClean="0"/>
              <a:t>Comparison of rescaled scatting intensity I(q) derived from the experimental data and a </a:t>
            </a:r>
            <a:r>
              <a:rPr lang="en-GB" sz="2000" dirty="0" err="1" smtClean="0"/>
              <a:t>McStas</a:t>
            </a:r>
            <a:r>
              <a:rPr lang="en-GB" sz="2000" dirty="0" smtClean="0"/>
              <a:t> simulation.</a:t>
            </a:r>
            <a:r>
              <a:rPr lang="en-US" sz="2000" dirty="0" smtClean="0"/>
              <a:t> </a:t>
            </a:r>
            <a:r>
              <a:rPr lang="en-US" sz="2000" dirty="0" err="1" smtClean="0"/>
              <a:t>Nanospheres</a:t>
            </a:r>
            <a:r>
              <a:rPr lang="en-US" sz="2000" dirty="0" smtClean="0"/>
              <a:t> of radius 150 </a:t>
            </a:r>
            <a:r>
              <a:rPr lang="en-US" sz="2000" dirty="0" err="1" smtClean="0"/>
              <a:t>Å</a:t>
            </a:r>
            <a:r>
              <a:rPr lang="en-US" sz="2000" dirty="0" smtClean="0"/>
              <a:t>, </a:t>
            </a:r>
            <a:r>
              <a:rPr lang="en-US" sz="2000" dirty="0" err="1" smtClean="0"/>
              <a:t>polydispersion</a:t>
            </a:r>
            <a:r>
              <a:rPr lang="en-US" sz="2000" smtClean="0"/>
              <a:t> 0.2.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87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Usage of </a:t>
            </a:r>
            <a:r>
              <a:rPr lang="en-US" dirty="0" err="1" smtClean="0"/>
              <a:t>Mantid</a:t>
            </a:r>
            <a:r>
              <a:rPr lang="en-US" dirty="0" smtClean="0"/>
              <a:t> </a:t>
            </a:r>
            <a:r>
              <a:rPr lang="en-US" dirty="0"/>
              <a:t>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2397202" cy="18769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3577795"/>
            <a:ext cx="3528392" cy="3158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772816"/>
            <a:ext cx="3791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McStas</a:t>
            </a:r>
            <a:r>
              <a:rPr lang="en-US" dirty="0" smtClean="0"/>
              <a:t> – </a:t>
            </a:r>
            <a:r>
              <a:rPr lang="en-US" dirty="0" err="1" smtClean="0"/>
              <a:t>Mantid</a:t>
            </a:r>
            <a:r>
              <a:rPr lang="en-US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2D scattering kernel from </a:t>
            </a:r>
            <a:r>
              <a:rPr lang="en-US" dirty="0" err="1" smtClean="0"/>
              <a:t>SasView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2D reduction in </a:t>
            </a:r>
            <a:r>
              <a:rPr lang="en-US" dirty="0" err="1" smtClean="0"/>
              <a:t>Mantid</a:t>
            </a:r>
            <a:r>
              <a:rPr lang="en-US" dirty="0" smtClean="0"/>
              <a:t>: </a:t>
            </a:r>
            <a:r>
              <a:rPr lang="en-US" dirty="0" err="1" smtClean="0"/>
              <a:t>Qxy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Can be send back to </a:t>
            </a:r>
            <a:r>
              <a:rPr lang="en-US" dirty="0" err="1" smtClean="0"/>
              <a:t>SasView</a:t>
            </a:r>
            <a:r>
              <a:rPr lang="en-US" dirty="0" smtClean="0"/>
              <a:t> fitting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2952328" cy="22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 </a:t>
            </a:r>
            <a:r>
              <a:rPr lang="is-IS" dirty="0" smtClean="0"/>
              <a:t>…....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291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use: Make </a:t>
            </a:r>
            <a:r>
              <a:rPr lang="en-US" dirty="0" err="1" smtClean="0"/>
              <a:t>NeXus</a:t>
            </a:r>
            <a:r>
              <a:rPr lang="en-US" dirty="0" smtClean="0"/>
              <a:t> file for </a:t>
            </a:r>
            <a:r>
              <a:rPr lang="en-US" dirty="0" err="1" smtClean="0"/>
              <a:t>Mantid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How-to generate </a:t>
            </a:r>
            <a:r>
              <a:rPr lang="en-US" sz="2000" dirty="0" err="1"/>
              <a:t>McStas</a:t>
            </a:r>
            <a:r>
              <a:rPr lang="en-US" sz="2000" dirty="0"/>
              <a:t> event data for </a:t>
            </a:r>
            <a:r>
              <a:rPr lang="en-US" sz="2000" dirty="0" err="1" smtClean="0"/>
              <a:t>Mantid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Step 1. </a:t>
            </a:r>
            <a:r>
              <a:rPr lang="en-US" sz="2000" dirty="0"/>
              <a:t>Compile c code</a:t>
            </a:r>
            <a:r>
              <a:rPr lang="en-US" sz="2000" dirty="0" smtClean="0"/>
              <a:t>:</a:t>
            </a:r>
          </a:p>
          <a:p>
            <a:r>
              <a:rPr lang="en-US" sz="2000" dirty="0" err="1" smtClean="0"/>
              <a:t>gcc</a:t>
            </a:r>
            <a:r>
              <a:rPr lang="en-US" sz="2000" dirty="0" smtClean="0"/>
              <a:t> </a:t>
            </a:r>
            <a:r>
              <a:rPr lang="en-US" sz="2000" dirty="0"/>
              <a:t>-o </a:t>
            </a:r>
            <a:r>
              <a:rPr lang="en-US" sz="2000" dirty="0" err="1"/>
              <a:t>templateSANS_Mantid.out</a:t>
            </a:r>
            <a:r>
              <a:rPr lang="en-US" sz="2000" dirty="0"/>
              <a:t> </a:t>
            </a:r>
            <a:r>
              <a:rPr lang="en-US" sz="2000" dirty="0" err="1"/>
              <a:t>templateSANS_Mantid.c</a:t>
            </a:r>
            <a:r>
              <a:rPr lang="en-US" sz="2000" dirty="0"/>
              <a:t>   </a:t>
            </a:r>
            <a:r>
              <a:rPr lang="en-US" sz="2000" dirty="0" smtClean="0"/>
              <a:t>-DUSE_NEXUS –</a:t>
            </a:r>
            <a:r>
              <a:rPr lang="en-US" sz="2000" dirty="0" err="1" smtClean="0"/>
              <a:t>lNeXus</a:t>
            </a:r>
            <a:r>
              <a:rPr lang="en-US" sz="2000" dirty="0" smtClean="0"/>
              <a:t> –lm </a:t>
            </a:r>
            <a:r>
              <a:rPr lang="en-US" sz="2000" dirty="0"/>
              <a:t> 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 </a:t>
            </a: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Step 2. </a:t>
            </a:r>
            <a:r>
              <a:rPr lang="en-US" sz="2000" dirty="0"/>
              <a:t>Run </a:t>
            </a:r>
            <a:r>
              <a:rPr lang="en-US" sz="2000" dirty="0" smtClean="0"/>
              <a:t>simulation:</a:t>
            </a:r>
          </a:p>
          <a:p>
            <a:r>
              <a:rPr lang="en-US" sz="2000" dirty="0" err="1" smtClean="0"/>
              <a:t>templateSANS_Mantid.out</a:t>
            </a:r>
            <a:r>
              <a:rPr lang="en-US" sz="2000" dirty="0" smtClean="0"/>
              <a:t> </a:t>
            </a:r>
            <a:r>
              <a:rPr lang="en-US" sz="2000" dirty="0"/>
              <a:t>--</a:t>
            </a:r>
            <a:r>
              <a:rPr lang="en-US" sz="2000" dirty="0" smtClean="0"/>
              <a:t>format=Nexus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Now IDF is embedded in the </a:t>
            </a:r>
            <a:r>
              <a:rPr lang="en-US" sz="2000" dirty="0" err="1" smtClean="0"/>
              <a:t>NeXus</a:t>
            </a:r>
            <a:r>
              <a:rPr lang="en-US" sz="2000" dirty="0" smtClean="0"/>
              <a:t> file to be read by </a:t>
            </a:r>
            <a:r>
              <a:rPr lang="en-US" sz="2000" dirty="0" err="1" smtClean="0"/>
              <a:t>Mantid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4094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</a:p>
          <a:p>
            <a:r>
              <a:rPr lang="en-GB" dirty="0" smtClean="0"/>
              <a:t>Illustration of the </a:t>
            </a:r>
            <a:r>
              <a:rPr lang="en-GB" dirty="0" err="1" smtClean="0"/>
              <a:t>Mantid-McStas</a:t>
            </a:r>
            <a:r>
              <a:rPr lang="en-GB" dirty="0" smtClean="0"/>
              <a:t> interface</a:t>
            </a:r>
          </a:p>
          <a:p>
            <a:pPr lvl="1"/>
            <a:r>
              <a:rPr lang="en-GB" dirty="0" smtClean="0"/>
              <a:t>A simple toy model: </a:t>
            </a:r>
            <a:r>
              <a:rPr lang="en-GB" dirty="0" err="1" smtClean="0"/>
              <a:t>templateSANS.instr</a:t>
            </a:r>
            <a:endParaRPr lang="en-GB" dirty="0" smtClean="0"/>
          </a:p>
          <a:p>
            <a:r>
              <a:rPr lang="en-GB" dirty="0" smtClean="0"/>
              <a:t>TOF, IDF, and </a:t>
            </a:r>
            <a:r>
              <a:rPr lang="en-GB" dirty="0" err="1" smtClean="0"/>
              <a:t>NeXus</a:t>
            </a:r>
            <a:r>
              <a:rPr lang="en-GB" dirty="0" smtClean="0"/>
              <a:t> files</a:t>
            </a:r>
          </a:p>
          <a:p>
            <a:r>
              <a:rPr lang="en-GB" dirty="0" smtClean="0"/>
              <a:t>How to use – a little more explanation </a:t>
            </a:r>
          </a:p>
          <a:p>
            <a:r>
              <a:rPr lang="en-GB" dirty="0" smtClean="0"/>
              <a:t>Demo time </a:t>
            </a:r>
          </a:p>
          <a:p>
            <a:r>
              <a:rPr lang="en-GB" dirty="0" smtClean="0"/>
              <a:t>A few other examples 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9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Single_crystal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r>
              <a:rPr lang="en-US" dirty="0"/>
              <a:t>Use exercise “</a:t>
            </a:r>
            <a:r>
              <a:rPr lang="en-US" dirty="0" err="1"/>
              <a:t>Single_crystal</a:t>
            </a:r>
            <a:r>
              <a:rPr lang="en-US" dirty="0"/>
              <a:t>” to transform instrument file to be read from </a:t>
            </a:r>
            <a:r>
              <a:rPr lang="en-US" dirty="0" err="1"/>
              <a:t>Mantid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pic>
        <p:nvPicPr>
          <p:cNvPr id="5" name="Picture 4" descr="mant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9" y="2546528"/>
            <a:ext cx="4269942" cy="3618776"/>
          </a:xfrm>
          <a:prstGeom prst="rect">
            <a:avLst/>
          </a:prstGeom>
        </p:spPr>
      </p:pic>
      <p:pic>
        <p:nvPicPr>
          <p:cNvPr id="6" name="Picture 5" descr="mcst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4434258" cy="35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I  -  </a:t>
            </a:r>
            <a:r>
              <a:rPr lang="en-US" dirty="0" err="1" smtClean="0"/>
              <a:t>Highlevel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Mantid</a:t>
            </a:r>
            <a:r>
              <a:rPr lang="en-US" dirty="0" smtClean="0"/>
              <a:t> is well established software – long history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McStas</a:t>
            </a:r>
            <a:r>
              <a:rPr lang="en-US" dirty="0" smtClean="0"/>
              <a:t> is well </a:t>
            </a:r>
            <a:r>
              <a:rPr lang="en-US" dirty="0"/>
              <a:t>established software – long history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Wanted to combine the reduction framework and the neutron transport framework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 users can seeming less do transport, reduction and “analysis” in one go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82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II  - </a:t>
            </a:r>
            <a:r>
              <a:rPr lang="en-US" dirty="0"/>
              <a:t>B</a:t>
            </a:r>
            <a:r>
              <a:rPr lang="en-US" dirty="0" smtClean="0"/>
              <a:t>enefits for users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View </a:t>
            </a:r>
            <a:r>
              <a:rPr lang="en-US" dirty="0" err="1" smtClean="0"/>
              <a:t>McStas</a:t>
            </a:r>
            <a:r>
              <a:rPr lang="en-US" dirty="0" smtClean="0"/>
              <a:t> data in </a:t>
            </a:r>
            <a:r>
              <a:rPr lang="en-US" dirty="0" err="1" smtClean="0"/>
              <a:t>Mantid</a:t>
            </a:r>
            <a:r>
              <a:rPr lang="en-US" dirty="0" smtClean="0"/>
              <a:t> (</a:t>
            </a:r>
            <a:r>
              <a:rPr lang="en-US" sz="2400" dirty="0" smtClean="0"/>
              <a:t>simple – but nice to have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Import </a:t>
            </a:r>
            <a:r>
              <a:rPr lang="en-US" dirty="0" err="1" smtClean="0"/>
              <a:t>McStas</a:t>
            </a:r>
            <a:r>
              <a:rPr lang="en-US" dirty="0" smtClean="0"/>
              <a:t> event data to </a:t>
            </a:r>
            <a:r>
              <a:rPr lang="en-US" dirty="0" err="1" smtClean="0"/>
              <a:t>Mantid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already developed and tested algorithms in </a:t>
            </a:r>
            <a:r>
              <a:rPr lang="en-US" dirty="0" err="1" smtClean="0"/>
              <a:t>Mantid</a:t>
            </a:r>
            <a:r>
              <a:rPr lang="en-US" dirty="0" smtClean="0"/>
              <a:t> to process </a:t>
            </a:r>
            <a:r>
              <a:rPr lang="en-US" dirty="0" err="1" smtClean="0"/>
              <a:t>McStas</a:t>
            </a:r>
            <a:r>
              <a:rPr lang="en-US" dirty="0" smtClean="0"/>
              <a:t> event data (no need to reinvent stuff!!!)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Advanced use: Use </a:t>
            </a:r>
            <a:r>
              <a:rPr lang="en-US" dirty="0" err="1" smtClean="0"/>
              <a:t>McStas</a:t>
            </a:r>
            <a:r>
              <a:rPr lang="en-US" dirty="0" smtClean="0"/>
              <a:t> to quantify (perhaps remove) “spurries” signal on detector (can </a:t>
            </a:r>
            <a:r>
              <a:rPr lang="en-US" dirty="0" err="1" smtClean="0"/>
              <a:t>scatt</a:t>
            </a:r>
            <a:r>
              <a:rPr lang="en-US" dirty="0" smtClean="0"/>
              <a:t>. – multi. </a:t>
            </a:r>
            <a:r>
              <a:rPr lang="en-US" dirty="0" err="1" smtClean="0"/>
              <a:t>scatt</a:t>
            </a:r>
            <a:r>
              <a:rPr lang="en-US" dirty="0" smtClean="0"/>
              <a:t> 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068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Illustration</a:t>
            </a:r>
            <a:r>
              <a:rPr lang="en-US" dirty="0" smtClean="0"/>
              <a:t>: </a:t>
            </a:r>
            <a:r>
              <a:rPr lang="en-US" dirty="0"/>
              <a:t>simplified SANS instrument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6516161" cy="2908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491608" cy="2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McStas</a:t>
            </a:r>
            <a:r>
              <a:rPr lang="en-US" dirty="0"/>
              <a:t> </a:t>
            </a:r>
            <a:r>
              <a:rPr lang="en-US" dirty="0" smtClean="0"/>
              <a:t>GUI: </a:t>
            </a:r>
            <a:r>
              <a:rPr lang="en-US" dirty="0" err="1" smtClean="0"/>
              <a:t>templateSANS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5" name="Picture 4" descr="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" y="1552213"/>
            <a:ext cx="5259684" cy="3460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61152"/>
            <a:ext cx="2686829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203" y="4461152"/>
            <a:ext cx="2686829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27" y="1989080"/>
            <a:ext cx="2686829" cy="216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6689" y="6356350"/>
            <a:ext cx="1664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R=150,phi=0.1, d=1,a=0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58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Mantid</a:t>
            </a:r>
            <a:r>
              <a:rPr lang="en-US" dirty="0" smtClean="0"/>
              <a:t> </a:t>
            </a:r>
            <a:r>
              <a:rPr lang="en-US" dirty="0"/>
              <a:t>GUI: </a:t>
            </a:r>
            <a:r>
              <a:rPr lang="en-US" dirty="0" err="1" smtClean="0"/>
              <a:t>templateSANS</a:t>
            </a:r>
            <a:r>
              <a:rPr lang="en-US" dirty="0" smtClean="0"/>
              <a:t> </a:t>
            </a:r>
            <a:r>
              <a:rPr lang="en-US" dirty="0" err="1" smtClean="0"/>
              <a:t>McStas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5" name="Picture 4" descr="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551600"/>
            <a:ext cx="5259600" cy="3302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4460400"/>
            <a:ext cx="2685600" cy="2148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00" y="1990800"/>
            <a:ext cx="2685600" cy="2276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56" y="4460400"/>
            <a:ext cx="2685600" cy="21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</a:t>
            </a:r>
            <a:r>
              <a:rPr lang="en-GB" dirty="0"/>
              <a:t>to </a:t>
            </a:r>
            <a:r>
              <a:rPr lang="en-GB" dirty="0" smtClean="0"/>
              <a:t>use: TOF and pixel ID’s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Mantid</a:t>
            </a:r>
            <a:r>
              <a:rPr lang="en-US" dirty="0"/>
              <a:t> was designed for data reduction at TOF spallation neutron </a:t>
            </a:r>
            <a:r>
              <a:rPr lang="en-US" dirty="0" smtClean="0"/>
              <a:t>sources</a:t>
            </a:r>
          </a:p>
          <a:p>
            <a:endParaRPr lang="en-US" dirty="0" smtClean="0"/>
          </a:p>
          <a:p>
            <a:r>
              <a:rPr lang="en-US" dirty="0" err="1" smtClean="0"/>
              <a:t>Mantid’s</a:t>
            </a:r>
            <a:r>
              <a:rPr lang="en-US" dirty="0" smtClean="0"/>
              <a:t> </a:t>
            </a:r>
            <a:r>
              <a:rPr lang="en-US" dirty="0"/>
              <a:t>IDF store geometry information use in TOF </a:t>
            </a:r>
            <a:r>
              <a:rPr lang="en-US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implies parsing information about:  </a:t>
            </a:r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dirty="0"/>
              <a:t>the neutron source is located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where the sample is located, </a:t>
            </a:r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dirty="0"/>
              <a:t>each individual detector pixel is located.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59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use: </a:t>
            </a:r>
            <a:r>
              <a:rPr lang="en-GB" dirty="0" err="1" smtClean="0"/>
              <a:t>NeXus</a:t>
            </a:r>
            <a:r>
              <a:rPr lang="en-GB" dirty="0" smtClean="0"/>
              <a:t> file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395453" y="1556792"/>
            <a:ext cx="8281003" cy="2883647"/>
            <a:chOff x="395453" y="1556792"/>
            <a:chExt cx="8281003" cy="2883647"/>
          </a:xfrm>
        </p:grpSpPr>
        <p:pic>
          <p:nvPicPr>
            <p:cNvPr id="5" name="Picture 4" descr="mcstas_logo_371x21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96" y="2124557"/>
              <a:ext cx="2772606" cy="1629186"/>
            </a:xfrm>
            <a:prstGeom prst="rect">
              <a:avLst/>
            </a:prstGeom>
          </p:spPr>
        </p:pic>
        <p:pic>
          <p:nvPicPr>
            <p:cNvPr id="6" name="Picture 5" descr="67149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388" y="1615811"/>
              <a:ext cx="1920688" cy="1920688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95453" y="1556792"/>
              <a:ext cx="3137880" cy="2883647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538576" y="1556792"/>
              <a:ext cx="3137880" cy="2883647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187390" y="3133086"/>
              <a:ext cx="836768" cy="403413"/>
            </a:xfrm>
            <a:prstGeom prst="rightArrow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7967" y="2763758"/>
              <a:ext cx="1029124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/>
                <a:t>NeXus</a:t>
              </a:r>
              <a:r>
                <a:rPr lang="en-US" dirty="0" smtClean="0"/>
                <a:t> </a:t>
              </a:r>
              <a:r>
                <a:rPr lang="en-US" dirty="0" smtClean="0"/>
                <a:t>file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18390" y="3693979"/>
              <a:ext cx="1249146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Mantid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5616" y="4869160"/>
            <a:ext cx="6344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The </a:t>
            </a:r>
            <a:r>
              <a:rPr lang="en-US" dirty="0" err="1"/>
              <a:t>McStas</a:t>
            </a:r>
            <a:r>
              <a:rPr lang="en-US" dirty="0"/>
              <a:t> Nexus file must contain</a:t>
            </a:r>
            <a:r>
              <a:rPr lang="en-US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Event </a:t>
            </a:r>
            <a:r>
              <a:rPr lang="en-US" dirty="0"/>
              <a:t>data, </a:t>
            </a:r>
            <a:r>
              <a:rPr lang="en-US" dirty="0" err="1"/>
              <a:t>i.e</a:t>
            </a:r>
            <a:r>
              <a:rPr lang="en-US" dirty="0"/>
              <a:t> each neutron has a pixel id and a time </a:t>
            </a:r>
            <a:r>
              <a:rPr lang="en-US" dirty="0" smtClean="0"/>
              <a:t>stamp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An </a:t>
            </a:r>
            <a:r>
              <a:rPr lang="en-US" dirty="0"/>
              <a:t>IDF </a:t>
            </a:r>
            <a:r>
              <a:rPr lang="en-US" dirty="0" err="1"/>
              <a:t>McStas</a:t>
            </a:r>
            <a:r>
              <a:rPr lang="en-US" dirty="0"/>
              <a:t> </a:t>
            </a:r>
            <a:r>
              <a:rPr lang="en-US" dirty="0" err="1"/>
              <a:t>monitor_nD</a:t>
            </a:r>
            <a:r>
              <a:rPr lang="en-US" dirty="0"/>
              <a:t> gives </a:t>
            </a:r>
            <a:r>
              <a:rPr lang="en-US" dirty="0" err="1"/>
              <a:t>pixle</a:t>
            </a:r>
            <a:r>
              <a:rPr lang="en-US" dirty="0"/>
              <a:t> id &amp; time for each </a:t>
            </a:r>
            <a:r>
              <a:rPr lang="en-US" dirty="0" smtClean="0"/>
              <a:t>event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mcdisplay</a:t>
            </a:r>
            <a:r>
              <a:rPr lang="en-US" dirty="0" smtClean="0"/>
              <a:t> </a:t>
            </a:r>
            <a:r>
              <a:rPr lang="en-US" dirty="0"/>
              <a:t>can auto-generate an IDF </a:t>
            </a:r>
          </a:p>
        </p:txBody>
      </p:sp>
    </p:spTree>
    <p:extLst>
      <p:ext uri="{BB962C8B-B14F-4D97-AF65-F5344CB8AC3E}">
        <p14:creationId xmlns:p14="http://schemas.microsoft.com/office/powerpoint/2010/main" val="5705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482</TotalTime>
  <Words>569</Words>
  <Application>Microsoft Macintosh PowerPoint</Application>
  <PresentationFormat>On-screen Show (4:3)</PresentationFormat>
  <Paragraphs>126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Helvetica</vt:lpstr>
      <vt:lpstr>Arial</vt:lpstr>
      <vt:lpstr>Office Theme</vt:lpstr>
      <vt:lpstr>McStas - Mantid</vt:lpstr>
      <vt:lpstr>Outline</vt:lpstr>
      <vt:lpstr>Motivation: I  -  Highlevel </vt:lpstr>
      <vt:lpstr>Motivation: II  - Benefits for users </vt:lpstr>
      <vt:lpstr>Illustration: simplified SANS instrument</vt:lpstr>
      <vt:lpstr>McStas GUI: templateSANS</vt:lpstr>
      <vt:lpstr>Mantid GUI: templateSANS McStas data</vt:lpstr>
      <vt:lpstr>How to use: TOF and pixel ID’s</vt:lpstr>
      <vt:lpstr>How to use: NeXus file</vt:lpstr>
      <vt:lpstr>How to use: McStas NeXus file</vt:lpstr>
      <vt:lpstr>How to use: Online documentation</vt:lpstr>
      <vt:lpstr>How to use: McStas event conventions</vt:lpstr>
      <vt:lpstr>How to use: Generate the IDF</vt:lpstr>
      <vt:lpstr>McStas – Mantid: Demo Time</vt:lpstr>
      <vt:lpstr>Examples of detectors: IN5 (ILL) and LoKI (ESS) </vt:lpstr>
      <vt:lpstr>Example of real data: SANS2D</vt:lpstr>
      <vt:lpstr>Example: Usage of Mantid algorithms</vt:lpstr>
      <vt:lpstr>PowerPoint Presentation</vt:lpstr>
      <vt:lpstr>How to use: Make NeXus file for Mantid</vt:lpstr>
      <vt:lpstr>Example: Single_crystal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McStas - Mantid</dc:title>
  <dc:creator>Microsoft Office User</dc:creator>
  <cp:lastModifiedBy>Microsoft Office User</cp:lastModifiedBy>
  <cp:revision>60</cp:revision>
  <dcterms:created xsi:type="dcterms:W3CDTF">2017-04-22T20:57:31Z</dcterms:created>
  <dcterms:modified xsi:type="dcterms:W3CDTF">2017-04-28T06:49:44Z</dcterms:modified>
</cp:coreProperties>
</file>